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Layouts/slideLayout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comments/comment1.xml" ContentType="application/vnd.openxmlformats-officedocument.presentationml.comments+xml"/>
  <Override PartName="/ppt/slides/slide108.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Layouts/slideLayout48.xml" ContentType="application/vnd.openxmlformats-officedocument.presentationml.slideLayout+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slideLayouts/slideLayout51.xml" ContentType="application/vnd.openxmlformats-officedocument.presentationml.slideLayout+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Default Extension="fntdata" ContentType="application/x-fontdata"/>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notesSlides/notesSlide125.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s/slide109.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97.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8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4" r:id="rId1"/>
    <p:sldMasterId id="2147483715" r:id="rId2"/>
    <p:sldMasterId id="2147483716" r:id="rId3"/>
    <p:sldMasterId id="2147483717" r:id="rId4"/>
  </p:sldMasterIdLst>
  <p:notesMasterIdLst>
    <p:notesMasterId r:id="rId13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Lst>
  <p:sldSz cx="24384000" cy="13716000"/>
  <p:notesSz cx="6858000" cy="9144000"/>
  <p:embeddedFontLst>
    <p:embeddedFont>
      <p:font typeface="Gill Sans" charset="0"/>
      <p:regular r:id="rId131"/>
      <p:bold r:id="rId132"/>
    </p:embeddedFont>
    <p:embeddedFont>
      <p:font typeface="Helvetica Neue Light" charset="0"/>
      <p:regular r:id="rId133"/>
      <p:bold r:id="rId134"/>
      <p:italic r:id="rId135"/>
      <p:boldItalic r:id="rId136"/>
    </p:embeddedFont>
    <p:embeddedFont>
      <p:font typeface="Helvetica Neue" charset="0"/>
      <p:regular r:id="rId137"/>
      <p:bold r:id="rId138"/>
      <p:italic r:id="rId139"/>
      <p:boldItalic r:id="rId140"/>
    </p:embeddedFont>
    <p:embeddedFont>
      <p:font typeface="Consolas" pitchFamily="49" charset="0"/>
      <p:regular r:id="rId141"/>
      <p:bold r:id="rId142"/>
      <p:italic r:id="rId143"/>
      <p:boldItalic r:id="rId144"/>
    </p:embeddedFont>
    <p:embeddedFont>
      <p:font typeface="Calibri" pitchFamily="34" charset="0"/>
      <p:regular r:id="rId145"/>
      <p:bold r:id="rId146"/>
      <p:italic r:id="rId147"/>
      <p:boldItalic r:id="rId1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egyun Jeon" initials="" lastIdx="1" clrIdx="0"/>
  <p:cmAuthor id="1" name="Sung Kim"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701D5153-790C-4DC5-9FA1-7463499EA603}">
  <a:tblStyle styleId="{701D5153-790C-4DC5-9FA1-7463499EA603}" styleName="Table_0">
    <a:wholeTbl>
      <a:tcTxStyle b="off" i="off">
        <a:font>
          <a:latin typeface="Helvetica Light"/>
          <a:ea typeface="Helvetica Light"/>
          <a:cs typeface="Helvetica Light"/>
        </a:font>
        <a:srgbClr val="000000"/>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D0D1D2"/>
          </a:solidFill>
        </a:fill>
      </a:tcStyle>
    </a:wholeTbl>
    <a:band1H>
      <a:tcTxStyle/>
      <a:tcStyle>
        <a:tcBdr/>
      </a:tcStyle>
    </a:band1H>
    <a:band2H>
      <a:tcTxStyle b="off" i="off"/>
      <a:tcStyle>
        <a:tcBdr/>
        <a:fill>
          <a:solidFill>
            <a:srgbClr val="DEDEDF"/>
          </a:solidFill>
        </a:fill>
      </a:tcStyle>
    </a:band2H>
    <a:band1V>
      <a:tcTxStyle/>
      <a:tcStyle>
        <a:tcBdr/>
      </a:tcStyle>
    </a:band1V>
    <a:band2V>
      <a:tcTxStyle/>
      <a:tcStyle>
        <a:tcBdr/>
      </a:tcStyle>
    </a:band2V>
    <a:lastCol>
      <a:tcTxStyle/>
      <a:tcStyle>
        <a:tcBdr/>
      </a:tcStyle>
    </a:lastCol>
    <a:firstCol>
      <a:tcTxStyle b="on" i="off">
        <a:font>
          <a:latin typeface="Helvetica"/>
          <a:ea typeface="Helvetica"/>
          <a:cs typeface="Helvetica"/>
        </a:font>
        <a:srgbClr val="FFFFFF"/>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535761"/>
          </a:solidFill>
        </a:fill>
      </a:tcStyle>
    </a:firstCol>
    <a:lastRow>
      <a:tcTxStyle b="on" i="off">
        <a:font>
          <a:latin typeface="Helvetica"/>
          <a:ea typeface="Helvetica"/>
          <a:cs typeface="Helvetica"/>
        </a:font>
        <a:srgbClr val="FFFFFF"/>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909398"/>
          </a:solidFill>
        </a:fill>
      </a:tcStyle>
    </a:lastRow>
    <a:seCell>
      <a:tcTxStyle/>
      <a:tcStyle>
        <a:tcBdr/>
      </a:tcStyle>
    </a:seCell>
    <a:swCell>
      <a:tcTxStyle/>
      <a:tcStyle>
        <a:tcBdr/>
      </a:tcStyle>
    </a:swCell>
    <a:firstRow>
      <a:tcTxStyle b="on" i="off">
        <a:font>
          <a:latin typeface="Helvetica"/>
          <a:ea typeface="Helvetica"/>
          <a:cs typeface="Helvetica"/>
        </a:font>
        <a:srgbClr val="FFFFFF"/>
      </a:tcTxStyle>
      <a:tcStyle>
        <a:tcBdr>
          <a:left>
            <a:ln w="12700" cap="flat" cmpd="sng">
              <a:solidFill>
                <a:srgbClr val="FFFFFF"/>
              </a:solidFill>
              <a:prstDash val="solid"/>
              <a:round/>
              <a:headEnd type="none" w="med" len="med"/>
              <a:tailEnd type="none" w="med" len="med"/>
            </a:ln>
          </a:left>
          <a:right>
            <a:ln w="12700" cap="flat" cmpd="sng">
              <a:solidFill>
                <a:srgbClr val="FFFFFF"/>
              </a:solidFill>
              <a:prstDash val="solid"/>
              <a:round/>
              <a:headEnd type="none" w="med" len="med"/>
              <a:tailEnd type="none" w="med" len="med"/>
            </a:ln>
          </a:right>
          <a:top>
            <a:ln w="12700" cap="flat" cmpd="sng">
              <a:solidFill>
                <a:srgbClr val="FFFFFF"/>
              </a:solidFill>
              <a:prstDash val="solid"/>
              <a:round/>
              <a:headEnd type="none" w="med" len="med"/>
              <a:tailEnd type="none" w="med" len="med"/>
            </a:ln>
          </a:top>
          <a:bottom>
            <a:ln w="12700" cap="flat" cmpd="sng">
              <a:solidFill>
                <a:srgbClr val="FFFFFF"/>
              </a:solidFill>
              <a:prstDash val="solid"/>
              <a:round/>
              <a:headEnd type="none" w="med" len="med"/>
              <a:tailEnd type="none" w="med" len="med"/>
            </a:ln>
          </a:bottom>
          <a:insideH>
            <a:ln w="12700" cap="flat" cmpd="sng">
              <a:solidFill>
                <a:srgbClr val="FFFFFF"/>
              </a:solidFill>
              <a:prstDash val="solid"/>
              <a:round/>
              <a:headEnd type="none" w="med" len="med"/>
              <a:tailEnd type="none" w="med" len="med"/>
            </a:ln>
          </a:insideH>
          <a:insideV>
            <a:ln w="12700" cap="flat" cmpd="sng">
              <a:solidFill>
                <a:srgbClr val="FFFFFF"/>
              </a:solidFill>
              <a:prstDash val="solid"/>
              <a:round/>
              <a:headEnd type="none" w="med" len="med"/>
              <a:tailEnd type="none" w="med" len="med"/>
            </a:ln>
          </a:insideV>
        </a:tcBdr>
        <a:fill>
          <a:solidFill>
            <a:srgbClr val="767C8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1" autoAdjust="0"/>
    <p:restoredTop sz="94635" autoAdjust="0"/>
  </p:normalViewPr>
  <p:slideViewPr>
    <p:cSldViewPr>
      <p:cViewPr varScale="1">
        <p:scale>
          <a:sx n="41" d="100"/>
          <a:sy n="41" d="100"/>
        </p:scale>
        <p:origin x="-864" y="-102"/>
      </p:cViewPr>
      <p:guideLst>
        <p:guide orient="horz" pos="4320"/>
        <p:guide pos="7680"/>
      </p:guideLst>
    </p:cSldViewPr>
  </p:slideViewPr>
  <p:outlineViewPr>
    <p:cViewPr>
      <p:scale>
        <a:sx n="33" d="100"/>
        <a:sy n="33" d="100"/>
      </p:scale>
      <p:origin x="0" y="8532"/>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font" Target="fonts/font3.fntdata"/><Relationship Id="rId138" Type="http://schemas.openxmlformats.org/officeDocument/2006/relationships/font" Target="fonts/font8.fntdata"/><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font" Target="fonts/font14.fntdata"/><Relationship Id="rId149"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font" Target="fonts/font4.fntdata"/><Relationship Id="rId139" Type="http://schemas.openxmlformats.org/officeDocument/2006/relationships/font" Target="fonts/font9.fntdata"/><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font" Target="fonts/font2.fntdata"/><Relationship Id="rId140" Type="http://schemas.openxmlformats.org/officeDocument/2006/relationships/font" Target="fonts/font10.fntdata"/><Relationship Id="rId145" Type="http://schemas.openxmlformats.org/officeDocument/2006/relationships/font" Target="fonts/font15.fntdata"/><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notesMaster" Target="notesMasters/notesMaster1.xml"/><Relationship Id="rId135" Type="http://schemas.openxmlformats.org/officeDocument/2006/relationships/font" Target="fonts/font5.fntdata"/><Relationship Id="rId143" Type="http://schemas.openxmlformats.org/officeDocument/2006/relationships/font" Target="fonts/font13.fntdata"/><Relationship Id="rId148" Type="http://schemas.openxmlformats.org/officeDocument/2006/relationships/font" Target="fonts/font18.fntdata"/><Relationship Id="rId15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font" Target="fonts/font11.fntdata"/><Relationship Id="rId146" Type="http://schemas.openxmlformats.org/officeDocument/2006/relationships/font" Target="fonts/font1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font" Target="fonts/font1.fntdata"/><Relationship Id="rId136" Type="http://schemas.openxmlformats.org/officeDocument/2006/relationships/font" Target="fonts/font6.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font" Target="fonts/font1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font" Target="fonts/font12.fntdata"/><Relationship Id="rId3" Type="http://schemas.openxmlformats.org/officeDocument/2006/relationships/slideMaster" Target="slideMasters/slideMaster3.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4-27T09:17:47.104" idx="1">
    <p:pos x="6000" y="0"/>
    <p:text>Add figure for cost function of binary classification. We can simply separate each term into two log graphs. Each graph has zero cost value when the input 'x' and output 'y' are same.</p:text>
  </p:cm>
  <p:cm authorId="1" dt="2017-04-27T09:17:47.104" idx="1">
    <p:pos x="6000" y="100"/>
    <p:text>I think just having two graphs (perhaps in the next slides) for each case might be easier to read.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wrap="square" lIns="91425" tIns="91425" rIns="91425" bIns="91425" anchor="t" anchorCtr="0"/>
          <a:lstStyle>
            <a:lvl1pPr marL="0" marR="0" lvl="0" indent="0" algn="l" rtl="0">
              <a:lnSpc>
                <a:spcPct val="117999"/>
              </a:lnSpc>
              <a:spcBef>
                <a:spcPts val="0"/>
              </a:spcBef>
              <a:buChar char="●"/>
              <a:defRPr sz="2200" b="0" i="0" u="none" strike="noStrike" cap="none">
                <a:latin typeface="Helvetica Neue"/>
                <a:ea typeface="Helvetica Neue"/>
                <a:cs typeface="Helvetica Neue"/>
                <a:sym typeface="Helvetica Neue"/>
              </a:defRPr>
            </a:lvl1pPr>
            <a:lvl2pPr marL="457200" marR="0" lvl="1" indent="228600" algn="l" rtl="0">
              <a:lnSpc>
                <a:spcPct val="117999"/>
              </a:lnSpc>
              <a:spcBef>
                <a:spcPts val="0"/>
              </a:spcBef>
              <a:buChar char="○"/>
              <a:defRPr sz="2200" b="0" i="0" u="none" strike="noStrike" cap="none">
                <a:latin typeface="Helvetica Neue"/>
                <a:ea typeface="Helvetica Neue"/>
                <a:cs typeface="Helvetica Neue"/>
                <a:sym typeface="Helvetica Neue"/>
              </a:defRPr>
            </a:lvl2pPr>
            <a:lvl3pPr marL="914400" marR="0" lvl="2" indent="457200" algn="l" rtl="0">
              <a:lnSpc>
                <a:spcPct val="117999"/>
              </a:lnSpc>
              <a:spcBef>
                <a:spcPts val="0"/>
              </a:spcBef>
              <a:buChar char="■"/>
              <a:defRPr sz="2200" b="0" i="0" u="none" strike="noStrike" cap="none">
                <a:latin typeface="Helvetica Neue"/>
                <a:ea typeface="Helvetica Neue"/>
                <a:cs typeface="Helvetica Neue"/>
                <a:sym typeface="Helvetica Neue"/>
              </a:defRPr>
            </a:lvl3pPr>
            <a:lvl4pPr marL="1371600" marR="0" lvl="3" indent="685800" algn="l" rtl="0">
              <a:lnSpc>
                <a:spcPct val="117999"/>
              </a:lnSpc>
              <a:spcBef>
                <a:spcPts val="0"/>
              </a:spcBef>
              <a:buChar char="●"/>
              <a:defRPr sz="2200" b="0" i="0" u="none" strike="noStrike" cap="none">
                <a:latin typeface="Helvetica Neue"/>
                <a:ea typeface="Helvetica Neue"/>
                <a:cs typeface="Helvetica Neue"/>
                <a:sym typeface="Helvetica Neue"/>
              </a:defRPr>
            </a:lvl4pPr>
            <a:lvl5pPr marL="1828800" marR="0" lvl="4" indent="914400" algn="l" rtl="0">
              <a:lnSpc>
                <a:spcPct val="117999"/>
              </a:lnSpc>
              <a:spcBef>
                <a:spcPts val="0"/>
              </a:spcBef>
              <a:buChar char="○"/>
              <a:defRPr sz="2200" b="0" i="0" u="none" strike="noStrike" cap="none">
                <a:latin typeface="Helvetica Neue"/>
                <a:ea typeface="Helvetica Neue"/>
                <a:cs typeface="Helvetica Neue"/>
                <a:sym typeface="Helvetica Neue"/>
              </a:defRPr>
            </a:lvl5pPr>
            <a:lvl6pPr marL="2286000" marR="0" lvl="5" indent="1143000" algn="l" rtl="0">
              <a:lnSpc>
                <a:spcPct val="117999"/>
              </a:lnSpc>
              <a:spcBef>
                <a:spcPts val="0"/>
              </a:spcBef>
              <a:buChar char="■"/>
              <a:defRPr sz="2200" b="0" i="0" u="none" strike="noStrike" cap="none">
                <a:latin typeface="Helvetica Neue"/>
                <a:ea typeface="Helvetica Neue"/>
                <a:cs typeface="Helvetica Neue"/>
                <a:sym typeface="Helvetica Neue"/>
              </a:defRPr>
            </a:lvl6pPr>
            <a:lvl7pPr marL="2743200" marR="0" lvl="6" indent="1371600" algn="l" rtl="0">
              <a:lnSpc>
                <a:spcPct val="117999"/>
              </a:lnSpc>
              <a:spcBef>
                <a:spcPts val="0"/>
              </a:spcBef>
              <a:buChar char="●"/>
              <a:defRPr sz="2200" b="0" i="0" u="none" strike="noStrike" cap="none">
                <a:latin typeface="Helvetica Neue"/>
                <a:ea typeface="Helvetica Neue"/>
                <a:cs typeface="Helvetica Neue"/>
                <a:sym typeface="Helvetica Neue"/>
              </a:defRPr>
            </a:lvl7pPr>
            <a:lvl8pPr marL="3200400" marR="0" lvl="7" indent="1600200" algn="l" rtl="0">
              <a:lnSpc>
                <a:spcPct val="117999"/>
              </a:lnSpc>
              <a:spcBef>
                <a:spcPts val="0"/>
              </a:spcBef>
              <a:buChar char="○"/>
              <a:defRPr sz="2200" b="0" i="0" u="none" strike="noStrike" cap="none">
                <a:latin typeface="Helvetica Neue"/>
                <a:ea typeface="Helvetica Neue"/>
                <a:cs typeface="Helvetica Neue"/>
                <a:sym typeface="Helvetica Neue"/>
              </a:defRPr>
            </a:lvl8pPr>
            <a:lvl9pPr marL="3657600" marR="0" lvl="8" indent="1828800" algn="l" rtl="0">
              <a:lnSpc>
                <a:spcPct val="117999"/>
              </a:lnSpc>
              <a:spcBef>
                <a:spcPts val="0"/>
              </a:spcBef>
              <a:buChar char="■"/>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quora.com/When-should-I-use-tf-float32-vs-tf-float64-in-TensorFlow"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276" name="Shape 2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31" name="Shape 3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Shape 107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74" name="Shape 10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Shape 10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2" name="Shape 108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Shape 108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90" name="Shape 10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Shape 109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98" name="Shape 10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Shape 110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05" name="Shape 1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Shape 111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12" name="Shape 11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Shape 111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19" name="Shape 1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Shape 11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26" name="Shape 1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Shape 113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33" name="Shape 1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Shape 113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40" name="Shape 11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Shape 114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47" name="Shape 11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Shape 115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55" name="Shape 1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Shape 116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61" name="Shape 1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Shape 116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68" name="Shape 1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Shape 117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177" name="Shape 11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Shape 118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185" name="Shape 1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Shape 11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2" name="Shape 119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Shape 1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7" name="Shape 119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Shape 1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3" name="Shape 120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Shape 12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9" name="Shape 120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41" name="Shape 3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Shape 12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5" name="Shape 121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Shape 122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221" name="Shape 12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Shape 122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229" name="Shape 1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Shape 123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237" name="Shape 12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Shape 12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245" name="Shape 12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Shape 124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250" name="Shape 12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52" name="Shape 3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60" name="Shape 3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66" name="Shape 3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Clr>
                <a:schemeClr val="dk1"/>
              </a:buClr>
              <a:buSzPct val="110000"/>
              <a:buFont typeface="Arial"/>
              <a:buNone/>
            </a:pPr>
            <a:r>
              <a:rPr lang="en-US" sz="1000">
                <a:solidFill>
                  <a:srgbClr val="333333"/>
                </a:solidFill>
                <a:highlight>
                  <a:srgbClr val="FFFFFF"/>
                </a:highlight>
                <a:latin typeface="Arial"/>
                <a:ea typeface="Arial"/>
                <a:cs typeface="Arial"/>
                <a:sym typeface="Arial"/>
              </a:rPr>
              <a:t>For live demo with the different language: </a:t>
            </a:r>
          </a:p>
          <a:p>
            <a:pPr lvl="0">
              <a:spcBef>
                <a:spcPts val="0"/>
              </a:spcBef>
              <a:buNone/>
            </a:pPr>
            <a:r>
              <a:rPr lang="en-US" sz="1000">
                <a:solidFill>
                  <a:srgbClr val="333333"/>
                </a:solidFill>
                <a:highlight>
                  <a:srgbClr val="FFFFFF"/>
                </a:highlight>
                <a:latin typeface="Arial"/>
                <a:ea typeface="Arial"/>
                <a:cs typeface="Arial"/>
                <a:sym typeface="Arial"/>
              </a:rPr>
              <a:t>"If you want to build a ship, don't drum up people together to collect wood and don't assign them tasks and work, but rather teach them to long for the endless immensity of the sea." </a:t>
            </a:r>
          </a:p>
        </p:txBody>
      </p:sp>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76" name="Shape 3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83" name="Shape 3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95" name="Shape 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08" name="Shape 4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36" name="Shape 4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43" name="Shape 4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Shape 45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452" name="Shape 4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293" name="Shape 2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484" name="Shape 4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r>
              <a:rPr lang="en-US"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p>
        </p:txBody>
      </p:sp>
      <p:sp>
        <p:nvSpPr>
          <p:cNvPr id="492" name="Shape 4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Shape 5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7" name="Shape 50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Shape 51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521" name="Shape 5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00" name="Shape 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Shape 5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0" name="Shape 53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r>
              <a:rPr lang="en-US" sz="1000">
                <a:solidFill>
                  <a:srgbClr val="333333"/>
                </a:solidFill>
                <a:highlight>
                  <a:srgbClr val="FFFFFF"/>
                </a:highlight>
              </a:rPr>
              <a:t>TODO: Kabjin Kwon 13 페이지 그림과 동일한 이유로 코드와 일치하는 그림으로 수정 필요</a:t>
            </a:r>
          </a:p>
        </p:txBody>
      </p:sp>
      <p:sp>
        <p:nvSpPr>
          <p:cNvPr id="545" name="Shape 5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r>
              <a:rPr lang="en-US"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p>
          <a:p>
            <a:pPr lvl="0" rtl="0">
              <a:spcBef>
                <a:spcPts val="0"/>
              </a:spcBef>
              <a:buNone/>
            </a:pPr>
            <a:r>
              <a:rPr lang="en-US" sz="1000">
                <a:solidFill>
                  <a:srgbClr val="333333"/>
                </a:solidFill>
                <a:highlight>
                  <a:srgbClr val="FFFFFF"/>
                </a:highlight>
              </a:rPr>
              <a:t>도와줍니다.”</a:t>
            </a:r>
          </a:p>
          <a:p>
            <a:pPr lvl="0" rtl="0">
              <a:spcBef>
                <a:spcPts val="0"/>
              </a:spcBef>
              <a:buNone/>
            </a:pPr>
            <a:endParaRPr sz="1000">
              <a:solidFill>
                <a:srgbClr val="333333"/>
              </a:solidFill>
              <a:highlight>
                <a:srgbClr val="FFFFFF"/>
              </a:highlight>
            </a:endParaRPr>
          </a:p>
          <a:p>
            <a:pPr lvl="0" rtl="0">
              <a:spcBef>
                <a:spcPts val="0"/>
              </a:spcBef>
              <a:buNone/>
            </a:pPr>
            <a:r>
              <a:rPr lang="en-US" sz="1000">
                <a:solidFill>
                  <a:srgbClr val="333333"/>
                </a:solidFill>
                <a:highlight>
                  <a:srgbClr val="FFFFFF"/>
                </a:highlight>
              </a:rPr>
              <a:t>“feed_dict={값}</a:t>
            </a:r>
          </a:p>
          <a:p>
            <a:pPr lvl="0" rtl="0">
              <a:spcBef>
                <a:spcPts val="0"/>
              </a:spcBef>
              <a:buClr>
                <a:schemeClr val="dk1"/>
              </a:buClr>
              <a:buSzPct val="110000"/>
              <a:buFont typeface="Arial"/>
              <a:buNone/>
            </a:pPr>
            <a:r>
              <a:rPr lang="en-US" sz="1000">
                <a:solidFill>
                  <a:srgbClr val="333333"/>
                </a:solidFill>
                <a:highlight>
                  <a:srgbClr val="FFFFFF"/>
                </a:highlight>
              </a:rPr>
              <a:t>이 문법은 run function에서 argument로 받는 특정 이름을 지칭하는 것입니다.</a:t>
            </a:r>
          </a:p>
          <a:p>
            <a:pPr lvl="0" rtl="0">
              <a:spcBef>
                <a:spcPts val="0"/>
              </a:spcBef>
              <a:buClr>
                <a:schemeClr val="dk1"/>
              </a:buClr>
              <a:buSzPct val="110000"/>
              <a:buFont typeface="Arial"/>
              <a:buNone/>
            </a:pPr>
            <a:r>
              <a:rPr lang="en-US"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p>
          <a:p>
            <a:pPr lvl="0" rtl="0">
              <a:spcBef>
                <a:spcPts val="0"/>
              </a:spcBef>
              <a:buNone/>
            </a:pPr>
            <a:r>
              <a:rPr lang="en-US" sz="1000">
                <a:solidFill>
                  <a:srgbClr val="333333"/>
                </a:solidFill>
                <a:highlight>
                  <a:srgbClr val="FFFFFF"/>
                </a:highlight>
              </a:rPr>
              <a:t>텐서플로우 1.0 기준으로 Session.run 에는 4개의 arguments가 있는데, 그 중 하나인 feed_dict를 특정해서 파라미터를 전달할 수 있습니다.”</a:t>
            </a:r>
          </a:p>
          <a:p>
            <a:pPr lvl="0" rtl="0">
              <a:spcBef>
                <a:spcPts val="0"/>
              </a:spcBef>
              <a:buNone/>
            </a:pPr>
            <a:endParaRPr sz="1000">
              <a:solidFill>
                <a:srgbClr val="333333"/>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Shape 5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4" name="Shape 56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9" name="Shape 57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Clr>
                <a:schemeClr val="dk1"/>
              </a:buClr>
              <a:buSzPct val="110000"/>
              <a:buFont typeface="Arial"/>
              <a:buNone/>
            </a:pPr>
            <a:r>
              <a:rPr lang="en-US"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p>
          <a:p>
            <a:pPr lvl="0" rtl="0">
              <a:spcBef>
                <a:spcPts val="0"/>
              </a:spcBef>
              <a:buClr>
                <a:schemeClr val="dk1"/>
              </a:buClr>
              <a:buSzPct val="110000"/>
              <a:buFont typeface="Arial"/>
              <a:buNone/>
            </a:pPr>
            <a:endParaRPr sz="1000">
              <a:solidFill>
                <a:srgbClr val="333333"/>
              </a:solidFill>
              <a:highlight>
                <a:srgbClr val="FFFFFF"/>
              </a:highlight>
            </a:endParaRPr>
          </a:p>
          <a:p>
            <a:pPr lvl="0" rtl="0">
              <a:spcBef>
                <a:spcPts val="0"/>
              </a:spcBef>
              <a:buNone/>
            </a:pPr>
            <a:r>
              <a:rPr lang="en-US" sz="1000">
                <a:solidFill>
                  <a:srgbClr val="333333"/>
                </a:solidFill>
                <a:highlight>
                  <a:srgbClr val="FFFFFF"/>
                </a:highlight>
              </a:rPr>
              <a:t>t = tf.Constant([1., 2., 3.])</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r>
              <a:rPr lang="en-US" u="sng">
                <a:solidFill>
                  <a:schemeClr val="hlink"/>
                </a:solidFill>
                <a:hlinkClick r:id="rId3"/>
              </a:rPr>
              <a:t>https://www.quora.com/When-should-I-use-tf-float32-vs-tf-float64-in-TensorFlow</a:t>
            </a:r>
          </a:p>
          <a:p>
            <a:pPr lvl="0" rtl="0">
              <a:spcBef>
                <a:spcPts val="0"/>
              </a:spcBef>
              <a:buNone/>
            </a:pPr>
            <a:r>
              <a:rPr lang="en-US"/>
              <a:t> </a:t>
            </a:r>
          </a:p>
          <a:p>
            <a:pPr lvl="0" rtl="0">
              <a:lnSpc>
                <a:spcPct val="115000"/>
              </a:lnSpc>
              <a:spcBef>
                <a:spcPts val="0"/>
              </a:spcBef>
              <a:buClr>
                <a:schemeClr val="dk1"/>
              </a:buClr>
              <a:buSzPct val="110000"/>
              <a:buFont typeface="Arial"/>
              <a:buNone/>
            </a:pPr>
            <a:r>
              <a:rPr lang="en-US" sz="1000" u="sng">
                <a:solidFill>
                  <a:srgbClr val="6611CC"/>
                </a:solidFill>
                <a:highlight>
                  <a:srgbClr val="F5F5F5"/>
                </a:highlight>
                <a:hlinkClick r:id="rId3"/>
              </a:rPr>
              <a:t>https://www.quora.com/When-should-I-use-tf-float32-vs-tf-float64-in-TensorFlow</a:t>
            </a:r>
          </a:p>
          <a:p>
            <a:pPr lvl="0" rtl="0">
              <a:lnSpc>
                <a:spcPct val="115000"/>
              </a:lnSpc>
              <a:spcBef>
                <a:spcPts val="0"/>
              </a:spcBef>
              <a:buClr>
                <a:schemeClr val="dk1"/>
              </a:buClr>
              <a:buSzPct val="110000"/>
              <a:buFont typeface="Arial"/>
              <a:buNone/>
            </a:pPr>
            <a:endParaRPr sz="1000" u="sng">
              <a:solidFill>
                <a:srgbClr val="6611CC"/>
              </a:solidFill>
              <a:highlight>
                <a:srgbClr val="F5F5F5"/>
              </a:highlight>
              <a:hlinkClick r:id="rId3"/>
            </a:endParaRP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아 여기에 설명이 잘 되어있네요</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큰 정확도의 차이는 없지만</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딥러닝을 할때, 많은 용량의 데이터를 사용하고 GPU메모리상 문제도 있어서 tf.float32를 주로 쓴다네요!1</a:t>
            </a:r>
          </a:p>
          <a:p>
            <a:pPr lvl="0" rtl="0">
              <a:lnSpc>
                <a:spcPct val="115000"/>
              </a:lnSpc>
              <a:spcBef>
                <a:spcPts val="0"/>
              </a:spcBef>
              <a:buClr>
                <a:schemeClr val="dk1"/>
              </a:buClr>
              <a:buSzPct val="110000"/>
              <a:buFont typeface="Arial"/>
              <a:buNone/>
            </a:pPr>
            <a:r>
              <a:rPr lang="en-US" sz="1000">
                <a:solidFill>
                  <a:srgbClr val="333333"/>
                </a:solidFill>
                <a:highlight>
                  <a:srgbClr val="F5F5F5"/>
                </a:highlight>
              </a:rPr>
              <a:t>속도면이나 메모리면에서 더 좋다고 ..</a:t>
            </a:r>
          </a:p>
          <a:p>
            <a:pPr lvl="0" rtl="0">
              <a:spcBef>
                <a:spcPts val="0"/>
              </a:spcBef>
              <a:buNone/>
            </a:pPr>
            <a:r>
              <a:rPr lang="en-US" sz="1000">
                <a:solidFill>
                  <a:srgbClr val="333333"/>
                </a:solidFill>
                <a:highlight>
                  <a:srgbClr val="F5F5F5"/>
                </a:highlight>
              </a:rPr>
              <a:t>물론 정확도는 tf.float64가 더 좋지만 큰 차이는 없다하네요</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Shape 6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1" name="Shape 61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26" name="Shape 6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Shape 6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45" name="Shape 6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51" name="Shape 6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58" name="Shape 6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78" name="Shape 6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87" name="Shape 6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97" name="Shape 6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11" name="Shape 7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10" name="Shape 3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26" name="Shape 7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Shape 73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34" name="Shape 7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51" name="Shape 7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59" name="Shape 7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71" name="Shape 7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81" name="Shape 7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88" name="Shape 7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Shape 79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796" name="Shape 7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15" name="Shape 3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Shape 8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9" name="Shape 81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9" name="Shape 82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Shape 8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1" name="Shape 84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Shape 8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9" name="Shape 84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Shape 8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6" name="Shape 85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Shape 8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3" name="Shape 86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Shape 8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9" name="Shape 86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Shape 8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6" name="Shape 876"/>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3" name="Shape 88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02" name="Shape 9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20" name="Shape 3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Shape 90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908" name="Shape 9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Shape 91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16" name="Shape 9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23" name="Shape 9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Shape 92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Clr>
                <a:schemeClr val="dk1"/>
              </a:buClr>
              <a:buSzPct val="110000"/>
              <a:buFont typeface="Arial"/>
              <a:buNone/>
            </a:pPr>
            <a:r>
              <a:rPr lang="en-US" sz="1000">
                <a:solidFill>
                  <a:srgbClr val="333333"/>
                </a:solidFill>
                <a:highlight>
                  <a:srgbClr val="FFFFFF"/>
                </a:highlight>
              </a:rPr>
              <a:t>H(X) = \frac{1}{1 + e^{-W^{T}X}} \\</a:t>
            </a:r>
          </a:p>
          <a:p>
            <a:pPr lvl="0">
              <a:spcBef>
                <a:spcPts val="0"/>
              </a:spcBef>
              <a:buClr>
                <a:schemeClr val="dk1"/>
              </a:buClr>
              <a:buSzPct val="110000"/>
              <a:buFont typeface="Arial"/>
              <a:buNone/>
            </a:pPr>
            <a:r>
              <a:rPr lang="en-US" sz="1000">
                <a:solidFill>
                  <a:srgbClr val="333333"/>
                </a:solidFill>
                <a:highlight>
                  <a:srgbClr val="FFFFFF"/>
                </a:highlight>
              </a:rPr>
              <a:t>H(X) = sigmoid(XW) = \frac{1}{1 + e^{-XW}} \\</a:t>
            </a:r>
          </a:p>
          <a:p>
            <a:pPr lvl="0" rtl="0">
              <a:spcBef>
                <a:spcPts val="0"/>
              </a:spcBef>
              <a:buClr>
                <a:schemeClr val="dk1"/>
              </a:buClr>
              <a:buSzPct val="110000"/>
              <a:buFont typeface="Arial"/>
              <a:buNone/>
            </a:pPr>
            <a:endParaRPr sz="1000">
              <a:solidFill>
                <a:srgbClr val="333333"/>
              </a:solidFill>
              <a:highlight>
                <a:srgbClr val="FFFFFF"/>
              </a:highlight>
            </a:endParaRPr>
          </a:p>
          <a:p>
            <a:pPr lvl="0" rtl="0">
              <a:spcBef>
                <a:spcPts val="0"/>
              </a:spcBef>
              <a:buClr>
                <a:schemeClr val="dk1"/>
              </a:buClr>
              <a:buSzPct val="110000"/>
              <a:buFont typeface="Arial"/>
              <a:buNone/>
            </a:pPr>
            <a:r>
              <a:rPr lang="en-US" sz="1000">
                <a:solidFill>
                  <a:srgbClr val="333333"/>
                </a:solidFill>
                <a:highlight>
                  <a:srgbClr val="FFFFFF"/>
                </a:highlight>
              </a:rPr>
              <a:t>cost(W)=-\frac{1}{m}\sum {\color{blue}y} log(H(x)) + {\color{blue}(1-y)}(log(1-H(x)) \\</a:t>
            </a:r>
          </a:p>
          <a:p>
            <a:pPr lvl="0" rtl="0">
              <a:spcBef>
                <a:spcPts val="0"/>
              </a:spcBef>
              <a:buClr>
                <a:schemeClr val="dk1"/>
              </a:buClr>
              <a:buSzPct val="110000"/>
              <a:buFont typeface="Arial"/>
              <a:buNone/>
            </a:pPr>
            <a:r>
              <a:rPr lang="en-US" sz="1000">
                <a:solidFill>
                  <a:srgbClr val="333333"/>
                </a:solidFill>
                <a:highlight>
                  <a:srgbClr val="FFFFFF"/>
                </a:highlight>
              </a:rPr>
              <a:t>W = W - \alpha\frac{\partial}{\partial W}cost(W)</a:t>
            </a:r>
          </a:p>
          <a:p>
            <a:pPr lvl="0" rtl="0">
              <a:spcBef>
                <a:spcPts val="0"/>
              </a:spcBef>
              <a:buNone/>
            </a:pPr>
            <a:endParaRPr/>
          </a:p>
        </p:txBody>
      </p:sp>
      <p:sp>
        <p:nvSpPr>
          <p:cNvPr id="929" name="Shape 9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43" name="Shape 9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Shape 95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52" name="Shape 9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59" name="Shape 9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Shape 96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68" name="Shape 9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Shape 9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5" name="Shape 97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Shape 9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2" name="Shape 98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a:spcBef>
                <a:spcPts val="0"/>
              </a:spcBef>
              <a:buNone/>
            </a:pPr>
            <a:endParaRPr/>
          </a:p>
        </p:txBody>
      </p:sp>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1" name="Shape 99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Shape 997"/>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998" name="Shape 9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Shape 100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04" name="Shape 10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Shape 1011"/>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r>
              <a:rPr lang="en-US" sz="1000">
                <a:solidFill>
                  <a:srgbClr val="333333"/>
                </a:solidFill>
                <a:highlight>
                  <a:srgbClr val="FFFFFF"/>
                </a:highlight>
              </a:rPr>
              <a:t>P(y=i|x) = S(y_{i}) = \frac{e^{y_{i}}}{\sum_{j}e^{y_{j}}} \in (0,1)</a:t>
            </a:r>
          </a:p>
        </p:txBody>
      </p:sp>
      <p:sp>
        <p:nvSpPr>
          <p:cNvPr id="1012" name="Shape 10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Shape 101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20" name="Shape 10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Shape 1029"/>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30" name="Shape 10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Shape 1038"/>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39" name="Shape 10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Shape 1045"/>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46" name="Shape 10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Shape 1052"/>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53" name="Shape 10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Shape 1063"/>
          <p:cNvSpPr txBox="1">
            <a:spLocks noGrp="1"/>
          </p:cNvSpPr>
          <p:nvPr>
            <p:ph type="body" idx="1"/>
          </p:nvPr>
        </p:nvSpPr>
        <p:spPr>
          <a:xfrm>
            <a:off x="914400" y="4343400"/>
            <a:ext cx="5029200" cy="4114800"/>
          </a:xfrm>
          <a:prstGeom prst="rect">
            <a:avLst/>
          </a:prstGeom>
        </p:spPr>
        <p:txBody>
          <a:bodyPr wrap="square" lIns="91425" tIns="91425" rIns="91425" bIns="91425" anchor="t" anchorCtr="0">
            <a:noAutofit/>
          </a:bodyPr>
          <a:lstStyle/>
          <a:p>
            <a:pPr lvl="0" rtl="0">
              <a:spcBef>
                <a:spcPts val="0"/>
              </a:spcBef>
              <a:buNone/>
            </a:pPr>
            <a:endParaRPr/>
          </a:p>
        </p:txBody>
      </p:sp>
      <p:sp>
        <p:nvSpPr>
          <p:cNvPr id="1064" name="Shape 10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833937" y="2303859"/>
            <a:ext cx="14716126" cy="4643438"/>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Gill Sans"/>
              <a:buNone/>
              <a:defRPr sz="118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1" name="Shape 11"/>
          <p:cNvSpPr txBox="1">
            <a:spLocks noGrp="1"/>
          </p:cNvSpPr>
          <p:nvPr>
            <p:ph type="body" idx="1"/>
          </p:nvPr>
        </p:nvSpPr>
        <p:spPr>
          <a:xfrm>
            <a:off x="4833937" y="7072312"/>
            <a:ext cx="14716126" cy="1589485"/>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43"/>
        <p:cNvGrpSpPr/>
        <p:nvPr/>
      </p:nvGrpSpPr>
      <p:grpSpPr>
        <a:xfrm>
          <a:off x="0" y="0"/>
          <a:ext cx="0" cy="0"/>
          <a:chOff x="0" y="0"/>
          <a:chExt cx="0" cy="0"/>
        </a:xfrm>
      </p:grpSpPr>
      <p:sp>
        <p:nvSpPr>
          <p:cNvPr id="44" name="Shape 44"/>
          <p:cNvSpPr>
            <a:spLocks noGrp="1"/>
          </p:cNvSpPr>
          <p:nvPr>
            <p:ph type="pic" idx="2"/>
          </p:nvPr>
        </p:nvSpPr>
        <p:spPr>
          <a:xfrm>
            <a:off x="12495609" y="3661171"/>
            <a:ext cx="7500938" cy="8840392"/>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title"/>
          </p:nvPr>
        </p:nvSpPr>
        <p:spPr>
          <a:xfrm>
            <a:off x="4387453" y="625078"/>
            <a:ext cx="15609095" cy="303609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46" name="Shape 46"/>
          <p:cNvSpPr txBox="1">
            <a:spLocks noGrp="1"/>
          </p:cNvSpPr>
          <p:nvPr>
            <p:ph type="body" idx="1"/>
          </p:nvPr>
        </p:nvSpPr>
        <p:spPr>
          <a:xfrm>
            <a:off x="4387453" y="3661171"/>
            <a:ext cx="7500938" cy="8840392"/>
          </a:xfrm>
          <a:prstGeom prst="rect">
            <a:avLst/>
          </a:prstGeom>
          <a:noFill/>
          <a:ln>
            <a:noFill/>
          </a:ln>
        </p:spPr>
        <p:txBody>
          <a:bodyPr wrap="square" lIns="91425" tIns="91425" rIns="91425" bIns="91425" anchor="ctr" anchorCtr="0"/>
          <a:lstStyle>
            <a:lvl1pPr marL="465364" marR="0" lvl="0" indent="-284389" algn="l" rtl="0">
              <a:lnSpc>
                <a:spcPct val="100000"/>
              </a:lnSpc>
              <a:spcBef>
                <a:spcPts val="4500"/>
              </a:spcBef>
              <a:spcAft>
                <a:spcPts val="0"/>
              </a:spcAft>
              <a:buClr>
                <a:srgbClr val="000000"/>
              </a:buClr>
              <a:buSzPct val="7500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1pPr>
            <a:lvl2pPr marL="808264" marR="0" lvl="1" indent="-284389" algn="l" rtl="0">
              <a:lnSpc>
                <a:spcPct val="100000"/>
              </a:lnSpc>
              <a:spcBef>
                <a:spcPts val="4500"/>
              </a:spcBef>
              <a:spcAft>
                <a:spcPts val="0"/>
              </a:spcAft>
              <a:buClr>
                <a:srgbClr val="000000"/>
              </a:buClr>
              <a:buSzPct val="7500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2pPr>
            <a:lvl3pPr marL="1151164" marR="0" lvl="2" indent="-284389" algn="l" rtl="0">
              <a:lnSpc>
                <a:spcPct val="100000"/>
              </a:lnSpc>
              <a:spcBef>
                <a:spcPts val="4500"/>
              </a:spcBef>
              <a:spcAft>
                <a:spcPts val="0"/>
              </a:spcAft>
              <a:buClr>
                <a:srgbClr val="000000"/>
              </a:buClr>
              <a:buSzPct val="7500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3pPr>
            <a:lvl4pPr marL="1494064" marR="0" lvl="3" indent="-284389" algn="l" rtl="0">
              <a:lnSpc>
                <a:spcPct val="100000"/>
              </a:lnSpc>
              <a:spcBef>
                <a:spcPts val="4500"/>
              </a:spcBef>
              <a:spcAft>
                <a:spcPts val="0"/>
              </a:spcAft>
              <a:buClr>
                <a:srgbClr val="000000"/>
              </a:buClr>
              <a:buSzPct val="7500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4pPr>
            <a:lvl5pPr marL="1836964" marR="0" lvl="4" indent="-284389" algn="l" rtl="0">
              <a:lnSpc>
                <a:spcPct val="100000"/>
              </a:lnSpc>
              <a:spcBef>
                <a:spcPts val="4500"/>
              </a:spcBef>
              <a:spcAft>
                <a:spcPts val="0"/>
              </a:spcAft>
              <a:buClr>
                <a:srgbClr val="000000"/>
              </a:buClr>
              <a:buSzPct val="75000"/>
              <a:buFont typeface="Helvetica Neue Light"/>
              <a:buChar char="•"/>
              <a:defRPr sz="38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47" name="Shape 47"/>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ullets">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4387453" y="1785937"/>
            <a:ext cx="15609095" cy="10144126"/>
          </a:xfrm>
          <a:prstGeom prst="rect">
            <a:avLst/>
          </a:prstGeom>
          <a:noFill/>
          <a:ln>
            <a:noFill/>
          </a:ln>
        </p:spPr>
        <p:txBody>
          <a:bodyPr wrap="square" lIns="91425" tIns="91425" rIns="91425" bIns="91425" anchor="ctr" anchorCtr="0"/>
          <a:lstStyle>
            <a:lvl1pPr marL="617361" marR="0" lvl="0" indent="-379236"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1pPr>
            <a:lvl2pPr marL="1061861" marR="0" lvl="1"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2pPr>
            <a:lvl3pPr marL="1506361" marR="0" lvl="2"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3pPr>
            <a:lvl4pPr marL="1950861" marR="0" lvl="3"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4pPr>
            <a:lvl5pPr marL="2395361" marR="0" lvl="4"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0" name="Shape 50"/>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hoto - 3 Up">
    <p:spTree>
      <p:nvGrpSpPr>
        <p:cNvPr id="1" name="Shape 51"/>
        <p:cNvGrpSpPr/>
        <p:nvPr/>
      </p:nvGrpSpPr>
      <p:grpSpPr>
        <a:xfrm>
          <a:off x="0" y="0"/>
          <a:ext cx="0" cy="0"/>
          <a:chOff x="0" y="0"/>
          <a:chExt cx="0" cy="0"/>
        </a:xfrm>
      </p:grpSpPr>
      <p:sp>
        <p:nvSpPr>
          <p:cNvPr id="52" name="Shape 52"/>
          <p:cNvSpPr>
            <a:spLocks noGrp="1"/>
          </p:cNvSpPr>
          <p:nvPr>
            <p:ph type="pic" idx="2"/>
          </p:nvPr>
        </p:nvSpPr>
        <p:spPr>
          <a:xfrm>
            <a:off x="12495609" y="7161609"/>
            <a:ext cx="7500938" cy="5304235"/>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3" name="Shape 53"/>
          <p:cNvSpPr>
            <a:spLocks noGrp="1"/>
          </p:cNvSpPr>
          <p:nvPr>
            <p:ph type="pic" idx="3"/>
          </p:nvPr>
        </p:nvSpPr>
        <p:spPr>
          <a:xfrm>
            <a:off x="12504353" y="1250156"/>
            <a:ext cx="7500939" cy="5304235"/>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4" name="Shape 54"/>
          <p:cNvSpPr>
            <a:spLocks noGrp="1"/>
          </p:cNvSpPr>
          <p:nvPr>
            <p:ph type="pic" idx="4"/>
          </p:nvPr>
        </p:nvSpPr>
        <p:spPr>
          <a:xfrm>
            <a:off x="4387453" y="1250156"/>
            <a:ext cx="7500938" cy="11215688"/>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Quote">
    <p:spTree>
      <p:nvGrpSpPr>
        <p:cNvPr id="1" name="Shape 56"/>
        <p:cNvGrpSpPr/>
        <p:nvPr/>
      </p:nvGrpSpPr>
      <p:grpSpPr>
        <a:xfrm>
          <a:off x="0" y="0"/>
          <a:ext cx="0" cy="0"/>
          <a:chOff x="0" y="0"/>
          <a:chExt cx="0" cy="0"/>
        </a:xfrm>
      </p:grpSpPr>
      <p:sp>
        <p:nvSpPr>
          <p:cNvPr id="57" name="Shape 57"/>
          <p:cNvSpPr txBox="1">
            <a:spLocks noGrp="1"/>
          </p:cNvSpPr>
          <p:nvPr>
            <p:ph type="body" idx="1"/>
          </p:nvPr>
        </p:nvSpPr>
        <p:spPr>
          <a:xfrm>
            <a:off x="4833937" y="8947546"/>
            <a:ext cx="14716126" cy="660798"/>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3200" b="0" i="0" u="none" strike="noStrike" cap="none">
                <a:solidFill>
                  <a:srgbClr val="000000"/>
                </a:solidFill>
                <a:latin typeface="Helvetica Neue"/>
                <a:ea typeface="Helvetica Neue"/>
                <a:cs typeface="Helvetica Neue"/>
                <a:sym typeface="Helvetica Neue"/>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8" name="Shape 58"/>
          <p:cNvSpPr txBox="1">
            <a:spLocks noGrp="1"/>
          </p:cNvSpPr>
          <p:nvPr>
            <p:ph type="body" idx="2"/>
          </p:nvPr>
        </p:nvSpPr>
        <p:spPr>
          <a:xfrm>
            <a:off x="4833937" y="6000353"/>
            <a:ext cx="14716126" cy="9652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Light"/>
              <a:buNone/>
              <a:defRPr sz="5200" b="0" i="0" u="none" strike="noStrike" cap="none">
                <a:solidFill>
                  <a:srgbClr val="000000"/>
                </a:solidFill>
                <a:latin typeface="Helvetica Neue Light"/>
                <a:ea typeface="Helvetica Neue Light"/>
                <a:cs typeface="Helvetica Neue Light"/>
                <a:sym typeface="Helvetica Neue Light"/>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hoto">
    <p:spTree>
      <p:nvGrpSpPr>
        <p:cNvPr id="1" name="Shape 60"/>
        <p:cNvGrpSpPr/>
        <p:nvPr/>
      </p:nvGrpSpPr>
      <p:grpSpPr>
        <a:xfrm>
          <a:off x="0" y="0"/>
          <a:ext cx="0" cy="0"/>
          <a:chOff x="0" y="0"/>
          <a:chExt cx="0" cy="0"/>
        </a:xfrm>
      </p:grpSpPr>
      <p:sp>
        <p:nvSpPr>
          <p:cNvPr id="61" name="Shape 61"/>
          <p:cNvSpPr>
            <a:spLocks noGrp="1"/>
          </p:cNvSpPr>
          <p:nvPr>
            <p:ph type="pic" idx="2"/>
          </p:nvPr>
        </p:nvSpPr>
        <p:spPr>
          <a:xfrm>
            <a:off x="3048000" y="0"/>
            <a:ext cx="18288001" cy="13716000"/>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62" name="Shape 62"/>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833937" y="357187"/>
            <a:ext cx="14716126" cy="34290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Gill Sans"/>
              <a:buNone/>
              <a:defRPr sz="90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65" name="Shape 65"/>
          <p:cNvSpPr txBox="1">
            <a:spLocks noGrp="1"/>
          </p:cNvSpPr>
          <p:nvPr>
            <p:ph type="body" idx="1"/>
          </p:nvPr>
        </p:nvSpPr>
        <p:spPr>
          <a:xfrm>
            <a:off x="4833937" y="3893343"/>
            <a:ext cx="14716126" cy="8036720"/>
          </a:xfrm>
          <a:prstGeom prst="rect">
            <a:avLst/>
          </a:prstGeom>
          <a:noFill/>
          <a:ln>
            <a:noFill/>
          </a:ln>
        </p:spPr>
        <p:txBody>
          <a:bodyPr wrap="square" lIns="91425" tIns="91425" rIns="91425" bIns="91425" anchor="ctr" anchorCtr="0"/>
          <a:lstStyle>
            <a:lvl1pPr marL="1092200" marR="0" lvl="0" indent="-103123" algn="l" rtl="0">
              <a:lnSpc>
                <a:spcPct val="100000"/>
              </a:lnSpc>
              <a:spcBef>
                <a:spcPts val="3300"/>
              </a:spcBef>
              <a:spcAft>
                <a:spcPts val="0"/>
              </a:spcAft>
              <a:buClr>
                <a:srgbClr val="000000"/>
              </a:buClr>
              <a:buSzPct val="171000"/>
              <a:buFont typeface="Gill Sans"/>
              <a:buChar char="•"/>
              <a:defRPr sz="5600" b="0" i="0" u="none" strike="noStrike" cap="none">
                <a:solidFill>
                  <a:srgbClr val="000000"/>
                </a:solidFill>
                <a:latin typeface="Gill Sans"/>
                <a:ea typeface="Gill Sans"/>
                <a:cs typeface="Gill Sans"/>
                <a:sym typeface="Gill Sans"/>
              </a:defRPr>
            </a:lvl1pPr>
            <a:lvl2pPr marL="1471083" marR="0" lvl="1"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2pPr>
            <a:lvl3pPr marL="2004483" marR="0" lvl="2"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66" name="Shape 66"/>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833937" y="357187"/>
            <a:ext cx="14716126" cy="34290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Gill Sans"/>
              <a:buNone/>
              <a:defRPr sz="98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69" name="Shape 69"/>
          <p:cNvSpPr txBox="1">
            <a:spLocks noGrp="1"/>
          </p:cNvSpPr>
          <p:nvPr>
            <p:ph type="body" idx="1"/>
          </p:nvPr>
        </p:nvSpPr>
        <p:spPr>
          <a:xfrm>
            <a:off x="4833937" y="3893343"/>
            <a:ext cx="14716126" cy="8036720"/>
          </a:xfrm>
          <a:prstGeom prst="rect">
            <a:avLst/>
          </a:prstGeom>
          <a:noFill/>
          <a:ln>
            <a:noFill/>
          </a:ln>
        </p:spPr>
        <p:txBody>
          <a:bodyPr wrap="square" lIns="91425" tIns="91425" rIns="91425" bIns="91425" anchor="ctr" anchorCtr="0"/>
          <a:lstStyle>
            <a:lvl1pPr marL="1092200" marR="0" lvl="0" indent="-103123" algn="l" rtl="0">
              <a:lnSpc>
                <a:spcPct val="100000"/>
              </a:lnSpc>
              <a:spcBef>
                <a:spcPts val="3300"/>
              </a:spcBef>
              <a:spcAft>
                <a:spcPts val="0"/>
              </a:spcAft>
              <a:buClr>
                <a:srgbClr val="000000"/>
              </a:buClr>
              <a:buSzPct val="171000"/>
              <a:buFont typeface="Gill Sans"/>
              <a:buChar char="•"/>
              <a:defRPr sz="5600" b="0" i="0" u="none" strike="noStrike" cap="none">
                <a:solidFill>
                  <a:srgbClr val="000000"/>
                </a:solidFill>
                <a:latin typeface="Gill Sans"/>
                <a:ea typeface="Gill Sans"/>
                <a:cs typeface="Gill Sans"/>
                <a:sym typeface="Gill Sans"/>
              </a:defRPr>
            </a:lvl1pPr>
            <a:lvl2pPr marL="1471083" marR="0" lvl="1"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2pPr>
            <a:lvl3pPr marL="2004483" marR="0" lvl="2"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70" name="Shape 70"/>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199322" y="610981"/>
            <a:ext cx="21978730" cy="185392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11785600" y="12344400"/>
            <a:ext cx="5689600" cy="736601"/>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a:t>
            </a:fld>
            <a:endParaRPr lang="en-US" sz="2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Gill Sans"/>
              <a:buNone/>
              <a:defRPr sz="117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80" name="Shape 80"/>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Gill Sans"/>
              <a:buNone/>
              <a:defRPr sz="51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1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1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1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81" name="Shape 81"/>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21835" y="357187"/>
            <a:ext cx="244281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84" name="Shape 84"/>
          <p:cNvSpPr txBox="1">
            <a:spLocks noGrp="1"/>
          </p:cNvSpPr>
          <p:nvPr>
            <p:ph type="body" idx="1"/>
          </p:nvPr>
        </p:nvSpPr>
        <p:spPr>
          <a:xfrm>
            <a:off x="480561" y="3893343"/>
            <a:ext cx="234225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Gill San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85" name="Shape 85"/>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21835" y="357187"/>
            <a:ext cx="24427671" cy="3429001"/>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Gill Sans"/>
              <a:buNone/>
              <a:defRPr sz="90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80561" y="3893343"/>
            <a:ext cx="23422877" cy="8036720"/>
          </a:xfrm>
          <a:prstGeom prst="rect">
            <a:avLst/>
          </a:prstGeom>
          <a:noFill/>
          <a:ln>
            <a:noFill/>
          </a:ln>
        </p:spPr>
        <p:txBody>
          <a:bodyPr wrap="square" lIns="91425" tIns="91425" rIns="91425" bIns="91425" anchor="ctr" anchorCtr="0"/>
          <a:lstStyle>
            <a:lvl1pPr marL="1092200" marR="0" lvl="0" indent="-103123" algn="l" rtl="0">
              <a:lnSpc>
                <a:spcPct val="100000"/>
              </a:lnSpc>
              <a:spcBef>
                <a:spcPts val="3300"/>
              </a:spcBef>
              <a:spcAft>
                <a:spcPts val="0"/>
              </a:spcAft>
              <a:buClr>
                <a:srgbClr val="000000"/>
              </a:buClr>
              <a:buSzPct val="171000"/>
              <a:buFont typeface="Gill Sans"/>
              <a:buChar char="•"/>
              <a:defRPr sz="5600" b="0" i="0" u="none" strike="noStrike" cap="none">
                <a:solidFill>
                  <a:srgbClr val="000000"/>
                </a:solidFill>
                <a:latin typeface="Gill Sans"/>
                <a:ea typeface="Gill Sans"/>
                <a:cs typeface="Gill Sans"/>
                <a:sym typeface="Gill Sans"/>
              </a:defRPr>
            </a:lvl1pPr>
            <a:lvl2pPr marL="1471083" marR="0" lvl="1"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2pPr>
            <a:lvl3pPr marL="2004483" marR="0" lvl="2"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8"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11952882" y="13019484"/>
            <a:ext cx="460376" cy="4984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nk">
    <p:spTree>
      <p:nvGrpSpPr>
        <p:cNvPr id="1" name="Shape 86"/>
        <p:cNvGrpSpPr/>
        <p:nvPr/>
      </p:nvGrpSpPr>
      <p:grpSpPr>
        <a:xfrm>
          <a:off x="0" y="0"/>
          <a:ext cx="0" cy="0"/>
          <a:chOff x="0" y="0"/>
          <a:chExt cx="0" cy="0"/>
        </a:xfrm>
      </p:grpSpPr>
      <p:sp>
        <p:nvSpPr>
          <p:cNvPr id="87" name="Shape 87"/>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90" name="Shape 90"/>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91" name="Shape 9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92"/>
        <p:cNvGrpSpPr/>
        <p:nvPr/>
      </p:nvGrpSpPr>
      <p:grpSpPr>
        <a:xfrm>
          <a:off x="0" y="0"/>
          <a:ext cx="0" cy="0"/>
          <a:chOff x="0" y="0"/>
          <a:chExt cx="0" cy="0"/>
        </a:xfrm>
      </p:grpSpPr>
      <p:sp>
        <p:nvSpPr>
          <p:cNvPr id="93" name="Shape 93"/>
          <p:cNvSpPr>
            <a:spLocks noGrp="1"/>
          </p:cNvSpPr>
          <p:nvPr>
            <p:ph type="pic" idx="2"/>
          </p:nvPr>
        </p:nvSpPr>
        <p:spPr>
          <a:xfrm>
            <a:off x="5307210" y="892968"/>
            <a:ext cx="13752000" cy="8322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94" name="Shape 94"/>
          <p:cNvSpPr txBox="1">
            <a:spLocks noGrp="1"/>
          </p:cNvSpPr>
          <p:nvPr>
            <p:ph type="title"/>
          </p:nvPr>
        </p:nvSpPr>
        <p:spPr>
          <a:xfrm>
            <a:off x="4833937" y="9447609"/>
            <a:ext cx="14715900" cy="2000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95" name="Shape 95"/>
          <p:cNvSpPr txBox="1">
            <a:spLocks noGrp="1"/>
          </p:cNvSpPr>
          <p:nvPr>
            <p:ph type="body" idx="1"/>
          </p:nvPr>
        </p:nvSpPr>
        <p:spPr>
          <a:xfrm>
            <a:off x="4833937" y="11519296"/>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96" name="Shape 96"/>
          <p:cNvSpPr txBox="1">
            <a:spLocks noGrp="1"/>
          </p:cNvSpPr>
          <p:nvPr>
            <p:ph type="sldNum" idx="12"/>
          </p:nvPr>
        </p:nvSpPr>
        <p:spPr>
          <a:xfrm>
            <a:off x="11935814" y="13001625"/>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833937" y="4536281"/>
            <a:ext cx="14715900" cy="46431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99" name="Shape 99"/>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100"/>
        <p:cNvGrpSpPr/>
        <p:nvPr/>
      </p:nvGrpSpPr>
      <p:grpSpPr>
        <a:xfrm>
          <a:off x="0" y="0"/>
          <a:ext cx="0" cy="0"/>
          <a:chOff x="0" y="0"/>
          <a:chExt cx="0" cy="0"/>
        </a:xfrm>
      </p:grpSpPr>
      <p:sp>
        <p:nvSpPr>
          <p:cNvPr id="101" name="Shape 101"/>
          <p:cNvSpPr>
            <a:spLocks noGrp="1"/>
          </p:cNvSpPr>
          <p:nvPr>
            <p:ph type="pic" idx="2"/>
          </p:nvPr>
        </p:nvSpPr>
        <p:spPr>
          <a:xfrm>
            <a:off x="12495609" y="892968"/>
            <a:ext cx="7500900" cy="115728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02" name="Shape 102"/>
          <p:cNvSpPr txBox="1">
            <a:spLocks noGrp="1"/>
          </p:cNvSpPr>
          <p:nvPr>
            <p:ph type="title"/>
          </p:nvPr>
        </p:nvSpPr>
        <p:spPr>
          <a:xfrm>
            <a:off x="4387453" y="892968"/>
            <a:ext cx="7500900" cy="56079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85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03" name="Shape 103"/>
          <p:cNvSpPr txBox="1">
            <a:spLocks noGrp="1"/>
          </p:cNvSpPr>
          <p:nvPr>
            <p:ph type="body" idx="1"/>
          </p:nvPr>
        </p:nvSpPr>
        <p:spPr>
          <a:xfrm>
            <a:off x="4387453" y="6697265"/>
            <a:ext cx="7500900" cy="5768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04" name="Shape 10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 Top">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07" name="Shape 107"/>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10" name="Shape 110"/>
          <p:cNvSpPr txBox="1">
            <a:spLocks noGrp="1"/>
          </p:cNvSpPr>
          <p:nvPr>
            <p:ph type="body" idx="1"/>
          </p:nvPr>
        </p:nvSpPr>
        <p:spPr>
          <a:xfrm>
            <a:off x="4387453" y="3661171"/>
            <a:ext cx="15608700" cy="88407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1" name="Shape 11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112"/>
        <p:cNvGrpSpPr/>
        <p:nvPr/>
      </p:nvGrpSpPr>
      <p:grpSpPr>
        <a:xfrm>
          <a:off x="0" y="0"/>
          <a:ext cx="0" cy="0"/>
          <a:chOff x="0" y="0"/>
          <a:chExt cx="0" cy="0"/>
        </a:xfrm>
      </p:grpSpPr>
      <p:sp>
        <p:nvSpPr>
          <p:cNvPr id="113" name="Shape 113"/>
          <p:cNvSpPr>
            <a:spLocks noGrp="1"/>
          </p:cNvSpPr>
          <p:nvPr>
            <p:ph type="pic" idx="2"/>
          </p:nvPr>
        </p:nvSpPr>
        <p:spPr>
          <a:xfrm>
            <a:off x="12495609" y="3661171"/>
            <a:ext cx="7500900" cy="88407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4" name="Shape 114"/>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15" name="Shape 115"/>
          <p:cNvSpPr txBox="1">
            <a:spLocks noGrp="1"/>
          </p:cNvSpPr>
          <p:nvPr>
            <p:ph type="body" idx="1"/>
          </p:nvPr>
        </p:nvSpPr>
        <p:spPr>
          <a:xfrm>
            <a:off x="4387453" y="3661171"/>
            <a:ext cx="7500900" cy="8840700"/>
          </a:xfrm>
          <a:prstGeom prst="rect">
            <a:avLst/>
          </a:prstGeom>
          <a:noFill/>
          <a:ln>
            <a:noFill/>
          </a:ln>
        </p:spPr>
        <p:txBody>
          <a:bodyPr wrap="square" lIns="91400" tIns="91400" rIns="91400" bIns="91400" anchor="ctr" anchorCtr="0"/>
          <a:lstStyle>
            <a:lvl1pPr marL="469900" marR="0" lvl="0" indent="-304800" algn="l" rtl="0">
              <a:lnSpc>
                <a:spcPct val="100000"/>
              </a:lnSpc>
              <a:spcBef>
                <a:spcPts val="4500"/>
              </a:spcBef>
              <a:spcAft>
                <a:spcPts val="0"/>
              </a:spcAft>
              <a:buClr>
                <a:srgbClr val="000000"/>
              </a:buClr>
              <a:buSzPct val="78378"/>
              <a:buFont typeface="Helvetica Neue"/>
              <a:buChar char="•"/>
              <a:defRPr sz="3700" b="0" i="0" u="none" strike="noStrike" cap="none">
                <a:solidFill>
                  <a:srgbClr val="000000"/>
                </a:solidFill>
                <a:latin typeface="Helvetica Neue"/>
                <a:ea typeface="Helvetica Neue"/>
                <a:cs typeface="Helvetica Neue"/>
                <a:sym typeface="Helvetica Neue"/>
              </a:defRPr>
            </a:lvl1pPr>
            <a:lvl2pPr marL="812800" marR="0" lvl="1" indent="-304800" algn="l" rtl="0">
              <a:lnSpc>
                <a:spcPct val="100000"/>
              </a:lnSpc>
              <a:spcBef>
                <a:spcPts val="4500"/>
              </a:spcBef>
              <a:spcAft>
                <a:spcPts val="0"/>
              </a:spcAft>
              <a:buClr>
                <a:srgbClr val="000000"/>
              </a:buClr>
              <a:buSzPct val="78378"/>
              <a:buFont typeface="Helvetica Neue"/>
              <a:buChar char="•"/>
              <a:defRPr sz="3700" b="0" i="0" u="none" strike="noStrike" cap="none">
                <a:solidFill>
                  <a:srgbClr val="000000"/>
                </a:solidFill>
                <a:latin typeface="Helvetica Neue"/>
                <a:ea typeface="Helvetica Neue"/>
                <a:cs typeface="Helvetica Neue"/>
                <a:sym typeface="Helvetica Neue"/>
              </a:defRPr>
            </a:lvl2pPr>
            <a:lvl3pPr marL="1155700" marR="0" lvl="2" indent="-279400" algn="l" rtl="0">
              <a:lnSpc>
                <a:spcPct val="100000"/>
              </a:lnSpc>
              <a:spcBef>
                <a:spcPts val="4500"/>
              </a:spcBef>
              <a:spcAft>
                <a:spcPts val="0"/>
              </a:spcAft>
              <a:buClr>
                <a:srgbClr val="000000"/>
              </a:buClr>
              <a:buSzPct val="78378"/>
              <a:buFont typeface="Helvetica Neue"/>
              <a:buChar char="•"/>
              <a:defRPr sz="3700" b="0" i="0" u="none" strike="noStrike" cap="none">
                <a:solidFill>
                  <a:srgbClr val="000000"/>
                </a:solidFill>
                <a:latin typeface="Helvetica Neue"/>
                <a:ea typeface="Helvetica Neue"/>
                <a:cs typeface="Helvetica Neue"/>
                <a:sym typeface="Helvetica Neue"/>
              </a:defRPr>
            </a:lvl3pPr>
            <a:lvl4pPr marL="1485900" marR="0" lvl="3" indent="-266700" algn="l" rtl="0">
              <a:lnSpc>
                <a:spcPct val="100000"/>
              </a:lnSpc>
              <a:spcBef>
                <a:spcPts val="4500"/>
              </a:spcBef>
              <a:spcAft>
                <a:spcPts val="0"/>
              </a:spcAft>
              <a:buClr>
                <a:srgbClr val="000000"/>
              </a:buClr>
              <a:buSzPct val="78378"/>
              <a:buFont typeface="Helvetica Neue"/>
              <a:buChar char="•"/>
              <a:defRPr sz="3700" b="0" i="0" u="none" strike="noStrike" cap="none">
                <a:solidFill>
                  <a:srgbClr val="000000"/>
                </a:solidFill>
                <a:latin typeface="Helvetica Neue"/>
                <a:ea typeface="Helvetica Neue"/>
                <a:cs typeface="Helvetica Neue"/>
                <a:sym typeface="Helvetica Neue"/>
              </a:defRPr>
            </a:lvl4pPr>
            <a:lvl5pPr marL="1828800" marR="0" lvl="4" indent="-266700" algn="l" rtl="0">
              <a:lnSpc>
                <a:spcPct val="100000"/>
              </a:lnSpc>
              <a:spcBef>
                <a:spcPts val="4500"/>
              </a:spcBef>
              <a:spcAft>
                <a:spcPts val="0"/>
              </a:spcAft>
              <a:buClr>
                <a:srgbClr val="000000"/>
              </a:buClr>
              <a:buSzPct val="78378"/>
              <a:buFont typeface="Helvetica Neue"/>
              <a:buChar char="•"/>
              <a:defRPr sz="37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6" name="Shape 116"/>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ullets">
    <p:spTree>
      <p:nvGrpSpPr>
        <p:cNvPr id="1" name="Shape 117"/>
        <p:cNvGrpSpPr/>
        <p:nvPr/>
      </p:nvGrpSpPr>
      <p:grpSpPr>
        <a:xfrm>
          <a:off x="0" y="0"/>
          <a:ext cx="0" cy="0"/>
          <a:chOff x="0" y="0"/>
          <a:chExt cx="0" cy="0"/>
        </a:xfrm>
      </p:grpSpPr>
      <p:sp>
        <p:nvSpPr>
          <p:cNvPr id="118" name="Shape 118"/>
          <p:cNvSpPr txBox="1">
            <a:spLocks noGrp="1"/>
          </p:cNvSpPr>
          <p:nvPr>
            <p:ph type="body" idx="1"/>
          </p:nvPr>
        </p:nvSpPr>
        <p:spPr>
          <a:xfrm>
            <a:off x="4387453" y="1785937"/>
            <a:ext cx="15608700" cy="101439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ct val="72549"/>
              <a:buFont typeface="Helvetica Neue"/>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19" name="Shape 119"/>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 3 Up">
    <p:spTree>
      <p:nvGrpSpPr>
        <p:cNvPr id="1" name="Shape 120"/>
        <p:cNvGrpSpPr/>
        <p:nvPr/>
      </p:nvGrpSpPr>
      <p:grpSpPr>
        <a:xfrm>
          <a:off x="0" y="0"/>
          <a:ext cx="0" cy="0"/>
          <a:chOff x="0" y="0"/>
          <a:chExt cx="0" cy="0"/>
        </a:xfrm>
      </p:grpSpPr>
      <p:sp>
        <p:nvSpPr>
          <p:cNvPr id="121" name="Shape 121"/>
          <p:cNvSpPr>
            <a:spLocks noGrp="1"/>
          </p:cNvSpPr>
          <p:nvPr>
            <p:ph type="pic" idx="2"/>
          </p:nvPr>
        </p:nvSpPr>
        <p:spPr>
          <a:xfrm>
            <a:off x="12495609" y="7161609"/>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2" name="Shape 122"/>
          <p:cNvSpPr>
            <a:spLocks noGrp="1"/>
          </p:cNvSpPr>
          <p:nvPr>
            <p:ph type="pic" idx="3"/>
          </p:nvPr>
        </p:nvSpPr>
        <p:spPr>
          <a:xfrm>
            <a:off x="12504353" y="1250156"/>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3" name="Shape 123"/>
          <p:cNvSpPr>
            <a:spLocks noGrp="1"/>
          </p:cNvSpPr>
          <p:nvPr>
            <p:ph type="pic" idx="4"/>
          </p:nvPr>
        </p:nvSpPr>
        <p:spPr>
          <a:xfrm>
            <a:off x="4387453" y="1250156"/>
            <a:ext cx="7500900" cy="112161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4" name="Shape 12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Shape 17"/>
        <p:cNvGrpSpPr/>
        <p:nvPr/>
      </p:nvGrpSpPr>
      <p:grpSpPr>
        <a:xfrm>
          <a:off x="0" y="0"/>
          <a:ext cx="0" cy="0"/>
          <a:chOff x="0" y="0"/>
          <a:chExt cx="0" cy="0"/>
        </a:xfrm>
      </p:grpSpPr>
      <p:sp>
        <p:nvSpPr>
          <p:cNvPr id="18" name="Shape 18"/>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Quote">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4833937" y="8947546"/>
            <a:ext cx="14715900" cy="6609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Helvetica Neue"/>
              <a:buNone/>
              <a:defRPr sz="32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7" name="Shape 127"/>
          <p:cNvSpPr txBox="1">
            <a:spLocks noGrp="1"/>
          </p:cNvSpPr>
          <p:nvPr>
            <p:ph type="body" idx="2"/>
          </p:nvPr>
        </p:nvSpPr>
        <p:spPr>
          <a:xfrm>
            <a:off x="4833937" y="6000353"/>
            <a:ext cx="14715900" cy="9648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53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28" name="Shape 128"/>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Photo">
    <p:spTree>
      <p:nvGrpSpPr>
        <p:cNvPr id="1" name="Shape 129"/>
        <p:cNvGrpSpPr/>
        <p:nvPr/>
      </p:nvGrpSpPr>
      <p:grpSpPr>
        <a:xfrm>
          <a:off x="0" y="0"/>
          <a:ext cx="0" cy="0"/>
          <a:chOff x="0" y="0"/>
          <a:chExt cx="0" cy="0"/>
        </a:xfrm>
      </p:grpSpPr>
      <p:sp>
        <p:nvSpPr>
          <p:cNvPr id="130" name="Shape 130"/>
          <p:cNvSpPr>
            <a:spLocks noGrp="1"/>
          </p:cNvSpPr>
          <p:nvPr>
            <p:ph type="pic" idx="2"/>
          </p:nvPr>
        </p:nvSpPr>
        <p:spPr>
          <a:xfrm>
            <a:off x="3048000" y="0"/>
            <a:ext cx="18288000" cy="13716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31" name="Shape 13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34" name="Shape 134"/>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Gill San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35" name="Shape 135"/>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9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38" name="Shape 138"/>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Gill San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Gill San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139" name="Shape 139"/>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42" name="Shape 142"/>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a:t>
            </a:fld>
            <a:endParaRPr lang="en-US" sz="2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Gill Sans"/>
              <a:buNone/>
              <a:defRPr sz="117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49" name="Shape 149"/>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Noto Sans Symbols"/>
              <a:buNone/>
              <a:defRPr sz="51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Noto Sans Symbols"/>
              <a:buNone/>
              <a:defRPr sz="51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Noto Sans Symbols"/>
              <a:buNone/>
              <a:defRPr sz="51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Noto Sans Symbols"/>
              <a:buNone/>
              <a:defRPr sz="51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Noto Sans Symbols"/>
              <a:buNone/>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50" name="Shape 150"/>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53" name="Shape 153"/>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Noto Sans Symbol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54" name="Shape 154"/>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21835" y="357187"/>
            <a:ext cx="244281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1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57" name="Shape 157"/>
          <p:cNvSpPr txBox="1">
            <a:spLocks noGrp="1"/>
          </p:cNvSpPr>
          <p:nvPr>
            <p:ph type="body" idx="1"/>
          </p:nvPr>
        </p:nvSpPr>
        <p:spPr>
          <a:xfrm>
            <a:off x="480561" y="3893343"/>
            <a:ext cx="234225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Noto Sans Symbol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58" name="Shape 158"/>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61" name="Shape 161"/>
          <p:cNvSpPr txBox="1">
            <a:spLocks noGrp="1"/>
          </p:cNvSpPr>
          <p:nvPr>
            <p:ph type="body" idx="1"/>
          </p:nvPr>
        </p:nvSpPr>
        <p:spPr>
          <a:xfrm>
            <a:off x="4387453" y="3661171"/>
            <a:ext cx="15608700" cy="88407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62" name="Shape 162"/>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p:spTree>
      <p:nvGrpSpPr>
        <p:cNvPr id="1" name="Shape 163"/>
        <p:cNvGrpSpPr/>
        <p:nvPr/>
      </p:nvGrpSpPr>
      <p:grpSpPr>
        <a:xfrm>
          <a:off x="0" y="0"/>
          <a:ext cx="0" cy="0"/>
          <a:chOff x="0" y="0"/>
          <a:chExt cx="0" cy="0"/>
        </a:xfrm>
      </p:grpSpPr>
      <p:sp>
        <p:nvSpPr>
          <p:cNvPr id="164" name="Shape 16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833937" y="2303859"/>
            <a:ext cx="14716126" cy="4643438"/>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21" name="Shape 21"/>
          <p:cNvSpPr txBox="1">
            <a:spLocks noGrp="1"/>
          </p:cNvSpPr>
          <p:nvPr>
            <p:ph type="body" idx="1"/>
          </p:nvPr>
        </p:nvSpPr>
        <p:spPr>
          <a:xfrm>
            <a:off x="4833937" y="7072312"/>
            <a:ext cx="14716126" cy="1589485"/>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L="0" marR="0" lvl="1" indent="2286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L="0" marR="0" lvl="2" indent="4572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L="0" marR="0" lvl="3" indent="6858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L="0" marR="0" lvl="4" indent="9144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22" name="Shape 22"/>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Only">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67" name="Shape 167"/>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a:t>
            </a:fld>
            <a:endParaRPr lang="en-US" sz="2400" b="0" i="0" u="none" strike="noStrike" cap="none">
              <a:solidFill>
                <a:srgbClr val="000000"/>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4833937" y="357187"/>
            <a:ext cx="14715900" cy="34287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Gill Sans"/>
              <a:buNone/>
              <a:defRPr sz="9900" b="0" i="0" u="none" strike="noStrike" cap="none">
                <a:solidFill>
                  <a:srgbClr val="000000"/>
                </a:solidFill>
                <a:latin typeface="Gill Sans"/>
                <a:ea typeface="Gill Sans"/>
                <a:cs typeface="Gill Sans"/>
                <a:sym typeface="Gill Sans"/>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70" name="Shape 170"/>
          <p:cNvSpPr txBox="1">
            <a:spLocks noGrp="1"/>
          </p:cNvSpPr>
          <p:nvPr>
            <p:ph type="body" idx="1"/>
          </p:nvPr>
        </p:nvSpPr>
        <p:spPr>
          <a:xfrm>
            <a:off x="4833937" y="3893343"/>
            <a:ext cx="14715900" cy="8036700"/>
          </a:xfrm>
          <a:prstGeom prst="rect">
            <a:avLst/>
          </a:prstGeom>
          <a:noFill/>
          <a:ln>
            <a:noFill/>
          </a:ln>
        </p:spPr>
        <p:txBody>
          <a:bodyPr wrap="square" lIns="91400" tIns="91400" rIns="91400" bIns="91400" anchor="ctr" anchorCtr="0"/>
          <a:lstStyle>
            <a:lvl1pPr marL="1079500" marR="0" lvl="0" indent="-101600" algn="l" rtl="0">
              <a:lnSpc>
                <a:spcPct val="100000"/>
              </a:lnSpc>
              <a:spcBef>
                <a:spcPts val="3200"/>
              </a:spcBef>
              <a:spcAft>
                <a:spcPts val="0"/>
              </a:spcAft>
              <a:buClr>
                <a:srgbClr val="000000"/>
              </a:buClr>
              <a:buSzPct val="171428"/>
              <a:buFont typeface="Noto Sans Symbols"/>
              <a:buChar char="●"/>
              <a:defRPr sz="5600" b="0" i="0" u="none" strike="noStrike" cap="none">
                <a:solidFill>
                  <a:srgbClr val="000000"/>
                </a:solidFill>
                <a:latin typeface="Gill Sans"/>
                <a:ea typeface="Gill Sans"/>
                <a:cs typeface="Gill Sans"/>
                <a:sym typeface="Gill Sans"/>
              </a:defRPr>
            </a:lvl1pPr>
            <a:lvl2pPr marL="1460500" marR="0" lvl="1"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2pPr>
            <a:lvl3pPr marL="1993900" marR="0" lvl="2" indent="-254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3pPr>
            <a:lvl4pPr marL="2540000" marR="0" lvl="3" indent="-381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4pPr>
            <a:lvl5pPr marL="3149600" marR="0" lvl="4" indent="-63500" algn="l" rtl="0">
              <a:lnSpc>
                <a:spcPct val="100000"/>
              </a:lnSpc>
              <a:spcBef>
                <a:spcPts val="800"/>
              </a:spcBef>
              <a:spcAft>
                <a:spcPts val="0"/>
              </a:spcAft>
              <a:buClr>
                <a:srgbClr val="000000"/>
              </a:buClr>
              <a:buSzPct val="166666"/>
              <a:buFont typeface="Noto Sans Symbols"/>
              <a:buChar char="●"/>
              <a:defRPr sz="5100" b="0" i="0" u="none" strike="noStrike" cap="none">
                <a:solidFill>
                  <a:srgbClr val="000000"/>
                </a:solidFill>
                <a:latin typeface="Gill Sans"/>
                <a:ea typeface="Gill Sans"/>
                <a:cs typeface="Gill Sans"/>
                <a:sym typeface="Gill Sans"/>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71" name="Shape 171"/>
          <p:cNvSpPr txBox="1">
            <a:spLocks noGrp="1"/>
          </p:cNvSpPr>
          <p:nvPr>
            <p:ph type="sldNum" idx="12"/>
          </p:nvPr>
        </p:nvSpPr>
        <p:spPr>
          <a:xfrm>
            <a:off x="11952882" y="13019484"/>
            <a:ext cx="460800" cy="4983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4833937" y="2303859"/>
            <a:ext cx="14715900" cy="4643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74" name="Shape 174"/>
          <p:cNvSpPr txBox="1">
            <a:spLocks noGrp="1"/>
          </p:cNvSpPr>
          <p:nvPr>
            <p:ph type="body" idx="1"/>
          </p:nvPr>
        </p:nvSpPr>
        <p:spPr>
          <a:xfrm>
            <a:off x="4833937" y="7072312"/>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75" name="Shape 175"/>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176"/>
        <p:cNvGrpSpPr/>
        <p:nvPr/>
      </p:nvGrpSpPr>
      <p:grpSpPr>
        <a:xfrm>
          <a:off x="0" y="0"/>
          <a:ext cx="0" cy="0"/>
          <a:chOff x="0" y="0"/>
          <a:chExt cx="0" cy="0"/>
        </a:xfrm>
      </p:grpSpPr>
      <p:sp>
        <p:nvSpPr>
          <p:cNvPr id="177" name="Shape 177"/>
          <p:cNvSpPr>
            <a:spLocks noGrp="1"/>
          </p:cNvSpPr>
          <p:nvPr>
            <p:ph type="pic" idx="2"/>
          </p:nvPr>
        </p:nvSpPr>
        <p:spPr>
          <a:xfrm>
            <a:off x="5307210" y="892968"/>
            <a:ext cx="13752000" cy="8322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78" name="Shape 178"/>
          <p:cNvSpPr txBox="1">
            <a:spLocks noGrp="1"/>
          </p:cNvSpPr>
          <p:nvPr>
            <p:ph type="title"/>
          </p:nvPr>
        </p:nvSpPr>
        <p:spPr>
          <a:xfrm>
            <a:off x="4833937" y="9447609"/>
            <a:ext cx="14715900" cy="20001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79" name="Shape 179"/>
          <p:cNvSpPr txBox="1">
            <a:spLocks noGrp="1"/>
          </p:cNvSpPr>
          <p:nvPr>
            <p:ph type="body" idx="1"/>
          </p:nvPr>
        </p:nvSpPr>
        <p:spPr>
          <a:xfrm>
            <a:off x="4833937" y="11519296"/>
            <a:ext cx="14715900" cy="1589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80" name="Shape 180"/>
          <p:cNvSpPr txBox="1">
            <a:spLocks noGrp="1"/>
          </p:cNvSpPr>
          <p:nvPr>
            <p:ph type="sldNum" idx="12"/>
          </p:nvPr>
        </p:nvSpPr>
        <p:spPr>
          <a:xfrm>
            <a:off x="11935814" y="13001625"/>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4833937" y="4536281"/>
            <a:ext cx="14715900" cy="46431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83" name="Shape 183"/>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184"/>
        <p:cNvGrpSpPr/>
        <p:nvPr/>
      </p:nvGrpSpPr>
      <p:grpSpPr>
        <a:xfrm>
          <a:off x="0" y="0"/>
          <a:ext cx="0" cy="0"/>
          <a:chOff x="0" y="0"/>
          <a:chExt cx="0" cy="0"/>
        </a:xfrm>
      </p:grpSpPr>
      <p:sp>
        <p:nvSpPr>
          <p:cNvPr id="185" name="Shape 185"/>
          <p:cNvSpPr>
            <a:spLocks noGrp="1"/>
          </p:cNvSpPr>
          <p:nvPr>
            <p:ph type="pic" idx="2"/>
          </p:nvPr>
        </p:nvSpPr>
        <p:spPr>
          <a:xfrm>
            <a:off x="12495609" y="892968"/>
            <a:ext cx="7500900" cy="115728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86" name="Shape 186"/>
          <p:cNvSpPr txBox="1">
            <a:spLocks noGrp="1"/>
          </p:cNvSpPr>
          <p:nvPr>
            <p:ph type="title"/>
          </p:nvPr>
        </p:nvSpPr>
        <p:spPr>
          <a:xfrm>
            <a:off x="4387453" y="892968"/>
            <a:ext cx="7500900" cy="5607900"/>
          </a:xfrm>
          <a:prstGeom prst="rect">
            <a:avLst/>
          </a:prstGeom>
          <a:noFill/>
          <a:ln>
            <a:noFill/>
          </a:ln>
        </p:spPr>
        <p:txBody>
          <a:bodyPr wrap="square" lIns="91400" tIns="91400" rIns="91400" bIns="91400" anchor="b" anchorCtr="0"/>
          <a:lstStyle>
            <a:lvl1pPr marL="0" marR="0" lvl="0" indent="0" algn="ctr" rtl="0">
              <a:lnSpc>
                <a:spcPct val="100000"/>
              </a:lnSpc>
              <a:spcBef>
                <a:spcPts val="0"/>
              </a:spcBef>
              <a:spcAft>
                <a:spcPts val="0"/>
              </a:spcAft>
              <a:buClr>
                <a:srgbClr val="000000"/>
              </a:buClr>
              <a:buFont typeface="Helvetica Neue"/>
              <a:buNone/>
              <a:defRPr sz="85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87" name="Shape 187"/>
          <p:cNvSpPr txBox="1">
            <a:spLocks noGrp="1"/>
          </p:cNvSpPr>
          <p:nvPr>
            <p:ph type="body" idx="1"/>
          </p:nvPr>
        </p:nvSpPr>
        <p:spPr>
          <a:xfrm>
            <a:off x="4387453" y="6697265"/>
            <a:ext cx="7500900" cy="57687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1pPr>
            <a:lvl2pPr marL="0" marR="0" lvl="1" indent="2413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2pPr>
            <a:lvl3pPr marL="0" marR="0" lvl="2" indent="4699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3pPr>
            <a:lvl4pPr marL="0" marR="0" lvl="3" indent="6731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Noto Sans Symbols"/>
              <a:buNone/>
              <a:defRPr sz="45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88" name="Shape 188"/>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itle - Top">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91" name="Shape 19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192"/>
        <p:cNvGrpSpPr/>
        <p:nvPr/>
      </p:nvGrpSpPr>
      <p:grpSpPr>
        <a:xfrm>
          <a:off x="0" y="0"/>
          <a:ext cx="0" cy="0"/>
          <a:chOff x="0" y="0"/>
          <a:chExt cx="0" cy="0"/>
        </a:xfrm>
      </p:grpSpPr>
      <p:sp>
        <p:nvSpPr>
          <p:cNvPr id="193" name="Shape 193"/>
          <p:cNvSpPr>
            <a:spLocks noGrp="1"/>
          </p:cNvSpPr>
          <p:nvPr>
            <p:ph type="pic" idx="2"/>
          </p:nvPr>
        </p:nvSpPr>
        <p:spPr>
          <a:xfrm>
            <a:off x="12495609" y="3661171"/>
            <a:ext cx="7500900" cy="88407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94" name="Shape 194"/>
          <p:cNvSpPr txBox="1">
            <a:spLocks noGrp="1"/>
          </p:cNvSpPr>
          <p:nvPr>
            <p:ph type="title"/>
          </p:nvPr>
        </p:nvSpPr>
        <p:spPr>
          <a:xfrm>
            <a:off x="4387453" y="625078"/>
            <a:ext cx="15608700" cy="30360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195" name="Shape 195"/>
          <p:cNvSpPr txBox="1">
            <a:spLocks noGrp="1"/>
          </p:cNvSpPr>
          <p:nvPr>
            <p:ph type="body" idx="1"/>
          </p:nvPr>
        </p:nvSpPr>
        <p:spPr>
          <a:xfrm>
            <a:off x="4387453" y="3661171"/>
            <a:ext cx="7500900" cy="8840700"/>
          </a:xfrm>
          <a:prstGeom prst="rect">
            <a:avLst/>
          </a:prstGeom>
          <a:noFill/>
          <a:ln>
            <a:noFill/>
          </a:ln>
        </p:spPr>
        <p:txBody>
          <a:bodyPr wrap="square" lIns="91400" tIns="91400" rIns="91400" bIns="91400" anchor="ctr" anchorCtr="0"/>
          <a:lstStyle>
            <a:lvl1pPr marL="469900" marR="0" lvl="0" indent="-304800" algn="l" rtl="0">
              <a:lnSpc>
                <a:spcPct val="100000"/>
              </a:lnSpc>
              <a:spcBef>
                <a:spcPts val="4500"/>
              </a:spcBef>
              <a:spcAft>
                <a:spcPts val="0"/>
              </a:spcAft>
              <a:buClr>
                <a:srgbClr val="000000"/>
              </a:buClr>
              <a:buSzPct val="78378"/>
              <a:buFont typeface="Noto Sans Symbols"/>
              <a:buChar char="●"/>
              <a:defRPr sz="3700" b="0" i="0" u="none" strike="noStrike" cap="none">
                <a:solidFill>
                  <a:srgbClr val="000000"/>
                </a:solidFill>
                <a:latin typeface="Helvetica Neue"/>
                <a:ea typeface="Helvetica Neue"/>
                <a:cs typeface="Helvetica Neue"/>
                <a:sym typeface="Helvetica Neue"/>
              </a:defRPr>
            </a:lvl1pPr>
            <a:lvl2pPr marL="812800" marR="0" lvl="1" indent="-304800" algn="l" rtl="0">
              <a:lnSpc>
                <a:spcPct val="100000"/>
              </a:lnSpc>
              <a:spcBef>
                <a:spcPts val="4500"/>
              </a:spcBef>
              <a:spcAft>
                <a:spcPts val="0"/>
              </a:spcAft>
              <a:buClr>
                <a:srgbClr val="000000"/>
              </a:buClr>
              <a:buSzPct val="78378"/>
              <a:buFont typeface="Noto Sans Symbols"/>
              <a:buChar char="●"/>
              <a:defRPr sz="3700" b="0" i="0" u="none" strike="noStrike" cap="none">
                <a:solidFill>
                  <a:srgbClr val="000000"/>
                </a:solidFill>
                <a:latin typeface="Helvetica Neue"/>
                <a:ea typeface="Helvetica Neue"/>
                <a:cs typeface="Helvetica Neue"/>
                <a:sym typeface="Helvetica Neue"/>
              </a:defRPr>
            </a:lvl2pPr>
            <a:lvl3pPr marL="1155700" marR="0" lvl="2" indent="-279400" algn="l" rtl="0">
              <a:lnSpc>
                <a:spcPct val="100000"/>
              </a:lnSpc>
              <a:spcBef>
                <a:spcPts val="4500"/>
              </a:spcBef>
              <a:spcAft>
                <a:spcPts val="0"/>
              </a:spcAft>
              <a:buClr>
                <a:srgbClr val="000000"/>
              </a:buClr>
              <a:buSzPct val="78378"/>
              <a:buFont typeface="Noto Sans Symbols"/>
              <a:buChar char="●"/>
              <a:defRPr sz="3700" b="0" i="0" u="none" strike="noStrike" cap="none">
                <a:solidFill>
                  <a:srgbClr val="000000"/>
                </a:solidFill>
                <a:latin typeface="Helvetica Neue"/>
                <a:ea typeface="Helvetica Neue"/>
                <a:cs typeface="Helvetica Neue"/>
                <a:sym typeface="Helvetica Neue"/>
              </a:defRPr>
            </a:lvl3pPr>
            <a:lvl4pPr marL="1485900" marR="0" lvl="3" indent="-266700" algn="l" rtl="0">
              <a:lnSpc>
                <a:spcPct val="100000"/>
              </a:lnSpc>
              <a:spcBef>
                <a:spcPts val="4500"/>
              </a:spcBef>
              <a:spcAft>
                <a:spcPts val="0"/>
              </a:spcAft>
              <a:buClr>
                <a:srgbClr val="000000"/>
              </a:buClr>
              <a:buSzPct val="78378"/>
              <a:buFont typeface="Noto Sans Symbols"/>
              <a:buChar char="●"/>
              <a:defRPr sz="3700" b="0" i="0" u="none" strike="noStrike" cap="none">
                <a:solidFill>
                  <a:srgbClr val="000000"/>
                </a:solidFill>
                <a:latin typeface="Helvetica Neue"/>
                <a:ea typeface="Helvetica Neue"/>
                <a:cs typeface="Helvetica Neue"/>
                <a:sym typeface="Helvetica Neue"/>
              </a:defRPr>
            </a:lvl4pPr>
            <a:lvl5pPr marL="1828800" marR="0" lvl="4" indent="-266700" algn="l" rtl="0">
              <a:lnSpc>
                <a:spcPct val="100000"/>
              </a:lnSpc>
              <a:spcBef>
                <a:spcPts val="4500"/>
              </a:spcBef>
              <a:spcAft>
                <a:spcPts val="0"/>
              </a:spcAft>
              <a:buClr>
                <a:srgbClr val="000000"/>
              </a:buClr>
              <a:buSzPct val="78378"/>
              <a:buFont typeface="Noto Sans Symbols"/>
              <a:buChar char="●"/>
              <a:defRPr sz="37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96" name="Shape 196"/>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ullets">
    <p:spTree>
      <p:nvGrpSpPr>
        <p:cNvPr id="1" name="Shape 197"/>
        <p:cNvGrpSpPr/>
        <p:nvPr/>
      </p:nvGrpSpPr>
      <p:grpSpPr>
        <a:xfrm>
          <a:off x="0" y="0"/>
          <a:ext cx="0" cy="0"/>
          <a:chOff x="0" y="0"/>
          <a:chExt cx="0" cy="0"/>
        </a:xfrm>
      </p:grpSpPr>
      <p:sp>
        <p:nvSpPr>
          <p:cNvPr id="198" name="Shape 198"/>
          <p:cNvSpPr txBox="1">
            <a:spLocks noGrp="1"/>
          </p:cNvSpPr>
          <p:nvPr>
            <p:ph type="body" idx="1"/>
          </p:nvPr>
        </p:nvSpPr>
        <p:spPr>
          <a:xfrm>
            <a:off x="4387453" y="1785937"/>
            <a:ext cx="15608700" cy="10143900"/>
          </a:xfrm>
          <a:prstGeom prst="rect">
            <a:avLst/>
          </a:prstGeom>
          <a:noFill/>
          <a:ln>
            <a:noFill/>
          </a:ln>
        </p:spPr>
        <p:txBody>
          <a:bodyPr wrap="square" lIns="91400" tIns="91400" rIns="91400" bIns="91400" anchor="ctr" anchorCtr="0"/>
          <a:lstStyle>
            <a:lvl1pPr marL="609600" marR="0" lvl="0"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1pPr>
            <a:lvl2pPr marL="1054100" marR="0" lvl="1" indent="-3810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2pPr>
            <a:lvl3pPr marL="1485900" marR="0" lvl="2"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3pPr>
            <a:lvl4pPr marL="1968500" marR="0" lvl="3" indent="-4064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4pPr>
            <a:lvl5pPr marL="2400300" marR="0" lvl="4" indent="-368300" algn="l" rtl="0">
              <a:lnSpc>
                <a:spcPct val="100000"/>
              </a:lnSpc>
              <a:spcBef>
                <a:spcPts val="5900"/>
              </a:spcBef>
              <a:spcAft>
                <a:spcPts val="0"/>
              </a:spcAft>
              <a:buClr>
                <a:srgbClr val="000000"/>
              </a:buClr>
              <a:buSzPct val="72549"/>
              <a:buFont typeface="Noto Sans Symbols"/>
              <a:buChar char="●"/>
              <a:defRPr sz="5100" b="0" i="0" u="none" strike="noStrike" cap="none">
                <a:solidFill>
                  <a:srgbClr val="000000"/>
                </a:solidFill>
                <a:latin typeface="Helvetica Neue"/>
                <a:ea typeface="Helvetica Neue"/>
                <a:cs typeface="Helvetica Neue"/>
                <a:sym typeface="Helvetica Neue"/>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99" name="Shape 199"/>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Photo - 3 Up">
    <p:spTree>
      <p:nvGrpSpPr>
        <p:cNvPr id="1" name="Shape 200"/>
        <p:cNvGrpSpPr/>
        <p:nvPr/>
      </p:nvGrpSpPr>
      <p:grpSpPr>
        <a:xfrm>
          <a:off x="0" y="0"/>
          <a:ext cx="0" cy="0"/>
          <a:chOff x="0" y="0"/>
          <a:chExt cx="0" cy="0"/>
        </a:xfrm>
      </p:grpSpPr>
      <p:sp>
        <p:nvSpPr>
          <p:cNvPr id="201" name="Shape 201"/>
          <p:cNvSpPr>
            <a:spLocks noGrp="1"/>
          </p:cNvSpPr>
          <p:nvPr>
            <p:ph type="pic" idx="2"/>
          </p:nvPr>
        </p:nvSpPr>
        <p:spPr>
          <a:xfrm>
            <a:off x="12495609" y="7161609"/>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2" name="Shape 202"/>
          <p:cNvSpPr>
            <a:spLocks noGrp="1"/>
          </p:cNvSpPr>
          <p:nvPr>
            <p:ph type="pic" idx="3"/>
          </p:nvPr>
        </p:nvSpPr>
        <p:spPr>
          <a:xfrm>
            <a:off x="12504353" y="1250156"/>
            <a:ext cx="7500900" cy="5304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3" name="Shape 203"/>
          <p:cNvSpPr>
            <a:spLocks noGrp="1"/>
          </p:cNvSpPr>
          <p:nvPr>
            <p:ph type="pic" idx="4"/>
          </p:nvPr>
        </p:nvSpPr>
        <p:spPr>
          <a:xfrm>
            <a:off x="4387453" y="1250156"/>
            <a:ext cx="7500900" cy="112161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4" name="Shape 204"/>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
        <p:cNvGrpSpPr/>
        <p:nvPr/>
      </p:nvGrpSpPr>
      <p:grpSpPr>
        <a:xfrm>
          <a:off x="0" y="0"/>
          <a:ext cx="0" cy="0"/>
          <a:chOff x="0" y="0"/>
          <a:chExt cx="0" cy="0"/>
        </a:xfrm>
      </p:grpSpPr>
      <p:sp>
        <p:nvSpPr>
          <p:cNvPr id="24" name="Shape 24"/>
          <p:cNvSpPr>
            <a:spLocks noGrp="1"/>
          </p:cNvSpPr>
          <p:nvPr>
            <p:ph type="pic" idx="2"/>
          </p:nvPr>
        </p:nvSpPr>
        <p:spPr>
          <a:xfrm>
            <a:off x="5307210" y="892968"/>
            <a:ext cx="13751720" cy="8322470"/>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25" name="Shape 25"/>
          <p:cNvSpPr txBox="1">
            <a:spLocks noGrp="1"/>
          </p:cNvSpPr>
          <p:nvPr>
            <p:ph type="title"/>
          </p:nvPr>
        </p:nvSpPr>
        <p:spPr>
          <a:xfrm>
            <a:off x="4833937" y="9447609"/>
            <a:ext cx="14716126" cy="2000251"/>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26" name="Shape 26"/>
          <p:cNvSpPr txBox="1">
            <a:spLocks noGrp="1"/>
          </p:cNvSpPr>
          <p:nvPr>
            <p:ph type="body" idx="1"/>
          </p:nvPr>
        </p:nvSpPr>
        <p:spPr>
          <a:xfrm>
            <a:off x="4833937" y="11519296"/>
            <a:ext cx="14716126" cy="1589486"/>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L="0" marR="0" lvl="1" indent="2286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L="0" marR="0" lvl="2" indent="4572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L="0" marR="0" lvl="3" indent="6858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L="0" marR="0" lvl="4" indent="9144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11935814" y="13001625"/>
            <a:ext cx="494513" cy="511175"/>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Quote">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4833937" y="8947546"/>
            <a:ext cx="14715900" cy="660900"/>
          </a:xfrm>
          <a:prstGeom prst="rect">
            <a:avLst/>
          </a:prstGeom>
          <a:noFill/>
          <a:ln>
            <a:noFill/>
          </a:ln>
        </p:spPr>
        <p:txBody>
          <a:bodyPr wrap="square" lIns="91400" tIns="91400" rIns="91400" bIns="91400" anchor="t" anchorCtr="0"/>
          <a:lstStyle>
            <a:lvl1pPr marL="0" marR="0" lvl="0" indent="0" algn="ctr" rtl="0">
              <a:lnSpc>
                <a:spcPct val="100000"/>
              </a:lnSpc>
              <a:spcBef>
                <a:spcPts val="0"/>
              </a:spcBef>
              <a:spcAft>
                <a:spcPts val="0"/>
              </a:spcAft>
              <a:buClr>
                <a:srgbClr val="000000"/>
              </a:buClr>
              <a:buFont typeface="Noto Sans Symbols"/>
              <a:buNone/>
              <a:defRPr sz="32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7" name="Shape 207"/>
          <p:cNvSpPr txBox="1">
            <a:spLocks noGrp="1"/>
          </p:cNvSpPr>
          <p:nvPr>
            <p:ph type="body" idx="2"/>
          </p:nvPr>
        </p:nvSpPr>
        <p:spPr>
          <a:xfrm>
            <a:off x="4833937" y="6000353"/>
            <a:ext cx="14715900" cy="964800"/>
          </a:xfrm>
          <a:prstGeom prst="rect">
            <a:avLst/>
          </a:prstGeom>
          <a:noFill/>
          <a:ln>
            <a:noFill/>
          </a:ln>
        </p:spPr>
        <p:txBody>
          <a:bodyPr wrap="square" lIns="91400" tIns="91400" rIns="91400" bIns="91400" anchor="ctr" anchorCtr="0"/>
          <a:lstStyle>
            <a:lvl1pPr marL="0" marR="0" lvl="0" indent="0" algn="ctr" rtl="0">
              <a:lnSpc>
                <a:spcPct val="100000"/>
              </a:lnSpc>
              <a:spcBef>
                <a:spcPts val="0"/>
              </a:spcBef>
              <a:spcAft>
                <a:spcPts val="0"/>
              </a:spcAft>
              <a:buClr>
                <a:srgbClr val="000000"/>
              </a:buClr>
              <a:buFont typeface="Noto Sans Symbols"/>
              <a:buNone/>
              <a:defRPr sz="5300" b="0" i="0" u="none" strike="noStrike" cap="none">
                <a:solidFill>
                  <a:srgbClr val="000000"/>
                </a:solidFill>
                <a:latin typeface="Helvetica Neue"/>
                <a:ea typeface="Helvetica Neue"/>
                <a:cs typeface="Helvetica Neue"/>
                <a:sym typeface="Helvetica Neue"/>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08" name="Shape 208"/>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Photo">
    <p:spTree>
      <p:nvGrpSpPr>
        <p:cNvPr id="1" name="Shape 209"/>
        <p:cNvGrpSpPr/>
        <p:nvPr/>
      </p:nvGrpSpPr>
      <p:grpSpPr>
        <a:xfrm>
          <a:off x="0" y="0"/>
          <a:ext cx="0" cy="0"/>
          <a:chOff x="0" y="0"/>
          <a:chExt cx="0" cy="0"/>
        </a:xfrm>
      </p:grpSpPr>
      <p:sp>
        <p:nvSpPr>
          <p:cNvPr id="210" name="Shape 210"/>
          <p:cNvSpPr>
            <a:spLocks noGrp="1"/>
          </p:cNvSpPr>
          <p:nvPr>
            <p:ph type="pic" idx="2"/>
          </p:nvPr>
        </p:nvSpPr>
        <p:spPr>
          <a:xfrm>
            <a:off x="3048000" y="0"/>
            <a:ext cx="18288000" cy="137160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211" name="Shape 211"/>
          <p:cNvSpPr txBox="1">
            <a:spLocks noGrp="1"/>
          </p:cNvSpPr>
          <p:nvPr>
            <p:ph type="sldNum" idx="12"/>
          </p:nvPr>
        </p:nvSpPr>
        <p:spPr>
          <a:xfrm>
            <a:off x="11935814" y="13010554"/>
            <a:ext cx="494400" cy="511200"/>
          </a:xfrm>
          <a:prstGeom prst="rect">
            <a:avLst/>
          </a:prstGeom>
          <a:noFill/>
          <a:ln>
            <a:noFill/>
          </a:ln>
        </p:spPr>
        <p:txBody>
          <a:bodyPr wrap="square" lIns="71400" tIns="71400" rIns="71400" bIns="71400"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4833937" y="2303859"/>
            <a:ext cx="14716200" cy="46434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Gill Sans"/>
              <a:buNone/>
              <a:defRPr sz="11800" b="0" i="0" u="none" strike="noStrike" cap="none">
                <a:solidFill>
                  <a:srgbClr val="000000"/>
                </a:solidFill>
                <a:latin typeface="Gill Sans"/>
                <a:ea typeface="Gill Sans"/>
                <a:cs typeface="Gill Sans"/>
                <a:sym typeface="Gill Sans"/>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18" name="Shape 218"/>
          <p:cNvSpPr txBox="1">
            <a:spLocks noGrp="1"/>
          </p:cNvSpPr>
          <p:nvPr>
            <p:ph type="body" idx="1"/>
          </p:nvPr>
        </p:nvSpPr>
        <p:spPr>
          <a:xfrm>
            <a:off x="4833937" y="7072312"/>
            <a:ext cx="14716200" cy="15894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1pPr>
            <a:lvl2pPr marL="0" marR="0" lvl="1"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2pPr>
            <a:lvl3pPr marL="0" marR="0" lvl="2"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3pPr>
            <a:lvl4pPr marL="0" marR="0" lvl="3"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4pPr>
            <a:lvl5pPr marL="0" marR="0" lvl="4" indent="0" algn="ctr" rtl="0">
              <a:lnSpc>
                <a:spcPct val="100000"/>
              </a:lnSpc>
              <a:spcBef>
                <a:spcPts val="0"/>
              </a:spcBef>
              <a:spcAft>
                <a:spcPts val="0"/>
              </a:spcAft>
              <a:buClr>
                <a:srgbClr val="000000"/>
              </a:buClr>
              <a:buFont typeface="Gill Sans"/>
              <a:buNone/>
              <a:defRPr sz="5000" b="0" i="0" u="none" strike="noStrike" cap="none">
                <a:solidFill>
                  <a:srgbClr val="000000"/>
                </a:solidFill>
                <a:latin typeface="Gill Sans"/>
                <a:ea typeface="Gill Sans"/>
                <a:cs typeface="Gill Sans"/>
                <a:sym typeface="Gill Sans"/>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19" name="Shape 219"/>
          <p:cNvSpPr txBox="1">
            <a:spLocks noGrp="1"/>
          </p:cNvSpPr>
          <p:nvPr>
            <p:ph type="sldNum" idx="12"/>
          </p:nvPr>
        </p:nvSpPr>
        <p:spPr>
          <a:xfrm>
            <a:off x="11952882" y="13019484"/>
            <a:ext cx="460500" cy="4986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21835" y="357187"/>
            <a:ext cx="24427800" cy="3429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Gill Sans"/>
              <a:buNone/>
              <a:defRPr sz="9000" b="0" i="0" u="none" strike="noStrike" cap="none">
                <a:solidFill>
                  <a:srgbClr val="000000"/>
                </a:solidFill>
                <a:latin typeface="Gill Sans"/>
                <a:ea typeface="Gill Sans"/>
                <a:cs typeface="Gill Sans"/>
                <a:sym typeface="Gill Sans"/>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22" name="Shape 222"/>
          <p:cNvSpPr txBox="1">
            <a:spLocks noGrp="1"/>
          </p:cNvSpPr>
          <p:nvPr>
            <p:ph type="body" idx="1"/>
          </p:nvPr>
        </p:nvSpPr>
        <p:spPr>
          <a:xfrm>
            <a:off x="480561" y="3893343"/>
            <a:ext cx="23422800" cy="8036700"/>
          </a:xfrm>
          <a:prstGeom prst="rect">
            <a:avLst/>
          </a:prstGeom>
          <a:noFill/>
          <a:ln>
            <a:noFill/>
          </a:ln>
        </p:spPr>
        <p:txBody>
          <a:bodyPr wrap="square" lIns="91425" tIns="91425" rIns="91425" bIns="91425" anchor="ctr" anchorCtr="0"/>
          <a:lstStyle>
            <a:lvl1pPr marL="1092200" marR="0" lvl="0" indent="-103124" algn="l" rtl="0">
              <a:lnSpc>
                <a:spcPct val="100000"/>
              </a:lnSpc>
              <a:spcBef>
                <a:spcPts val="3300"/>
              </a:spcBef>
              <a:spcAft>
                <a:spcPts val="0"/>
              </a:spcAft>
              <a:buClr>
                <a:srgbClr val="000000"/>
              </a:buClr>
              <a:buSzPct val="171000"/>
              <a:buFont typeface="Gill Sans"/>
              <a:buChar char="•"/>
              <a:defRPr sz="5600" b="0" i="0" u="none" strike="noStrike" cap="none">
                <a:solidFill>
                  <a:srgbClr val="000000"/>
                </a:solidFill>
                <a:latin typeface="Gill Sans"/>
                <a:ea typeface="Gill Sans"/>
                <a:cs typeface="Gill Sans"/>
                <a:sym typeface="Gill Sans"/>
              </a:defRPr>
            </a:lvl1pPr>
            <a:lvl2pPr marL="1471082" marR="0" lvl="1"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2pPr>
            <a:lvl3pPr marL="2004482" marR="0" lvl="2"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23" name="Shape 223"/>
          <p:cNvSpPr txBox="1">
            <a:spLocks noGrp="1"/>
          </p:cNvSpPr>
          <p:nvPr>
            <p:ph type="sldNum" idx="12"/>
          </p:nvPr>
        </p:nvSpPr>
        <p:spPr>
          <a:xfrm>
            <a:off x="11952882" y="13019484"/>
            <a:ext cx="460500" cy="4986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4833937" y="357187"/>
            <a:ext cx="14716200" cy="3429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Gill Sans"/>
              <a:buNone/>
              <a:defRPr sz="9800" b="0" i="0" u="none" strike="noStrike" cap="none">
                <a:solidFill>
                  <a:srgbClr val="000000"/>
                </a:solidFill>
                <a:latin typeface="Gill Sans"/>
                <a:ea typeface="Gill Sans"/>
                <a:cs typeface="Gill Sans"/>
                <a:sym typeface="Gill Sans"/>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26" name="Shape 226"/>
          <p:cNvSpPr txBox="1">
            <a:spLocks noGrp="1"/>
          </p:cNvSpPr>
          <p:nvPr>
            <p:ph type="body" idx="1"/>
          </p:nvPr>
        </p:nvSpPr>
        <p:spPr>
          <a:xfrm>
            <a:off x="4833937" y="3893343"/>
            <a:ext cx="14716200" cy="8036700"/>
          </a:xfrm>
          <a:prstGeom prst="rect">
            <a:avLst/>
          </a:prstGeom>
          <a:noFill/>
          <a:ln>
            <a:noFill/>
          </a:ln>
        </p:spPr>
        <p:txBody>
          <a:bodyPr wrap="square" lIns="91425" tIns="91425" rIns="91425" bIns="91425" anchor="ctr" anchorCtr="0"/>
          <a:lstStyle>
            <a:lvl1pPr marL="1092200" marR="0" lvl="0" indent="-103124" algn="l" rtl="0">
              <a:lnSpc>
                <a:spcPct val="100000"/>
              </a:lnSpc>
              <a:spcBef>
                <a:spcPts val="3300"/>
              </a:spcBef>
              <a:spcAft>
                <a:spcPts val="0"/>
              </a:spcAft>
              <a:buClr>
                <a:srgbClr val="000000"/>
              </a:buClr>
              <a:buSzPct val="171000"/>
              <a:buFont typeface="Gill Sans"/>
              <a:buChar char="•"/>
              <a:defRPr sz="5600" b="0" i="0" u="none" strike="noStrike" cap="none">
                <a:solidFill>
                  <a:srgbClr val="000000"/>
                </a:solidFill>
                <a:latin typeface="Gill Sans"/>
                <a:ea typeface="Gill Sans"/>
                <a:cs typeface="Gill Sans"/>
                <a:sym typeface="Gill Sans"/>
              </a:defRPr>
            </a:lvl1pPr>
            <a:lvl2pPr marL="1471082" marR="0" lvl="1"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2pPr>
            <a:lvl3pPr marL="2004482" marR="0" lvl="2"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3pPr>
            <a:lvl4pPr marL="2537883" marR="0" lvl="3"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4pPr>
            <a:lvl5pPr marL="3134783" marR="0" lvl="4" indent="-39157" algn="l" rtl="0">
              <a:lnSpc>
                <a:spcPct val="100000"/>
              </a:lnSpc>
              <a:spcBef>
                <a:spcPts val="800"/>
              </a:spcBef>
              <a:spcAft>
                <a:spcPts val="0"/>
              </a:spcAft>
              <a:buClr>
                <a:srgbClr val="000000"/>
              </a:buClr>
              <a:buSzPct val="171000"/>
              <a:buFont typeface="Gill Sans"/>
              <a:buChar char="•"/>
              <a:defRPr sz="5000" b="0" i="0" u="none" strike="noStrike" cap="none">
                <a:solidFill>
                  <a:srgbClr val="000000"/>
                </a:solidFill>
                <a:latin typeface="Gill Sans"/>
                <a:ea typeface="Gill Sans"/>
                <a:cs typeface="Gill Sans"/>
                <a:sym typeface="Gill Sans"/>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27" name="Shape 227"/>
          <p:cNvSpPr txBox="1">
            <a:spLocks noGrp="1"/>
          </p:cNvSpPr>
          <p:nvPr>
            <p:ph type="sldNum" idx="12"/>
          </p:nvPr>
        </p:nvSpPr>
        <p:spPr>
          <a:xfrm>
            <a:off x="11952882" y="13019484"/>
            <a:ext cx="460500" cy="4986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fld id="{00000000-1234-1234-1234-123412341234}" type="slidenum">
              <a:rPr lang="en-US" sz="2400" b="0" i="0" u="none" strike="noStrike" cap="none">
                <a:solidFill>
                  <a:srgbClr val="000000"/>
                </a:solidFill>
                <a:latin typeface="Gill Sans"/>
                <a:ea typeface="Gill Sans"/>
                <a:cs typeface="Gill Sans"/>
                <a:sym typeface="Gill Sans"/>
              </a:rPr>
              <a:pPr marL="0" marR="0" lvl="0" indent="0" algn="ctr" rtl="0">
                <a:lnSpc>
                  <a:spcPct val="100000"/>
                </a:lnSpc>
                <a:spcBef>
                  <a:spcPts val="0"/>
                </a:spcBef>
                <a:spcAft>
                  <a:spcPts val="0"/>
                </a:spcAft>
                <a:buClr>
                  <a:srgbClr val="000000"/>
                </a:buClr>
                <a:buSzPct val="25000"/>
                <a:buFont typeface="Gill Sans"/>
                <a:buNone/>
              </a:pPr>
              <a:t>‹#›</a:t>
            </a:fld>
            <a:endParaRPr lang="en-US" sz="2400" b="0" i="0" u="none" strike="noStrike" cap="none">
              <a:solidFill>
                <a:srgbClr val="000000"/>
              </a:solidFill>
              <a:latin typeface="Gill Sans"/>
              <a:ea typeface="Gill Sans"/>
              <a:cs typeface="Gill Sans"/>
              <a:sym typeface="Gill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30" name="Shape 230"/>
          <p:cNvSpPr txBox="1">
            <a:spLocks noGrp="1"/>
          </p:cNvSpPr>
          <p:nvPr>
            <p:ph type="body" idx="1"/>
          </p:nvPr>
        </p:nvSpPr>
        <p:spPr>
          <a:xfrm>
            <a:off x="4387453" y="3661171"/>
            <a:ext cx="15609000" cy="8840400"/>
          </a:xfrm>
          <a:prstGeom prst="rect">
            <a:avLst/>
          </a:prstGeom>
          <a:noFill/>
          <a:ln>
            <a:noFill/>
          </a:ln>
        </p:spPr>
        <p:txBody>
          <a:bodyPr wrap="square" lIns="91425" tIns="91425" rIns="91425" bIns="91425" anchor="ctr"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31" name="Shape 231"/>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lank">
    <p:spTree>
      <p:nvGrpSpPr>
        <p:cNvPr id="1" name="Shape 232"/>
        <p:cNvGrpSpPr/>
        <p:nvPr/>
      </p:nvGrpSpPr>
      <p:grpSpPr>
        <a:xfrm>
          <a:off x="0" y="0"/>
          <a:ext cx="0" cy="0"/>
          <a:chOff x="0" y="0"/>
          <a:chExt cx="0" cy="0"/>
        </a:xfrm>
      </p:grpSpPr>
      <p:sp>
        <p:nvSpPr>
          <p:cNvPr id="233" name="Shape 233"/>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4833937" y="2303859"/>
            <a:ext cx="14716200" cy="46434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36" name="Shape 236"/>
          <p:cNvSpPr txBox="1">
            <a:spLocks noGrp="1"/>
          </p:cNvSpPr>
          <p:nvPr>
            <p:ph type="body" idx="1"/>
          </p:nvPr>
        </p:nvSpPr>
        <p:spPr>
          <a:xfrm>
            <a:off x="4833937" y="7072312"/>
            <a:ext cx="14716200" cy="15894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37" name="Shape 237"/>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Photo - Horizontal">
    <p:spTree>
      <p:nvGrpSpPr>
        <p:cNvPr id="1" name="Shape 238"/>
        <p:cNvGrpSpPr/>
        <p:nvPr/>
      </p:nvGrpSpPr>
      <p:grpSpPr>
        <a:xfrm>
          <a:off x="0" y="0"/>
          <a:ext cx="0" cy="0"/>
          <a:chOff x="0" y="0"/>
          <a:chExt cx="0" cy="0"/>
        </a:xfrm>
      </p:grpSpPr>
      <p:sp>
        <p:nvSpPr>
          <p:cNvPr id="239" name="Shape 239"/>
          <p:cNvSpPr>
            <a:spLocks noGrp="1"/>
          </p:cNvSpPr>
          <p:nvPr>
            <p:ph type="pic" idx="2"/>
          </p:nvPr>
        </p:nvSpPr>
        <p:spPr>
          <a:xfrm>
            <a:off x="5307210" y="892968"/>
            <a:ext cx="13751700" cy="83226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40" name="Shape 240"/>
          <p:cNvSpPr txBox="1">
            <a:spLocks noGrp="1"/>
          </p:cNvSpPr>
          <p:nvPr>
            <p:ph type="title"/>
          </p:nvPr>
        </p:nvSpPr>
        <p:spPr>
          <a:xfrm>
            <a:off x="4833937" y="9447609"/>
            <a:ext cx="14716200" cy="20004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41" name="Shape 241"/>
          <p:cNvSpPr txBox="1">
            <a:spLocks noGrp="1"/>
          </p:cNvSpPr>
          <p:nvPr>
            <p:ph type="body" idx="1"/>
          </p:nvPr>
        </p:nvSpPr>
        <p:spPr>
          <a:xfrm>
            <a:off x="4833937" y="11519296"/>
            <a:ext cx="14716200" cy="15894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42" name="Shape 242"/>
          <p:cNvSpPr txBox="1">
            <a:spLocks noGrp="1"/>
          </p:cNvSpPr>
          <p:nvPr>
            <p:ph type="sldNum" idx="12"/>
          </p:nvPr>
        </p:nvSpPr>
        <p:spPr>
          <a:xfrm>
            <a:off x="11935814" y="13001625"/>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4833937" y="4536281"/>
            <a:ext cx="14716200" cy="46434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45" name="Shape 245"/>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Center">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833937" y="4536281"/>
            <a:ext cx="14716126" cy="4643438"/>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246"/>
        <p:cNvGrpSpPr/>
        <p:nvPr/>
      </p:nvGrpSpPr>
      <p:grpSpPr>
        <a:xfrm>
          <a:off x="0" y="0"/>
          <a:ext cx="0" cy="0"/>
          <a:chOff x="0" y="0"/>
          <a:chExt cx="0" cy="0"/>
        </a:xfrm>
      </p:grpSpPr>
      <p:sp>
        <p:nvSpPr>
          <p:cNvPr id="247" name="Shape 247"/>
          <p:cNvSpPr>
            <a:spLocks noGrp="1"/>
          </p:cNvSpPr>
          <p:nvPr>
            <p:ph type="pic" idx="2"/>
          </p:nvPr>
        </p:nvSpPr>
        <p:spPr>
          <a:xfrm>
            <a:off x="12495609" y="892968"/>
            <a:ext cx="7500900" cy="115728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48" name="Shape 248"/>
          <p:cNvSpPr txBox="1">
            <a:spLocks noGrp="1"/>
          </p:cNvSpPr>
          <p:nvPr>
            <p:ph type="title"/>
          </p:nvPr>
        </p:nvSpPr>
        <p:spPr>
          <a:xfrm>
            <a:off x="4387453" y="892968"/>
            <a:ext cx="7500900" cy="56079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a:buNone/>
              <a:defRPr sz="8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49" name="Shape 249"/>
          <p:cNvSpPr txBox="1">
            <a:spLocks noGrp="1"/>
          </p:cNvSpPr>
          <p:nvPr>
            <p:ph type="body" idx="1"/>
          </p:nvPr>
        </p:nvSpPr>
        <p:spPr>
          <a:xfrm>
            <a:off x="4387453" y="6697265"/>
            <a:ext cx="7500900" cy="57687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44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50" name="Shape 250"/>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 Top">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53" name="Shape 253"/>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Bullets &amp; Photo">
    <p:spTree>
      <p:nvGrpSpPr>
        <p:cNvPr id="1" name="Shape 254"/>
        <p:cNvGrpSpPr/>
        <p:nvPr/>
      </p:nvGrpSpPr>
      <p:grpSpPr>
        <a:xfrm>
          <a:off x="0" y="0"/>
          <a:ext cx="0" cy="0"/>
          <a:chOff x="0" y="0"/>
          <a:chExt cx="0" cy="0"/>
        </a:xfrm>
      </p:grpSpPr>
      <p:sp>
        <p:nvSpPr>
          <p:cNvPr id="255" name="Shape 255"/>
          <p:cNvSpPr>
            <a:spLocks noGrp="1"/>
          </p:cNvSpPr>
          <p:nvPr>
            <p:ph type="pic" idx="2"/>
          </p:nvPr>
        </p:nvSpPr>
        <p:spPr>
          <a:xfrm>
            <a:off x="12495609" y="3661171"/>
            <a:ext cx="7500900" cy="88404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56" name="Shape 256"/>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57" name="Shape 257"/>
          <p:cNvSpPr txBox="1">
            <a:spLocks noGrp="1"/>
          </p:cNvSpPr>
          <p:nvPr>
            <p:ph type="body" idx="1"/>
          </p:nvPr>
        </p:nvSpPr>
        <p:spPr>
          <a:xfrm>
            <a:off x="4387453" y="3661171"/>
            <a:ext cx="7500900" cy="8840400"/>
          </a:xfrm>
          <a:prstGeom prst="rect">
            <a:avLst/>
          </a:prstGeom>
          <a:noFill/>
          <a:ln>
            <a:noFill/>
          </a:ln>
        </p:spPr>
        <p:txBody>
          <a:bodyPr wrap="square" lIns="91425" tIns="91425" rIns="91425" bIns="91425" anchor="ctr" anchorCtr="0"/>
          <a:lstStyle>
            <a:lvl1pPr marL="465363" marR="0" lvl="0" indent="-284388"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1pPr>
            <a:lvl2pPr marL="808263" marR="0" lvl="1" indent="-284388"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2pPr>
            <a:lvl3pPr marL="1151163" marR="0" lvl="2" indent="-284388"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3pPr>
            <a:lvl4pPr marL="1494063" marR="0" lvl="3" indent="-284388"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4pPr>
            <a:lvl5pPr marL="1836963" marR="0" lvl="4" indent="-284388" algn="l" rtl="0">
              <a:lnSpc>
                <a:spcPct val="100000"/>
              </a:lnSpc>
              <a:spcBef>
                <a:spcPts val="4500"/>
              </a:spcBef>
              <a:spcAft>
                <a:spcPts val="0"/>
              </a:spcAft>
              <a:buClr>
                <a:srgbClr val="000000"/>
              </a:buClr>
              <a:buSzPct val="75000"/>
              <a:buFont typeface="Helvetica Neue"/>
              <a:buChar char="•"/>
              <a:defRPr sz="38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58" name="Shape 258"/>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ullets">
    <p:spTree>
      <p:nvGrpSpPr>
        <p:cNvPr id="1" name="Shape 259"/>
        <p:cNvGrpSpPr/>
        <p:nvPr/>
      </p:nvGrpSpPr>
      <p:grpSpPr>
        <a:xfrm>
          <a:off x="0" y="0"/>
          <a:ext cx="0" cy="0"/>
          <a:chOff x="0" y="0"/>
          <a:chExt cx="0" cy="0"/>
        </a:xfrm>
      </p:grpSpPr>
      <p:sp>
        <p:nvSpPr>
          <p:cNvPr id="260" name="Shape 260"/>
          <p:cNvSpPr txBox="1">
            <a:spLocks noGrp="1"/>
          </p:cNvSpPr>
          <p:nvPr>
            <p:ph type="body" idx="1"/>
          </p:nvPr>
        </p:nvSpPr>
        <p:spPr>
          <a:xfrm>
            <a:off x="4387453" y="1785937"/>
            <a:ext cx="15609000" cy="10144200"/>
          </a:xfrm>
          <a:prstGeom prst="rect">
            <a:avLst/>
          </a:prstGeom>
          <a:noFill/>
          <a:ln>
            <a:noFill/>
          </a:ln>
        </p:spPr>
        <p:txBody>
          <a:bodyPr wrap="square" lIns="91425" tIns="91425" rIns="91425" bIns="91425" anchor="ctr"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1" name="Shape 261"/>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Photo - 3 Up">
    <p:spTree>
      <p:nvGrpSpPr>
        <p:cNvPr id="1" name="Shape 262"/>
        <p:cNvGrpSpPr/>
        <p:nvPr/>
      </p:nvGrpSpPr>
      <p:grpSpPr>
        <a:xfrm>
          <a:off x="0" y="0"/>
          <a:ext cx="0" cy="0"/>
          <a:chOff x="0" y="0"/>
          <a:chExt cx="0" cy="0"/>
        </a:xfrm>
      </p:grpSpPr>
      <p:sp>
        <p:nvSpPr>
          <p:cNvPr id="263" name="Shape 263"/>
          <p:cNvSpPr>
            <a:spLocks noGrp="1"/>
          </p:cNvSpPr>
          <p:nvPr>
            <p:ph type="pic" idx="2"/>
          </p:nvPr>
        </p:nvSpPr>
        <p:spPr>
          <a:xfrm>
            <a:off x="12495609" y="7161609"/>
            <a:ext cx="7500900" cy="53043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4" name="Shape 264"/>
          <p:cNvSpPr>
            <a:spLocks noGrp="1"/>
          </p:cNvSpPr>
          <p:nvPr>
            <p:ph type="pic" idx="3"/>
          </p:nvPr>
        </p:nvSpPr>
        <p:spPr>
          <a:xfrm>
            <a:off x="12504353" y="1250156"/>
            <a:ext cx="7500900" cy="53043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5" name="Shape 265"/>
          <p:cNvSpPr>
            <a:spLocks noGrp="1"/>
          </p:cNvSpPr>
          <p:nvPr>
            <p:ph type="pic" idx="4"/>
          </p:nvPr>
        </p:nvSpPr>
        <p:spPr>
          <a:xfrm>
            <a:off x="4387453" y="1250156"/>
            <a:ext cx="7500900" cy="112158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6" name="Shape 266"/>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Quote">
    <p:spTree>
      <p:nvGrpSpPr>
        <p:cNvPr id="1" name="Shape 267"/>
        <p:cNvGrpSpPr/>
        <p:nvPr/>
      </p:nvGrpSpPr>
      <p:grpSpPr>
        <a:xfrm>
          <a:off x="0" y="0"/>
          <a:ext cx="0" cy="0"/>
          <a:chOff x="0" y="0"/>
          <a:chExt cx="0" cy="0"/>
        </a:xfrm>
      </p:grpSpPr>
      <p:sp>
        <p:nvSpPr>
          <p:cNvPr id="268" name="Shape 268"/>
          <p:cNvSpPr txBox="1">
            <a:spLocks noGrp="1"/>
          </p:cNvSpPr>
          <p:nvPr>
            <p:ph type="body" idx="1"/>
          </p:nvPr>
        </p:nvSpPr>
        <p:spPr>
          <a:xfrm>
            <a:off x="4833937" y="8947546"/>
            <a:ext cx="14716200" cy="6609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a:buNone/>
              <a:defRPr sz="32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69" name="Shape 269"/>
          <p:cNvSpPr txBox="1">
            <a:spLocks noGrp="1"/>
          </p:cNvSpPr>
          <p:nvPr>
            <p:ph type="body" idx="2"/>
          </p:nvPr>
        </p:nvSpPr>
        <p:spPr>
          <a:xfrm>
            <a:off x="4833937" y="6000353"/>
            <a:ext cx="14716200" cy="9651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52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70" name="Shape 270"/>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Photo">
    <p:spTree>
      <p:nvGrpSpPr>
        <p:cNvPr id="1" name="Shape 271"/>
        <p:cNvGrpSpPr/>
        <p:nvPr/>
      </p:nvGrpSpPr>
      <p:grpSpPr>
        <a:xfrm>
          <a:off x="0" y="0"/>
          <a:ext cx="0" cy="0"/>
          <a:chOff x="0" y="0"/>
          <a:chExt cx="0" cy="0"/>
        </a:xfrm>
      </p:grpSpPr>
      <p:sp>
        <p:nvSpPr>
          <p:cNvPr id="272" name="Shape 272"/>
          <p:cNvSpPr>
            <a:spLocks noGrp="1"/>
          </p:cNvSpPr>
          <p:nvPr>
            <p:ph type="pic" idx="2"/>
          </p:nvPr>
        </p:nvSpPr>
        <p:spPr>
          <a:xfrm>
            <a:off x="3048000" y="0"/>
            <a:ext cx="18288000" cy="13716000"/>
          </a:xfrm>
          <a:prstGeom prst="rect">
            <a:avLst/>
          </a:prstGeom>
          <a:noFill/>
          <a:ln>
            <a:noFill/>
          </a:ln>
        </p:spPr>
        <p:txBody>
          <a:bodyPr wrap="square" lIns="91425" tIns="91425" rIns="91425" bIns="91425" anchor="t"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73" name="Shape 273"/>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Photo - Vertical">
    <p:spTree>
      <p:nvGrpSpPr>
        <p:cNvPr id="1" name="Shape 31"/>
        <p:cNvGrpSpPr/>
        <p:nvPr/>
      </p:nvGrpSpPr>
      <p:grpSpPr>
        <a:xfrm>
          <a:off x="0" y="0"/>
          <a:ext cx="0" cy="0"/>
          <a:chOff x="0" y="0"/>
          <a:chExt cx="0" cy="0"/>
        </a:xfrm>
      </p:grpSpPr>
      <p:sp>
        <p:nvSpPr>
          <p:cNvPr id="32" name="Shape 32"/>
          <p:cNvSpPr>
            <a:spLocks noGrp="1"/>
          </p:cNvSpPr>
          <p:nvPr>
            <p:ph type="pic" idx="2"/>
          </p:nvPr>
        </p:nvSpPr>
        <p:spPr>
          <a:xfrm>
            <a:off x="12495609" y="892968"/>
            <a:ext cx="7500938" cy="11572876"/>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33" name="Shape 33"/>
          <p:cNvSpPr txBox="1">
            <a:spLocks noGrp="1"/>
          </p:cNvSpPr>
          <p:nvPr>
            <p:ph type="title"/>
          </p:nvPr>
        </p:nvSpPr>
        <p:spPr>
          <a:xfrm>
            <a:off x="4387453" y="892968"/>
            <a:ext cx="7500938" cy="5607845"/>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000000"/>
              </a:buClr>
              <a:buFont typeface="Helvetica Neue Light"/>
              <a:buNone/>
              <a:defRPr sz="84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34" name="Shape 34"/>
          <p:cNvSpPr txBox="1">
            <a:spLocks noGrp="1"/>
          </p:cNvSpPr>
          <p:nvPr>
            <p:ph type="body" idx="1"/>
          </p:nvPr>
        </p:nvSpPr>
        <p:spPr>
          <a:xfrm>
            <a:off x="4387453" y="6697265"/>
            <a:ext cx="7500938" cy="5768579"/>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1pPr>
            <a:lvl2pPr marL="0" marR="0" lvl="1" indent="2286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2pPr>
            <a:lvl3pPr marL="0" marR="0" lvl="2" indent="4572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3pPr>
            <a:lvl4pPr marL="0" marR="0" lvl="3" indent="6858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4pPr>
            <a:lvl5pPr marL="0" marR="0" lvl="4" indent="914400" algn="ctr" rtl="0">
              <a:lnSpc>
                <a:spcPct val="100000"/>
              </a:lnSpc>
              <a:spcBef>
                <a:spcPts val="0"/>
              </a:spcBef>
              <a:spcAft>
                <a:spcPts val="0"/>
              </a:spcAft>
              <a:buClr>
                <a:srgbClr val="000000"/>
              </a:buClr>
              <a:buFont typeface="Helvetica Neue Light"/>
              <a:buNone/>
              <a:defRPr sz="44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Top">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387453" y="625078"/>
            <a:ext cx="15609095" cy="303609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mp; Bullets">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387453" y="625078"/>
            <a:ext cx="15609095" cy="3036094"/>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Light"/>
              <a:buNone/>
              <a:defRPr sz="11200" b="0" i="0" u="none" strike="noStrike" cap="none">
                <a:solidFill>
                  <a:srgbClr val="000000"/>
                </a:solidFill>
                <a:latin typeface="Helvetica Neue Light"/>
                <a:ea typeface="Helvetica Neue Light"/>
                <a:cs typeface="Helvetica Neue Light"/>
                <a:sym typeface="Helvetica Neue Light"/>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387453" y="3661171"/>
            <a:ext cx="15609095" cy="8840392"/>
          </a:xfrm>
          <a:prstGeom prst="rect">
            <a:avLst/>
          </a:prstGeom>
          <a:noFill/>
          <a:ln>
            <a:noFill/>
          </a:ln>
        </p:spPr>
        <p:txBody>
          <a:bodyPr wrap="square" lIns="91425" tIns="91425" rIns="91425" bIns="91425" anchor="ctr" anchorCtr="0"/>
          <a:lstStyle>
            <a:lvl1pPr marL="617361" marR="0" lvl="0" indent="-379236"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1pPr>
            <a:lvl2pPr marL="1061861" marR="0" lvl="1"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2pPr>
            <a:lvl3pPr marL="1506361" marR="0" lvl="2"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3pPr>
            <a:lvl4pPr marL="1950861" marR="0" lvl="3"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4pPr>
            <a:lvl5pPr marL="2395361" marR="0" lvl="4" indent="-379235" algn="l" rtl="0">
              <a:lnSpc>
                <a:spcPct val="100000"/>
              </a:lnSpc>
              <a:spcBef>
                <a:spcPts val="5900"/>
              </a:spcBef>
              <a:spcAft>
                <a:spcPts val="0"/>
              </a:spcAft>
              <a:buClr>
                <a:srgbClr val="000000"/>
              </a:buClr>
              <a:buSzPct val="75000"/>
              <a:buFont typeface="Helvetica Neue Light"/>
              <a:buChar char="•"/>
              <a:defRPr sz="5000" b="0" i="0" u="none" strike="noStrike" cap="none">
                <a:solidFill>
                  <a:srgbClr val="000000"/>
                </a:solidFill>
                <a:latin typeface="Helvetica Neue Light"/>
                <a:ea typeface="Helvetica Neue Light"/>
                <a:cs typeface="Helvetica Neue Light"/>
                <a:sym typeface="Helvetica Neue Light"/>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11935814" y="13010554"/>
            <a:ext cx="494513" cy="511176"/>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Light"/>
              <a:buNone/>
            </a:pPr>
            <a:fld id="{00000000-1234-1234-1234-123412341234}" type="slidenum">
              <a:rPr lang="en-US" sz="2400" b="0" i="0" u="none" strike="noStrike" cap="none">
                <a:solidFill>
                  <a:srgbClr val="000000"/>
                </a:solidFill>
                <a:latin typeface="Helvetica Neue Light"/>
                <a:ea typeface="Helvetica Neue Light"/>
                <a:cs typeface="Helvetica Neue Light"/>
                <a:sym typeface="Helvetica Neue Light"/>
              </a:rPr>
              <a:pPr marL="0" marR="0" lvl="0" indent="0" algn="ctr" rtl="0">
                <a:lnSpc>
                  <a:spcPct val="100000"/>
                </a:lnSpc>
                <a:spcBef>
                  <a:spcPts val="0"/>
                </a:spcBef>
                <a:spcAft>
                  <a:spcPts val="0"/>
                </a:spcAft>
                <a:buClr>
                  <a:srgbClr val="000000"/>
                </a:buClr>
                <a:buSzPct val="25000"/>
                <a:buFont typeface="Helvetica Neue Light"/>
                <a:buNone/>
              </a:pPr>
              <a:t>‹#›</a:t>
            </a:fld>
            <a:endParaRPr lang="en-US" sz="24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theme" Target="../theme/theme4.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99322" y="610981"/>
            <a:ext cx="21978730" cy="1853923"/>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Font typeface="Arial"/>
              <a:buNone/>
              <a:defRPr sz="8000" b="1" i="0" u="none" strike="noStrike" cap="none">
                <a:solidFill>
                  <a:srgbClr val="535353"/>
                </a:solidFill>
                <a:latin typeface="Arial"/>
                <a:ea typeface="Arial"/>
                <a:cs typeface="Arial"/>
                <a:sym typeface="Arial"/>
              </a:defRPr>
            </a:lvl9pPr>
          </a:lstStyle>
          <a:p>
            <a:endParaRPr/>
          </a:p>
        </p:txBody>
      </p:sp>
      <p:sp>
        <p:nvSpPr>
          <p:cNvPr id="7" name="Shape 7"/>
          <p:cNvSpPr txBox="1">
            <a:spLocks noGrp="1"/>
          </p:cNvSpPr>
          <p:nvPr>
            <p:ph type="body" idx="1"/>
          </p:nvPr>
        </p:nvSpPr>
        <p:spPr>
          <a:xfrm>
            <a:off x="1219200" y="3200400"/>
            <a:ext cx="21945600" cy="10515600"/>
          </a:xfrm>
          <a:prstGeom prst="rect">
            <a:avLst/>
          </a:prstGeom>
          <a:noFill/>
          <a:ln>
            <a:noFill/>
          </a:ln>
        </p:spPr>
        <p:txBody>
          <a:bodyPr wrap="square" lIns="91425" tIns="91425" rIns="91425" bIns="91425" anchor="t" anchorCtr="0"/>
          <a:lstStyle>
            <a:lvl1pPr marL="457200" marR="0" lvl="0" indent="-508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9714" marR="0" lvl="1" indent="-116114"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103120" marR="0" lvl="3"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60320" marR="0" lvl="4" indent="-32512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098800" marR="0" lvl="5"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13200" marR="0" lvl="7"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0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11785600" y="12344400"/>
            <a:ext cx="5689600" cy="736601"/>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a:t>
            </a:fld>
            <a:endParaRPr lang="en-US" sz="24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9pPr>
          </a:lstStyle>
          <a:p>
            <a:endParaRPr/>
          </a:p>
        </p:txBody>
      </p:sp>
      <p:sp>
        <p:nvSpPr>
          <p:cNvPr id="76" name="Shape 76"/>
          <p:cNvSpPr txBox="1">
            <a:spLocks noGrp="1"/>
          </p:cNvSpPr>
          <p:nvPr>
            <p:ph type="body" idx="1"/>
          </p:nvPr>
        </p:nvSpPr>
        <p:spPr>
          <a:xfrm>
            <a:off x="1219200" y="3200400"/>
            <a:ext cx="21945600" cy="10515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Arial"/>
              <a:buChar char="•"/>
              <a:defRPr sz="6400"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a:t>
            </a:fld>
            <a:endParaRPr lang="en-US" sz="24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99322" y="610981"/>
            <a:ext cx="21978300" cy="1854300"/>
          </a:xfrm>
          <a:prstGeom prst="rect">
            <a:avLst/>
          </a:prstGeom>
          <a:noFill/>
          <a:ln>
            <a:noFill/>
          </a:ln>
        </p:spPr>
        <p:txBody>
          <a:bodyPr wrap="square" lIns="91400" tIns="91400" rIns="91400" bIns="91400" anchor="ctr" anchorCtr="0"/>
          <a:lstStyle>
            <a:lvl1pPr marL="0" marR="0" lvl="0"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1pPr>
            <a:lvl2pPr marL="0" marR="0" lvl="1"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2pPr>
            <a:lvl3pPr marL="0" marR="0" lvl="2"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3pPr>
            <a:lvl4pPr marL="0" marR="0" lvl="3"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4pPr>
            <a:lvl5pPr marL="0" marR="0" lvl="4"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5pPr>
            <a:lvl6pPr marL="0" marR="0" lvl="5"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6pPr>
            <a:lvl7pPr marL="0" marR="0" lvl="6"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7pPr>
            <a:lvl8pPr marL="0" marR="0" lvl="7"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8pPr>
            <a:lvl9pPr marL="0" marR="0" lvl="8" indent="0" algn="l" rtl="0">
              <a:lnSpc>
                <a:spcPct val="90000"/>
              </a:lnSpc>
              <a:spcBef>
                <a:spcPts val="0"/>
              </a:spcBef>
              <a:spcAft>
                <a:spcPts val="0"/>
              </a:spcAft>
              <a:buClr>
                <a:srgbClr val="535353"/>
              </a:buClr>
              <a:buSzPct val="25000"/>
              <a:buFont typeface="Arial"/>
              <a:buNone/>
              <a:defRPr sz="8000" b="1" i="0" u="none" strike="noStrike" cap="none">
                <a:solidFill>
                  <a:srgbClr val="535353"/>
                </a:solidFill>
                <a:latin typeface="Arial"/>
                <a:ea typeface="Arial"/>
                <a:cs typeface="Arial"/>
                <a:sym typeface="Arial"/>
              </a:defRPr>
            </a:lvl9pPr>
          </a:lstStyle>
          <a:p>
            <a:endParaRPr/>
          </a:p>
        </p:txBody>
      </p:sp>
      <p:sp>
        <p:nvSpPr>
          <p:cNvPr id="145" name="Shape 145"/>
          <p:cNvSpPr txBox="1">
            <a:spLocks noGrp="1"/>
          </p:cNvSpPr>
          <p:nvPr>
            <p:ph type="body" idx="1"/>
          </p:nvPr>
        </p:nvSpPr>
        <p:spPr>
          <a:xfrm>
            <a:off x="1219200" y="3200400"/>
            <a:ext cx="21945600" cy="10515300"/>
          </a:xfrm>
          <a:prstGeom prst="rect">
            <a:avLst/>
          </a:prstGeom>
          <a:noFill/>
          <a:ln>
            <a:noFill/>
          </a:ln>
        </p:spPr>
        <p:txBody>
          <a:bodyPr wrap="square" lIns="91400" tIns="91400" rIns="91400" bIns="91400" anchor="t" anchorCtr="0"/>
          <a:lstStyle>
            <a:lvl1pPr marL="469900" marR="0" lvl="0" indent="-635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1pPr>
            <a:lvl2pPr marL="977900" marR="0" lvl="1" indent="-1016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2pPr>
            <a:lvl3pPr marL="1524000" marR="0" lvl="2" indent="-2032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3pPr>
            <a:lvl4pPr marL="2095500" marR="0" lvl="3" indent="-3048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4pPr>
            <a:lvl5pPr marL="2578100" marR="0" lvl="4" indent="-3429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5pPr>
            <a:lvl6pPr marL="3111500" marR="0" lvl="5"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6pPr>
            <a:lvl7pPr marL="3556000" marR="0" lvl="6"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7pPr>
            <a:lvl8pPr marL="4025900" marR="0" lvl="7"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8pPr>
            <a:lvl9pPr marL="4470400" marR="0" lvl="8" indent="-406400" algn="l" rtl="0">
              <a:lnSpc>
                <a:spcPct val="100000"/>
              </a:lnSpc>
              <a:spcBef>
                <a:spcPts val="2100"/>
              </a:spcBef>
              <a:spcAft>
                <a:spcPts val="0"/>
              </a:spcAft>
              <a:buClr>
                <a:srgbClr val="000000"/>
              </a:buClr>
              <a:buSzPct val="100000"/>
              <a:buFont typeface="Noto Sans Symbols"/>
              <a:buChar char="●"/>
              <a:defRPr sz="6400" b="0" i="0" u="none" strike="noStrike" cap="none">
                <a:solidFill>
                  <a:srgbClr val="000000"/>
                </a:solidFill>
                <a:latin typeface="Arial"/>
                <a:ea typeface="Arial"/>
                <a:cs typeface="Arial"/>
                <a:sym typeface="Arial"/>
              </a:defRPr>
            </a:lvl9pPr>
          </a:lstStyle>
          <a:p>
            <a:endParaRPr/>
          </a:p>
        </p:txBody>
      </p:sp>
      <p:sp>
        <p:nvSpPr>
          <p:cNvPr id="146" name="Shape 146"/>
          <p:cNvSpPr txBox="1">
            <a:spLocks noGrp="1"/>
          </p:cNvSpPr>
          <p:nvPr>
            <p:ph type="sldNum" idx="12"/>
          </p:nvPr>
        </p:nvSpPr>
        <p:spPr>
          <a:xfrm>
            <a:off x="11785600" y="12344400"/>
            <a:ext cx="5689500" cy="736800"/>
          </a:xfrm>
          <a:prstGeom prst="rect">
            <a:avLst/>
          </a:prstGeom>
          <a:noFill/>
          <a:ln>
            <a:noFill/>
          </a:ln>
        </p:spPr>
        <p:txBody>
          <a:bodyPr wrap="square" lIns="91400" tIns="91400" rIns="91400" bIns="91400" anchor="ctr"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2400" b="0" i="0" u="none" strike="noStrike" cap="none">
                <a:solidFill>
                  <a:srgbClr val="000000"/>
                </a:solidFill>
                <a:latin typeface="Calibri"/>
                <a:ea typeface="Calibri"/>
                <a:cs typeface="Calibri"/>
                <a:sym typeface="Calibri"/>
              </a:rPr>
              <a:pPr marL="0" marR="0" lvl="0" indent="0" algn="r" rtl="0">
                <a:lnSpc>
                  <a:spcPct val="100000"/>
                </a:lnSpc>
                <a:spcBef>
                  <a:spcPts val="0"/>
                </a:spcBef>
                <a:spcAft>
                  <a:spcPts val="0"/>
                </a:spcAft>
                <a:buClr>
                  <a:srgbClr val="000000"/>
                </a:buClr>
                <a:buSzPct val="25000"/>
                <a:buFont typeface="Calibri"/>
                <a:buNone/>
              </a:pPr>
              <a:t>‹#›</a:t>
            </a:fld>
            <a:endParaRPr lang="en-US" sz="24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4387453" y="625078"/>
            <a:ext cx="15609000" cy="3036000"/>
          </a:xfrm>
          <a:prstGeom prst="rect">
            <a:avLst/>
          </a:prstGeom>
          <a:noFill/>
          <a:ln>
            <a:noFill/>
          </a:ln>
        </p:spPr>
        <p:txBody>
          <a:bodyPr wrap="square" lIns="91425" tIns="91425" rIns="91425" bIns="91425" anchor="ctr" anchorCtr="0"/>
          <a:lstStyle>
            <a:lvl1pPr marL="0" marR="0" lvl="0" indent="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1pPr>
            <a:lvl2pPr marL="0" marR="0" lvl="1" indent="228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2pPr>
            <a:lvl3pPr marL="0" marR="0" lvl="2" indent="457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3pPr>
            <a:lvl4pPr marL="0" marR="0" lvl="3" indent="685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4pPr>
            <a:lvl5pPr marL="0" marR="0" lvl="4" indent="9144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5pPr>
            <a:lvl6pPr marL="0" marR="0" lvl="5" indent="11430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6pPr>
            <a:lvl7pPr marL="0" marR="0" lvl="6" indent="13716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7pPr>
            <a:lvl8pPr marL="0" marR="0" lvl="7" indent="16002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8pPr>
            <a:lvl9pPr marL="0" marR="0" lvl="8" indent="1828800" algn="ctr" rtl="0">
              <a:lnSpc>
                <a:spcPct val="100000"/>
              </a:lnSpc>
              <a:spcBef>
                <a:spcPts val="0"/>
              </a:spcBef>
              <a:spcAft>
                <a:spcPts val="0"/>
              </a:spcAft>
              <a:buClr>
                <a:srgbClr val="000000"/>
              </a:buClr>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214" name="Shape 214"/>
          <p:cNvSpPr txBox="1">
            <a:spLocks noGrp="1"/>
          </p:cNvSpPr>
          <p:nvPr>
            <p:ph type="body" idx="1"/>
          </p:nvPr>
        </p:nvSpPr>
        <p:spPr>
          <a:xfrm>
            <a:off x="4387453" y="3661171"/>
            <a:ext cx="15609000" cy="8840400"/>
          </a:xfrm>
          <a:prstGeom prst="rect">
            <a:avLst/>
          </a:prstGeom>
          <a:noFill/>
          <a:ln>
            <a:noFill/>
          </a:ln>
        </p:spPr>
        <p:txBody>
          <a:bodyPr wrap="square" lIns="91425" tIns="91425" rIns="91425" bIns="91425" anchor="ctr" anchorCtr="0"/>
          <a:lstStyle>
            <a:lvl1pPr marL="617360" marR="0" lvl="0"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1pPr>
            <a:lvl2pPr marL="1061861" marR="0" lvl="1"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2pPr>
            <a:lvl3pPr marL="1506361" marR="0" lvl="2"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3pPr>
            <a:lvl4pPr marL="1950861" marR="0" lvl="3"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4pPr>
            <a:lvl5pPr marL="2395361" marR="0" lvl="4"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5pPr>
            <a:lvl6pPr marL="2839861" marR="0" lvl="5" indent="-379235"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6pPr>
            <a:lvl7pPr marL="3284361" marR="0" lvl="6"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7pPr>
            <a:lvl8pPr marL="3728861" marR="0" lvl="7"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8pPr>
            <a:lvl9pPr marL="4173361" marR="0" lvl="8" indent="-379236" algn="l" rtl="0">
              <a:lnSpc>
                <a:spcPct val="100000"/>
              </a:lnSpc>
              <a:spcBef>
                <a:spcPts val="5900"/>
              </a:spcBef>
              <a:spcAft>
                <a:spcPts val="0"/>
              </a:spcAft>
              <a:buClr>
                <a:srgbClr val="000000"/>
              </a:buClr>
              <a:buSzPct val="75000"/>
              <a:buFont typeface="Helvetica Neue"/>
              <a:buChar char="•"/>
              <a:defRPr sz="5000" b="0" i="0" u="none" strike="noStrike" cap="none">
                <a:solidFill>
                  <a:srgbClr val="000000"/>
                </a:solidFill>
                <a:latin typeface="Helvetica Neue"/>
                <a:ea typeface="Helvetica Neue"/>
                <a:cs typeface="Helvetica Neue"/>
                <a:sym typeface="Helvetica Neue"/>
              </a:defRPr>
            </a:lvl9pPr>
          </a:lstStyle>
          <a:p>
            <a:endParaRPr/>
          </a:p>
        </p:txBody>
      </p:sp>
      <p:sp>
        <p:nvSpPr>
          <p:cNvPr id="215" name="Shape 215"/>
          <p:cNvSpPr txBox="1">
            <a:spLocks noGrp="1"/>
          </p:cNvSpPr>
          <p:nvPr>
            <p:ph type="sldNum" idx="12"/>
          </p:nvPr>
        </p:nvSpPr>
        <p:spPr>
          <a:xfrm>
            <a:off x="11935814" y="13010554"/>
            <a:ext cx="494400" cy="511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Helvetica Neue"/>
              <a:buNone/>
            </a:pPr>
            <a:fld id="{00000000-1234-1234-1234-123412341234}" type="slidenum">
              <a:rPr lang="en-US" sz="2400" b="0" i="0" u="none" strike="noStrike" cap="none">
                <a:solidFill>
                  <a:srgbClr val="000000"/>
                </a:solidFill>
                <a:latin typeface="Helvetica Neue"/>
                <a:ea typeface="Helvetica Neue"/>
                <a:cs typeface="Helvetica Neue"/>
                <a:sym typeface="Helvetica Neue"/>
              </a:rPr>
              <a:pPr marL="0" marR="0" lvl="0" indent="0" algn="ctr" rtl="0">
                <a:lnSpc>
                  <a:spcPct val="100000"/>
                </a:lnSpc>
                <a:spcBef>
                  <a:spcPts val="0"/>
                </a:spcBef>
                <a:spcAft>
                  <a:spcPts val="0"/>
                </a:spcAft>
                <a:buClr>
                  <a:srgbClr val="000000"/>
                </a:buClr>
                <a:buSzPct val="25000"/>
                <a:buFont typeface="Helvetica Neue"/>
                <a:buNone/>
              </a:pPr>
              <a:t>‹#›</a:t>
            </a:fld>
            <a:endParaRPr lang="en-US" sz="2400" b="0" i="0" u="none" strike="noStrike" cap="none">
              <a:solidFill>
                <a:srgbClr val="000000"/>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0.xml"/><Relationship Id="rId1" Type="http://schemas.openxmlformats.org/officeDocument/2006/relationships/slideLayout" Target="../slideLayouts/slideLayout37.xml"/><Relationship Id="rId5" Type="http://schemas.openxmlformats.org/officeDocument/2006/relationships/image" Target="../media/image100.png"/><Relationship Id="rId4" Type="http://schemas.openxmlformats.org/officeDocument/2006/relationships/hyperlink" Target="http://yann.lecun.com/exdb/mnist/"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1.xml"/><Relationship Id="rId1" Type="http://schemas.openxmlformats.org/officeDocument/2006/relationships/slideLayout" Target="../slideLayouts/slideLayout37.xml"/><Relationship Id="rId4" Type="http://schemas.openxmlformats.org/officeDocument/2006/relationships/hyperlink" Target="http://derindelimavi.blogspot.hk/2015/04/mnist-el-yazs-rakam-veri-seti.html"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2.xml"/><Relationship Id="rId1" Type="http://schemas.openxmlformats.org/officeDocument/2006/relationships/slideLayout" Target="../slideLayouts/slideLayout37.xml"/><Relationship Id="rId4" Type="http://schemas.openxmlformats.org/officeDocument/2006/relationships/hyperlink" Target="https://github.com/hunkim/DeepLearningZeroToAll/blob/master/lab-07-4-mnist_introduction.py"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3.xml"/><Relationship Id="rId1" Type="http://schemas.openxmlformats.org/officeDocument/2006/relationships/slideLayout" Target="../slideLayouts/slideLayout37.xm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4.xml"/><Relationship Id="rId1" Type="http://schemas.openxmlformats.org/officeDocument/2006/relationships/slideLayout" Target="../slideLayouts/slideLayout37.xml"/></Relationships>
</file>

<file path=ppt/slides/_rels/slide105.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5.xml"/><Relationship Id="rId1" Type="http://schemas.openxmlformats.org/officeDocument/2006/relationships/slideLayout" Target="../slideLayouts/slideLayout37.xml"/></Relationships>
</file>

<file path=ppt/slides/_rels/slide106.xml.rels><?xml version="1.0" encoding="UTF-8" standalone="yes"?>
<Relationships xmlns="http://schemas.openxmlformats.org/package/2006/relationships"><Relationship Id="rId3" Type="http://schemas.openxmlformats.org/officeDocument/2006/relationships/hyperlink" Target="http://stackoverflow.com/questions/4752626/epoch-vs-iteration-when-training-neural-networks" TargetMode="External"/><Relationship Id="rId2" Type="http://schemas.openxmlformats.org/officeDocument/2006/relationships/notesSlide" Target="../notesSlides/notesSlide106.xml"/><Relationship Id="rId1" Type="http://schemas.openxmlformats.org/officeDocument/2006/relationships/slideLayout" Target="../slideLayouts/slideLayout37.xml"/></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7.xml"/><Relationship Id="rId1" Type="http://schemas.openxmlformats.org/officeDocument/2006/relationships/slideLayout" Target="../slideLayouts/slideLayout37.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8.xml"/><Relationship Id="rId1" Type="http://schemas.openxmlformats.org/officeDocument/2006/relationships/slideLayout" Target="../slideLayouts/slideLayout37.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hunkim/DeepLearningZeroToAll/blob/master/lab-07-4-mnist_introduction.py" TargetMode="External"/><Relationship Id="rId2" Type="http://schemas.openxmlformats.org/officeDocument/2006/relationships/notesSlide" Target="../notesSlides/notesSlide10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0.xml"/><Relationship Id="rId1" Type="http://schemas.openxmlformats.org/officeDocument/2006/relationships/slideLayout" Target="../slideLayouts/slideLayout37.xml"/><Relationship Id="rId4" Type="http://schemas.openxmlformats.org/officeDocument/2006/relationships/hyperlink" Target="https://github.com/hunkim/DeepLearningZeroToAll/blob/master/lab-07-4-mnist_introduction.py"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113.xml.rels><?xml version="1.0" encoding="UTF-8" standalone="yes"?>
<Relationships xmlns="http://schemas.openxmlformats.org/package/2006/relationships"><Relationship Id="rId3" Type="http://schemas.openxmlformats.org/officeDocument/2006/relationships/hyperlink" Target="https://github.com/hunkim/DeepLearningZeroToAll/blob/master/lab-10-1-mnist_softmax.py" TargetMode="External"/><Relationship Id="rId2" Type="http://schemas.openxmlformats.org/officeDocument/2006/relationships/notesSlide" Target="../notesSlides/notesSlide113.xml"/><Relationship Id="rId1" Type="http://schemas.openxmlformats.org/officeDocument/2006/relationships/slideLayout" Target="../slideLayouts/slideLayout35.xml"/></Relationships>
</file>

<file path=ppt/slides/_rels/slide114.xml.rels><?xml version="1.0" encoding="UTF-8" standalone="yes"?>
<Relationships xmlns="http://schemas.openxmlformats.org/package/2006/relationships"><Relationship Id="rId3" Type="http://schemas.openxmlformats.org/officeDocument/2006/relationships/hyperlink" Target="https://github.com/hunkim/DeepLearningZeroToAll/blob/master/lab-10-2-mnist_nn.py" TargetMode="External"/><Relationship Id="rId2" Type="http://schemas.openxmlformats.org/officeDocument/2006/relationships/notesSlide" Target="../notesSlides/notesSlide114.xml"/><Relationship Id="rId1" Type="http://schemas.openxmlformats.org/officeDocument/2006/relationships/slideLayout" Target="../slideLayouts/slideLayout35.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hyperlink" Target="https://www.tensorflow.org/versions/r0.11/tutorials/wide_and_deep/index.html"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google.com/presentation/d/1gQ7Xxrhylkr5Kk5pG15yvX3yOln_hk2-H6jrQeXqKmU/"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hyperlink" Target="https://github.com/hunkim/KaggleZeroToAll/tree/master/k0-01-titanic"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hunkim/DeepLearningZeroToAll"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81.png"/></Relationships>
</file>

<file path=ppt/slides/_rels/slide1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108.png"/></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research.googleblog.com/2016/09/a-neural-network-for-machine.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play.google.com/store/apps/details?id=com.fitnow.loseit&amp;hl=e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hyperlink" Target="https://www.autodraw.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hyperlink" Target="https://www.tensorflow.org/install/install_sources" TargetMode="External"/><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38.xml"/><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39.xml"/><Relationship Id="rId1" Type="http://schemas.openxmlformats.org/officeDocument/2006/relationships/slideLayout" Target="../slideLayouts/slideLayout3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hunkim/DeepLearningZeroToAll/blob/master/lab-01-basics.ipynb" TargetMode="External"/><Relationship Id="rId2" Type="http://schemas.openxmlformats.org/officeDocument/2006/relationships/notesSlide" Target="../notesSlides/notesSlide41.xml"/><Relationship Id="rId1" Type="http://schemas.openxmlformats.org/officeDocument/2006/relationships/slideLayout" Target="../slideLayouts/slideLayout36.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36.xml"/><Relationship Id="rId4" Type="http://schemas.openxmlformats.org/officeDocument/2006/relationships/hyperlink" Target="https://github.com/hunkim/DeepLearningZeroToAll/blob/master/lab-01-basics.ipynb"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36.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36.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2.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2.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36.xml"/><Relationship Id="rId5" Type="http://schemas.openxmlformats.org/officeDocument/2006/relationships/image" Target="../media/image69.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36.xml"/><Relationship Id="rId6" Type="http://schemas.openxmlformats.org/officeDocument/2006/relationships/image" Target="../media/image84.png"/><Relationship Id="rId5" Type="http://schemas.openxmlformats.org/officeDocument/2006/relationships/hyperlink" Target="https://www.tensorflow.org/api_docs/python/tf/reduce_mean" TargetMode="External"/><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36.xml"/><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36.xml"/><Relationship Id="rId4" Type="http://schemas.openxmlformats.org/officeDocument/2006/relationships/hyperlink" Target="https://github.com/hunkim/DeepLearningZeroToAll/blob/master/lab-01-basics.ipynb"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36.xml"/><Relationship Id="rId6" Type="http://schemas.openxmlformats.org/officeDocument/2006/relationships/image" Target="../media/image47.png"/><Relationship Id="rId5" Type="http://schemas.openxmlformats.org/officeDocument/2006/relationships/image" Target="../media/image45.png"/><Relationship Id="rId10" Type="http://schemas.openxmlformats.org/officeDocument/2006/relationships/image" Target="../media/image69.png"/><Relationship Id="rId4" Type="http://schemas.openxmlformats.org/officeDocument/2006/relationships/image" Target="../media/image44.png"/><Relationship Id="rId9"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36.xml"/><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83.xml"/><Relationship Id="rId1" Type="http://schemas.openxmlformats.org/officeDocument/2006/relationships/slideLayout" Target="../slideLayouts/slideLayout3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hunkim/DeepLearningZeroToAll/blob/master/lab-05-1-logistic_regression.py" TargetMode="External"/><Relationship Id="rId2" Type="http://schemas.openxmlformats.org/officeDocument/2006/relationships/notesSlide" Target="../notesSlides/notesSlide85.xml"/><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6.xml"/><Relationship Id="rId1" Type="http://schemas.openxmlformats.org/officeDocument/2006/relationships/slideLayout" Target="../slideLayouts/slideLayout35.xml"/><Relationship Id="rId6" Type="http://schemas.openxmlformats.org/officeDocument/2006/relationships/hyperlink" Target="https://github.com/hunkim/DeepLearningZeroToAll/blob/master/lab-05-1-logistic_regression.py" TargetMode="External"/><Relationship Id="rId5" Type="http://schemas.openxmlformats.org/officeDocument/2006/relationships/image" Target="../media/image80.png"/><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hunkim/DeepLearningZeroToAll/blob/master/lab-05-1-logistic_regression.py" TargetMode="External"/><Relationship Id="rId2" Type="http://schemas.openxmlformats.org/officeDocument/2006/relationships/notesSlide" Target="../notesSlides/notesSlide87.xml"/><Relationship Id="rId1" Type="http://schemas.openxmlformats.org/officeDocument/2006/relationships/slideLayout" Target="../slideLayouts/slideLayout37.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hunkim/DeepLearningZeroToAll/blob/master/lab-05-1-logistic_regression.py" TargetMode="External"/><Relationship Id="rId2" Type="http://schemas.openxmlformats.org/officeDocument/2006/relationships/notesSlide" Target="../notesSlides/notesSlide88.xml"/><Relationship Id="rId1" Type="http://schemas.openxmlformats.org/officeDocument/2006/relationships/slideLayout" Target="../slideLayouts/slideLayout37.xml"/></Relationships>
</file>

<file path=ppt/slides/_rels/slide8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9.xml"/><Relationship Id="rId1" Type="http://schemas.openxmlformats.org/officeDocument/2006/relationships/slideLayout" Target="../slideLayouts/slideLayout37.xml"/><Relationship Id="rId5" Type="http://schemas.openxmlformats.org/officeDocument/2006/relationships/hyperlink" Target="https://github.com/hunkim/DeepLearningZeroToAll/blob/master/lab-05-2-logistic_regression_diabetes.py" TargetMode="External"/><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hunkim/DeepLearningZeroToAll/blob/master/lab-05-2-logistic_regression_diabetes.py" TargetMode="External"/><Relationship Id="rId2" Type="http://schemas.openxmlformats.org/officeDocument/2006/relationships/notesSlide" Target="../notesSlides/notesSlide90.xml"/><Relationship Id="rId1" Type="http://schemas.openxmlformats.org/officeDocument/2006/relationships/slideLayout" Target="../slideLayouts/slideLayout3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2.xml"/><Relationship Id="rId1" Type="http://schemas.openxmlformats.org/officeDocument/2006/relationships/slideLayout" Target="../slideLayouts/slideLayout54.xml"/></Relationships>
</file>

<file path=ppt/slides/_rels/slide93.xml.rels><?xml version="1.0" encoding="UTF-8" standalone="yes"?>
<Relationships xmlns="http://schemas.openxmlformats.org/package/2006/relationships"><Relationship Id="rId3" Type="http://schemas.openxmlformats.org/officeDocument/2006/relationships/hyperlink" Target="https://www.udacity.com/course/viewer" TargetMode="External"/><Relationship Id="rId2" Type="http://schemas.openxmlformats.org/officeDocument/2006/relationships/notesSlide" Target="../notesSlides/notesSlide93.xml"/><Relationship Id="rId1" Type="http://schemas.openxmlformats.org/officeDocument/2006/relationships/slideLayout" Target="../slideLayouts/slideLayout35.xml"/><Relationship Id="rId4" Type="http://schemas.openxmlformats.org/officeDocument/2006/relationships/image" Target="../media/image94.png"/></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35.xml"/><Relationship Id="rId4" Type="http://schemas.openxmlformats.org/officeDocument/2006/relationships/hyperlink" Target="https://www.udacity.com/course/viewer"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5.xml"/><Relationship Id="rId1" Type="http://schemas.openxmlformats.org/officeDocument/2006/relationships/slideLayout" Target="../slideLayouts/slideLayout35.xml"/><Relationship Id="rId5" Type="http://schemas.openxmlformats.org/officeDocument/2006/relationships/hyperlink" Target="https://www.udacity.com/course/viewer" TargetMode="External"/><Relationship Id="rId4" Type="http://schemas.openxmlformats.org/officeDocument/2006/relationships/image" Target="../media/image96.png"/></Relationships>
</file>

<file path=ppt/slides/_rels/slide96.xml.rels><?xml version="1.0" encoding="UTF-8" standalone="yes"?>
<Relationships xmlns="http://schemas.openxmlformats.org/package/2006/relationships"><Relationship Id="rId3" Type="http://schemas.openxmlformats.org/officeDocument/2006/relationships/hyperlink" Target="https://www.udacity.com/course/viewer" TargetMode="External"/><Relationship Id="rId2" Type="http://schemas.openxmlformats.org/officeDocument/2006/relationships/notesSlide" Target="../notesSlides/notesSlide96.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97.xml"/><Relationship Id="rId1" Type="http://schemas.openxmlformats.org/officeDocument/2006/relationships/slideLayout" Target="../slideLayouts/slideLayout35.xml"/><Relationship Id="rId4" Type="http://schemas.openxmlformats.org/officeDocument/2006/relationships/hyperlink" Target="https://github.com/hunkim/DeepLearningZeroToAll/blob/master/lab-06-1-softmax_classifier.py"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8.xml"/><Relationship Id="rId1" Type="http://schemas.openxmlformats.org/officeDocument/2006/relationships/slideLayout" Target="../slideLayouts/slideLayout35.xml"/><Relationship Id="rId4" Type="http://schemas.openxmlformats.org/officeDocument/2006/relationships/hyperlink" Target="https://github.com/hunkim/DeepLearningZeroToAll/blob/master/lab-06-1-softmax_classifier.py"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github.com/hunkim/DeepLearningZeroToAll/blob/master/lab-06-1-softmax_classifier.py" TargetMode="External"/><Relationship Id="rId2" Type="http://schemas.openxmlformats.org/officeDocument/2006/relationships/notesSlide" Target="../notesSlides/notesSlide9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79" name="Shape 279"/>
          <p:cNvSpPr txBox="1">
            <a:spLocks noGrp="1"/>
          </p:cNvSpPr>
          <p:nvPr>
            <p:ph type="title"/>
          </p:nvPr>
        </p:nvSpPr>
        <p:spPr>
          <a:xfrm>
            <a:off x="1261025" y="4178604"/>
            <a:ext cx="21861900" cy="2740500"/>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11800" b="0" i="0" u="none" strike="noStrike" cap="none" dirty="0" err="1">
                <a:solidFill>
                  <a:srgbClr val="000000"/>
                </a:solidFill>
                <a:latin typeface="Gill Sans"/>
                <a:ea typeface="Gill Sans"/>
                <a:cs typeface="Gill Sans"/>
                <a:sym typeface="Gill Sans"/>
              </a:rPr>
              <a:t>TensorFlow</a:t>
            </a:r>
            <a:r>
              <a:rPr lang="en-US" sz="11800" b="0" i="0" u="none" strike="noStrike" cap="none" dirty="0">
                <a:solidFill>
                  <a:srgbClr val="000000"/>
                </a:solidFill>
                <a:latin typeface="Gill Sans"/>
                <a:ea typeface="Gill Sans"/>
                <a:cs typeface="Gill Sans"/>
                <a:sym typeface="Gill Sans"/>
              </a:rPr>
              <a:t> @UST</a:t>
            </a:r>
          </a:p>
        </p:txBody>
      </p:sp>
      <p:sp>
        <p:nvSpPr>
          <p:cNvPr id="280" name="Shape 280"/>
          <p:cNvSpPr txBox="1">
            <a:spLocks noGrp="1"/>
          </p:cNvSpPr>
          <p:nvPr>
            <p:ph type="body" idx="1"/>
          </p:nvPr>
        </p:nvSpPr>
        <p:spPr>
          <a:xfrm>
            <a:off x="4833937" y="9289851"/>
            <a:ext cx="14716200" cy="4450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6000"/>
              <a:t>Day 1</a:t>
            </a:r>
          </a:p>
          <a:p>
            <a:pPr marL="0" marR="0" lvl="0" indent="0" algn="ctr" rtl="0">
              <a:lnSpc>
                <a:spcPct val="100000"/>
              </a:lnSpc>
              <a:spcBef>
                <a:spcPts val="0"/>
              </a:spcBef>
              <a:spcAft>
                <a:spcPts val="0"/>
              </a:spcAft>
              <a:buClr>
                <a:srgbClr val="000000"/>
              </a:buClr>
              <a:buSzPct val="25000"/>
              <a:buFont typeface="Gill Sans"/>
              <a:buNone/>
            </a:pPr>
            <a:r>
              <a:rPr lang="en-US" sz="6000" b="0" i="0" u="none" strike="noStrike" cap="none">
                <a:solidFill>
                  <a:srgbClr val="000000"/>
                </a:solidFill>
                <a:latin typeface="Gill Sans"/>
                <a:ea typeface="Gill Sans"/>
                <a:cs typeface="Gill Sans"/>
                <a:sym typeface="Gill Sans"/>
              </a:rPr>
              <a:t>Sung Kim</a:t>
            </a:r>
          </a:p>
        </p:txBody>
      </p:sp>
      <p:pic>
        <p:nvPicPr>
          <p:cNvPr id="281" name="Shape 281"/>
          <p:cNvPicPr preferRelativeResize="0"/>
          <p:nvPr/>
        </p:nvPicPr>
        <p:blipFill>
          <a:blip r:embed="rId4">
            <a:alphaModFix/>
          </a:blip>
          <a:stretch>
            <a:fillRect/>
          </a:stretch>
        </p:blipFill>
        <p:spPr>
          <a:xfrm>
            <a:off x="22815866" y="1279395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Shape 333" descr="pg_0036.pdf"/>
          <p:cNvPicPr preferRelativeResize="0"/>
          <p:nvPr/>
        </p:nvPicPr>
        <p:blipFill rotWithShape="1">
          <a:blip r:embed="rId3">
            <a:alphaModFix/>
          </a:blip>
          <a:srcRect/>
          <a:stretch/>
        </p:blipFill>
        <p:spPr>
          <a:xfrm>
            <a:off x="3048000" y="0"/>
            <a:ext cx="18288001" cy="13716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Shape 1076"/>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MNIST Dataset </a:t>
            </a:r>
          </a:p>
        </p:txBody>
      </p:sp>
      <p:pic>
        <p:nvPicPr>
          <p:cNvPr id="1077" name="Shape 1077"/>
          <p:cNvPicPr preferRelativeResize="0"/>
          <p:nvPr/>
        </p:nvPicPr>
        <p:blipFill rotWithShape="1">
          <a:blip r:embed="rId3">
            <a:alphaModFix/>
          </a:blip>
          <a:srcRect/>
          <a:stretch/>
        </p:blipFill>
        <p:spPr>
          <a:xfrm>
            <a:off x="7023992" y="3528238"/>
            <a:ext cx="10335900" cy="5792100"/>
          </a:xfrm>
          <a:prstGeom prst="rect">
            <a:avLst/>
          </a:prstGeom>
          <a:noFill/>
          <a:ln>
            <a:noFill/>
          </a:ln>
        </p:spPr>
      </p:pic>
      <p:sp>
        <p:nvSpPr>
          <p:cNvPr id="1078" name="Shape 1078"/>
          <p:cNvSpPr/>
          <p:nvPr/>
        </p:nvSpPr>
        <p:spPr>
          <a:xfrm>
            <a:off x="13117067" y="12874200"/>
            <a:ext cx="110289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5100" b="0" i="0" u="sng" strike="noStrike" cap="none">
                <a:solidFill>
                  <a:schemeClr val="hlink"/>
                </a:solidFill>
                <a:latin typeface="Helvetica Neue"/>
                <a:ea typeface="Helvetica Neue"/>
                <a:cs typeface="Helvetica Neue"/>
                <a:sym typeface="Helvetica Neue"/>
                <a:hlinkClick r:id="rId4"/>
              </a:rPr>
              <a:t>http://yann.lecun.com/exdb/mnist/</a:t>
            </a:r>
          </a:p>
        </p:txBody>
      </p:sp>
      <p:pic>
        <p:nvPicPr>
          <p:cNvPr id="1079" name="Shape 1079"/>
          <p:cNvPicPr preferRelativeResize="0"/>
          <p:nvPr/>
        </p:nvPicPr>
        <p:blipFill rotWithShape="1">
          <a:blip r:embed="rId5">
            <a:alphaModFix/>
          </a:blip>
          <a:srcRect/>
          <a:stretch/>
        </p:blipFill>
        <p:spPr>
          <a:xfrm>
            <a:off x="2451100" y="9509180"/>
            <a:ext cx="19481700" cy="3505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Shape 1084"/>
          <p:cNvSpPr txBox="1">
            <a:spLocks noGrp="1"/>
          </p:cNvSpPr>
          <p:nvPr>
            <p:ph type="title"/>
          </p:nvPr>
        </p:nvSpPr>
        <p:spPr>
          <a:xfrm>
            <a:off x="-21835" y="357187"/>
            <a:ext cx="24428100" cy="3428700"/>
          </a:xfrm>
          <a:prstGeom prst="rect">
            <a:avLst/>
          </a:prstGeom>
        </p:spPr>
        <p:txBody>
          <a:bodyPr wrap="square" lIns="91400" tIns="91400" rIns="91400" bIns="91400" anchor="ctr" anchorCtr="0">
            <a:noAutofit/>
          </a:bodyPr>
          <a:lstStyle/>
          <a:p>
            <a:pPr lvl="0" rtl="0">
              <a:spcBef>
                <a:spcPts val="0"/>
              </a:spcBef>
              <a:buNone/>
            </a:pPr>
            <a:r>
              <a:rPr lang="en-US"/>
              <a:t>28x28x1 image</a:t>
            </a:r>
          </a:p>
        </p:txBody>
      </p:sp>
      <p:pic>
        <p:nvPicPr>
          <p:cNvPr id="1085" name="Shape 1085"/>
          <p:cNvPicPr preferRelativeResize="0"/>
          <p:nvPr/>
        </p:nvPicPr>
        <p:blipFill>
          <a:blip r:embed="rId3">
            <a:alphaModFix/>
          </a:blip>
          <a:stretch>
            <a:fillRect/>
          </a:stretch>
        </p:blipFill>
        <p:spPr>
          <a:xfrm>
            <a:off x="408263" y="3501465"/>
            <a:ext cx="8141267" cy="8073800"/>
          </a:xfrm>
          <a:prstGeom prst="rect">
            <a:avLst/>
          </a:prstGeom>
          <a:noFill/>
          <a:ln>
            <a:noFill/>
          </a:ln>
        </p:spPr>
      </p:pic>
      <p:sp>
        <p:nvSpPr>
          <p:cNvPr id="1086" name="Shape 1086"/>
          <p:cNvSpPr txBox="1"/>
          <p:nvPr/>
        </p:nvSpPr>
        <p:spPr>
          <a:xfrm>
            <a:off x="7786467" y="12500333"/>
            <a:ext cx="17031300" cy="1215900"/>
          </a:xfrm>
          <a:prstGeom prst="rect">
            <a:avLst/>
          </a:prstGeom>
          <a:noFill/>
          <a:ln>
            <a:noFill/>
          </a:ln>
        </p:spPr>
        <p:txBody>
          <a:bodyPr wrap="square" lIns="243800" tIns="243800" rIns="243800" bIns="243800" anchor="ctr" anchorCtr="0">
            <a:noAutofit/>
          </a:bodyPr>
          <a:lstStyle/>
          <a:p>
            <a:pPr lvl="0" rtl="0">
              <a:spcBef>
                <a:spcPts val="0"/>
              </a:spcBef>
              <a:buNone/>
            </a:pPr>
            <a:r>
              <a:rPr lang="en-US" sz="3700" u="sng">
                <a:solidFill>
                  <a:schemeClr val="hlink"/>
                </a:solidFill>
                <a:hlinkClick r:id="rId4"/>
              </a:rPr>
              <a:t>http://derindelimavi.blogspot.hk/2015/04/mnist-el-yazs-rakam-veri-seti.html</a:t>
            </a:r>
          </a:p>
        </p:txBody>
      </p:sp>
      <p:sp>
        <p:nvSpPr>
          <p:cNvPr id="1087" name="Shape 1087"/>
          <p:cNvSpPr txBox="1"/>
          <p:nvPr/>
        </p:nvSpPr>
        <p:spPr>
          <a:xfrm>
            <a:off x="8895733" y="3561133"/>
            <a:ext cx="16278300" cy="8000100"/>
          </a:xfrm>
          <a:prstGeom prst="rect">
            <a:avLst/>
          </a:prstGeom>
          <a:noFill/>
          <a:ln>
            <a:noFill/>
          </a:ln>
        </p:spPr>
        <p:txBody>
          <a:bodyPr wrap="square" lIns="243800" tIns="243800" rIns="243800" bIns="243800" anchor="ctr" anchorCtr="0">
            <a:noAutofit/>
          </a:bodyPr>
          <a:lstStyle/>
          <a:p>
            <a:pPr lvl="0" rtl="0">
              <a:spcBef>
                <a:spcPts val="0"/>
              </a:spcBef>
              <a:buNone/>
            </a:pPr>
            <a:r>
              <a:rPr lang="en-US" sz="4300" i="1">
                <a:solidFill>
                  <a:srgbClr val="808080"/>
                </a:solidFill>
                <a:highlight>
                  <a:srgbClr val="FFFFFF"/>
                </a:highlight>
                <a:latin typeface="Consolas"/>
                <a:ea typeface="Consolas"/>
                <a:cs typeface="Consolas"/>
                <a:sym typeface="Consolas"/>
              </a:rPr>
              <a:t># MNIST data image of shape 28 * 28 = 784</a:t>
            </a:r>
          </a:p>
          <a:p>
            <a:pPr lvl="0" rtl="0">
              <a:spcBef>
                <a:spcPts val="0"/>
              </a:spcBef>
              <a:buNone/>
            </a:pPr>
            <a:r>
              <a:rPr lang="en-US" sz="4300">
                <a:solidFill>
                  <a:schemeClr val="dk1"/>
                </a:solidFill>
                <a:highlight>
                  <a:srgbClr val="FFFFFF"/>
                </a:highlight>
                <a:latin typeface="Consolas"/>
                <a:ea typeface="Consolas"/>
                <a:cs typeface="Consolas"/>
                <a:sym typeface="Consolas"/>
              </a:rPr>
              <a:t>X = tf.placeholder(tf.float32, [</a:t>
            </a:r>
            <a:r>
              <a:rPr lang="en-US" sz="4300" b="1">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a:t>
            </a:r>
            <a:r>
              <a:rPr lang="en-US" sz="4300">
                <a:solidFill>
                  <a:srgbClr val="0000FF"/>
                </a:solidFill>
                <a:highlight>
                  <a:srgbClr val="FFFFFF"/>
                </a:highlight>
                <a:latin typeface="Consolas"/>
                <a:ea typeface="Consolas"/>
                <a:cs typeface="Consolas"/>
                <a:sym typeface="Consolas"/>
              </a:rPr>
              <a:t>784</a:t>
            </a:r>
            <a:r>
              <a:rPr lang="en-US" sz="4300">
                <a:solidFill>
                  <a:schemeClr val="dk1"/>
                </a:solidFill>
                <a:highlight>
                  <a:srgbClr val="FFFFFF"/>
                </a:highlight>
                <a:latin typeface="Consolas"/>
                <a:ea typeface="Consolas"/>
                <a:cs typeface="Consolas"/>
                <a:sym typeface="Consolas"/>
              </a:rPr>
              <a:t>])</a:t>
            </a:r>
          </a:p>
          <a:p>
            <a:pPr lvl="0" rtl="0">
              <a:spcBef>
                <a:spcPts val="0"/>
              </a:spcBef>
              <a:buNone/>
            </a:pPr>
            <a:r>
              <a:rPr lang="en-US" sz="4300" i="1">
                <a:solidFill>
                  <a:srgbClr val="808080"/>
                </a:solidFill>
                <a:highlight>
                  <a:srgbClr val="FFFFFF"/>
                </a:highlight>
                <a:latin typeface="Consolas"/>
                <a:ea typeface="Consolas"/>
                <a:cs typeface="Consolas"/>
                <a:sym typeface="Consolas"/>
              </a:rPr>
              <a:t># 0 - 9 digits recognition = 10 classes</a:t>
            </a:r>
          </a:p>
          <a:p>
            <a:pPr lvl="0" rtl="0">
              <a:spcBef>
                <a:spcPts val="0"/>
              </a:spcBef>
              <a:buNone/>
            </a:pPr>
            <a:r>
              <a:rPr lang="en-US" sz="4300">
                <a:solidFill>
                  <a:schemeClr val="dk1"/>
                </a:solidFill>
                <a:highlight>
                  <a:srgbClr val="FFFFFF"/>
                </a:highlight>
                <a:latin typeface="Consolas"/>
                <a:ea typeface="Consolas"/>
                <a:cs typeface="Consolas"/>
                <a:sym typeface="Consolas"/>
              </a:rPr>
              <a:t>Y = tf.placeholder(tf.float32, [</a:t>
            </a:r>
            <a:r>
              <a:rPr lang="en-US" sz="4300" b="1">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nb_classes])</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Shape 1092"/>
          <p:cNvSpPr txBox="1">
            <a:spLocks noGrp="1"/>
          </p:cNvSpPr>
          <p:nvPr>
            <p:ph type="title"/>
          </p:nvPr>
        </p:nvSpPr>
        <p:spPr>
          <a:xfrm>
            <a:off x="9838480" y="1366933"/>
            <a:ext cx="137847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MNIST Dataset </a:t>
            </a:r>
          </a:p>
        </p:txBody>
      </p:sp>
      <p:pic>
        <p:nvPicPr>
          <p:cNvPr id="1093" name="Shape 1093"/>
          <p:cNvPicPr preferRelativeResize="0"/>
          <p:nvPr/>
        </p:nvPicPr>
        <p:blipFill rotWithShape="1">
          <a:blip r:embed="rId3">
            <a:alphaModFix/>
          </a:blip>
          <a:srcRect/>
          <a:stretch/>
        </p:blipFill>
        <p:spPr>
          <a:xfrm>
            <a:off x="1088865" y="899129"/>
            <a:ext cx="8749500" cy="4903200"/>
          </a:xfrm>
          <a:prstGeom prst="rect">
            <a:avLst/>
          </a:prstGeom>
          <a:noFill/>
          <a:ln>
            <a:noFill/>
          </a:ln>
        </p:spPr>
      </p:pic>
      <p:sp>
        <p:nvSpPr>
          <p:cNvPr id="1094" name="Shape 1094"/>
          <p:cNvSpPr txBox="1"/>
          <p:nvPr/>
        </p:nvSpPr>
        <p:spPr>
          <a:xfrm>
            <a:off x="320400" y="6619600"/>
            <a:ext cx="23743200" cy="6276000"/>
          </a:xfrm>
          <a:prstGeom prst="rect">
            <a:avLst/>
          </a:prstGeom>
          <a:noFill/>
          <a:ln>
            <a:noFill/>
          </a:ln>
        </p:spPr>
        <p:txBody>
          <a:bodyPr wrap="square" lIns="243800" tIns="243800" rIns="243800" bIns="243800" anchor="ctr" anchorCtr="0">
            <a:noAutofit/>
          </a:bodyPr>
          <a:lstStyle/>
          <a:p>
            <a:pPr lvl="0" rtl="0">
              <a:spcBef>
                <a:spcPts val="0"/>
              </a:spcBef>
              <a:buNone/>
            </a:pPr>
            <a:r>
              <a:rPr lang="en-US" sz="4500" b="1" dirty="0">
                <a:solidFill>
                  <a:srgbClr val="000080"/>
                </a:solidFill>
                <a:highlight>
                  <a:srgbClr val="FFFFFF"/>
                </a:highlight>
                <a:latin typeface="Consolas"/>
                <a:ea typeface="Consolas"/>
                <a:cs typeface="Consolas"/>
                <a:sym typeface="Consolas"/>
              </a:rPr>
              <a:t>from </a:t>
            </a:r>
            <a:r>
              <a:rPr lang="en-US" sz="4500" dirty="0" err="1">
                <a:solidFill>
                  <a:schemeClr val="dk1"/>
                </a:solidFill>
                <a:highlight>
                  <a:srgbClr val="FFFFFF"/>
                </a:highlight>
                <a:latin typeface="Consolas"/>
                <a:ea typeface="Consolas"/>
                <a:cs typeface="Consolas"/>
                <a:sym typeface="Consolas"/>
              </a:rPr>
              <a:t>tensorflow.examples.tutorials.mnist</a:t>
            </a:r>
            <a:r>
              <a:rPr lang="en-US" sz="4500" dirty="0">
                <a:solidFill>
                  <a:schemeClr val="dk1"/>
                </a:solidFill>
                <a:highlight>
                  <a:srgbClr val="FFFFFF"/>
                </a:highlight>
                <a:latin typeface="Consolas"/>
                <a:ea typeface="Consolas"/>
                <a:cs typeface="Consolas"/>
                <a:sym typeface="Consolas"/>
              </a:rPr>
              <a:t> </a:t>
            </a:r>
            <a:r>
              <a:rPr lang="en-US" sz="4500" b="1" dirty="0">
                <a:solidFill>
                  <a:srgbClr val="000080"/>
                </a:solidFill>
                <a:highlight>
                  <a:srgbClr val="FFFFFF"/>
                </a:highlight>
                <a:latin typeface="Consolas"/>
                <a:ea typeface="Consolas"/>
                <a:cs typeface="Consolas"/>
                <a:sym typeface="Consolas"/>
              </a:rPr>
              <a:t>import </a:t>
            </a:r>
            <a:r>
              <a:rPr lang="en-US" sz="4500" dirty="0" err="1">
                <a:solidFill>
                  <a:schemeClr val="dk1"/>
                </a:solidFill>
                <a:highlight>
                  <a:srgbClr val="FFFFFF"/>
                </a:highlight>
                <a:latin typeface="Consolas"/>
                <a:ea typeface="Consolas"/>
                <a:cs typeface="Consolas"/>
                <a:sym typeface="Consolas"/>
              </a:rPr>
              <a:t>input_data</a:t>
            </a:r>
            <a:endParaRPr lang="en-US" sz="4500" dirty="0">
              <a:solidFill>
                <a:schemeClr val="dk1"/>
              </a:solidFill>
              <a:highlight>
                <a:srgbClr val="FFFFFF"/>
              </a:highlight>
              <a:latin typeface="Consolas"/>
              <a:ea typeface="Consolas"/>
              <a:cs typeface="Consolas"/>
              <a:sym typeface="Consolas"/>
            </a:endParaRPr>
          </a:p>
          <a:p>
            <a:pPr lvl="0" rtl="0">
              <a:spcBef>
                <a:spcPts val="0"/>
              </a:spcBef>
              <a:buNone/>
            </a:pPr>
            <a:r>
              <a:rPr lang="en-US" sz="4500" i="1" dirty="0">
                <a:solidFill>
                  <a:srgbClr val="808080"/>
                </a:solidFill>
                <a:highlight>
                  <a:srgbClr val="FFFFFF"/>
                </a:highlight>
                <a:latin typeface="Consolas"/>
                <a:ea typeface="Consolas"/>
                <a:cs typeface="Consolas"/>
                <a:sym typeface="Consolas"/>
              </a:rPr>
              <a:t># Check out https://www.tensorflow.org/get_started/mnist/beginners for</a:t>
            </a:r>
          </a:p>
          <a:p>
            <a:pPr lvl="0" rtl="0">
              <a:spcBef>
                <a:spcPts val="0"/>
              </a:spcBef>
              <a:buNone/>
            </a:pPr>
            <a:r>
              <a:rPr lang="en-US" sz="4500" i="1" dirty="0">
                <a:solidFill>
                  <a:srgbClr val="808080"/>
                </a:solidFill>
                <a:highlight>
                  <a:srgbClr val="FFFFFF"/>
                </a:highlight>
                <a:latin typeface="Consolas"/>
                <a:ea typeface="Consolas"/>
                <a:cs typeface="Consolas"/>
                <a:sym typeface="Consolas"/>
              </a:rPr>
              <a:t># more information about the </a:t>
            </a:r>
            <a:r>
              <a:rPr lang="en-US" sz="4500" i="1" dirty="0" err="1">
                <a:solidFill>
                  <a:srgbClr val="808080"/>
                </a:solidFill>
                <a:highlight>
                  <a:srgbClr val="FFFFFF"/>
                </a:highlight>
                <a:latin typeface="Consolas"/>
                <a:ea typeface="Consolas"/>
                <a:cs typeface="Consolas"/>
                <a:sym typeface="Consolas"/>
              </a:rPr>
              <a:t>mnist</a:t>
            </a:r>
            <a:r>
              <a:rPr lang="en-US" sz="4500" i="1" dirty="0">
                <a:solidFill>
                  <a:srgbClr val="808080"/>
                </a:solidFill>
                <a:highlight>
                  <a:srgbClr val="FFFFFF"/>
                </a:highlight>
                <a:latin typeface="Consolas"/>
                <a:ea typeface="Consolas"/>
                <a:cs typeface="Consolas"/>
                <a:sym typeface="Consolas"/>
              </a:rPr>
              <a:t> dataset</a:t>
            </a:r>
          </a:p>
          <a:p>
            <a:pPr lvl="0" rtl="0">
              <a:spcBef>
                <a:spcPts val="0"/>
              </a:spcBef>
              <a:buNone/>
            </a:pPr>
            <a:r>
              <a:rPr lang="en-US" sz="4500" dirty="0" err="1">
                <a:solidFill>
                  <a:schemeClr val="dk1"/>
                </a:solidFill>
                <a:highlight>
                  <a:srgbClr val="FFFFFF"/>
                </a:highlight>
                <a:latin typeface="Consolas"/>
                <a:ea typeface="Consolas"/>
                <a:cs typeface="Consolas"/>
                <a:sym typeface="Consolas"/>
              </a:rPr>
              <a:t>mnist</a:t>
            </a:r>
            <a:r>
              <a:rPr lang="en-US" sz="4500" dirty="0">
                <a:solidFill>
                  <a:schemeClr val="dk1"/>
                </a:solidFill>
                <a:highlight>
                  <a:srgbClr val="FFFFFF"/>
                </a:highlight>
                <a:latin typeface="Consolas"/>
                <a:ea typeface="Consolas"/>
                <a:cs typeface="Consolas"/>
                <a:sym typeface="Consolas"/>
              </a:rPr>
              <a:t> = </a:t>
            </a:r>
            <a:r>
              <a:rPr lang="en-US" sz="4500" dirty="0" err="1">
                <a:solidFill>
                  <a:schemeClr val="dk1"/>
                </a:solidFill>
                <a:highlight>
                  <a:srgbClr val="FFFFFF"/>
                </a:highlight>
                <a:latin typeface="Consolas"/>
                <a:ea typeface="Consolas"/>
                <a:cs typeface="Consolas"/>
                <a:sym typeface="Consolas"/>
              </a:rPr>
              <a:t>input_data.read_data_sets</a:t>
            </a:r>
            <a:r>
              <a:rPr lang="en-US" sz="4500" dirty="0">
                <a:solidFill>
                  <a:schemeClr val="dk1"/>
                </a:solidFill>
                <a:highlight>
                  <a:srgbClr val="FFFFFF"/>
                </a:highlight>
                <a:latin typeface="Consolas"/>
                <a:ea typeface="Consolas"/>
                <a:cs typeface="Consolas"/>
                <a:sym typeface="Consolas"/>
              </a:rPr>
              <a:t>(</a:t>
            </a:r>
            <a:r>
              <a:rPr lang="en-US" sz="4500" b="1" dirty="0">
                <a:solidFill>
                  <a:srgbClr val="008080"/>
                </a:solidFill>
                <a:highlight>
                  <a:srgbClr val="FFFFFF"/>
                </a:highlight>
                <a:latin typeface="Consolas"/>
                <a:ea typeface="Consolas"/>
                <a:cs typeface="Consolas"/>
                <a:sym typeface="Consolas"/>
              </a:rPr>
              <a:t>"</a:t>
            </a:r>
            <a:r>
              <a:rPr lang="en-US" sz="4500" b="1" dirty="0" err="1">
                <a:solidFill>
                  <a:srgbClr val="008080"/>
                </a:solidFill>
                <a:highlight>
                  <a:srgbClr val="FFFFFF"/>
                </a:highlight>
                <a:latin typeface="Consolas"/>
                <a:ea typeface="Consolas"/>
                <a:cs typeface="Consolas"/>
                <a:sym typeface="Consolas"/>
              </a:rPr>
              <a:t>MNIST_data</a:t>
            </a:r>
            <a:r>
              <a:rPr lang="en-US" sz="4500" b="1" dirty="0">
                <a:solidFill>
                  <a:srgbClr val="008080"/>
                </a:solidFill>
                <a:highlight>
                  <a:srgbClr val="FFFFFF"/>
                </a:highlight>
                <a:latin typeface="Consolas"/>
                <a:ea typeface="Consolas"/>
                <a:cs typeface="Consolas"/>
                <a:sym typeface="Consolas"/>
              </a:rPr>
              <a:t>/"</a:t>
            </a:r>
            <a:r>
              <a:rPr lang="en-US" sz="4500" dirty="0">
                <a:solidFill>
                  <a:schemeClr val="dk1"/>
                </a:solidFill>
                <a:highlight>
                  <a:srgbClr val="FFFFFF"/>
                </a:highlight>
                <a:latin typeface="Consolas"/>
                <a:ea typeface="Consolas"/>
                <a:cs typeface="Consolas"/>
                <a:sym typeface="Consolas"/>
              </a:rPr>
              <a:t>, </a:t>
            </a:r>
            <a:r>
              <a:rPr lang="en-US" sz="4500" dirty="0" err="1">
                <a:solidFill>
                  <a:srgbClr val="660099"/>
                </a:solidFill>
                <a:highlight>
                  <a:srgbClr val="FFFFFF"/>
                </a:highlight>
                <a:latin typeface="Consolas"/>
                <a:ea typeface="Consolas"/>
                <a:cs typeface="Consolas"/>
                <a:sym typeface="Consolas"/>
              </a:rPr>
              <a:t>one_hot</a:t>
            </a:r>
            <a:r>
              <a:rPr lang="en-US" sz="4500" dirty="0">
                <a:solidFill>
                  <a:schemeClr val="dk1"/>
                </a:solidFill>
                <a:highlight>
                  <a:srgbClr val="FFFFFF"/>
                </a:highlight>
                <a:latin typeface="Consolas"/>
                <a:ea typeface="Consolas"/>
                <a:cs typeface="Consolas"/>
                <a:sym typeface="Consolas"/>
              </a:rPr>
              <a:t>=</a:t>
            </a:r>
            <a:r>
              <a:rPr lang="en-US" sz="4500" b="1" dirty="0">
                <a:solidFill>
                  <a:srgbClr val="000080"/>
                </a:solidFill>
                <a:highlight>
                  <a:srgbClr val="FFFFFF"/>
                </a:highlight>
                <a:latin typeface="Consolas"/>
                <a:ea typeface="Consolas"/>
                <a:cs typeface="Consolas"/>
                <a:sym typeface="Consolas"/>
              </a:rPr>
              <a:t>True</a:t>
            </a:r>
            <a:r>
              <a:rPr lang="en-US" sz="4500" dirty="0">
                <a:solidFill>
                  <a:schemeClr val="dk1"/>
                </a:solidFill>
                <a:highlight>
                  <a:srgbClr val="FFFFFF"/>
                </a:highlight>
                <a:latin typeface="Consolas"/>
                <a:ea typeface="Consolas"/>
                <a:cs typeface="Consolas"/>
                <a:sym typeface="Consolas"/>
              </a:rPr>
              <a:t>)</a:t>
            </a:r>
          </a:p>
          <a:p>
            <a:pPr lvl="0" rtl="0">
              <a:spcBef>
                <a:spcPts val="0"/>
              </a:spcBef>
              <a:buNone/>
            </a:pPr>
            <a:r>
              <a:rPr lang="en-US" sz="4500" dirty="0">
                <a:solidFill>
                  <a:schemeClr val="dk1"/>
                </a:solidFill>
                <a:highlight>
                  <a:srgbClr val="FFFFFF"/>
                </a:highlight>
                <a:latin typeface="Consolas"/>
                <a:ea typeface="Consolas"/>
                <a:cs typeface="Consolas"/>
                <a:sym typeface="Consolas"/>
              </a:rPr>
              <a:t>…</a:t>
            </a:r>
          </a:p>
          <a:p>
            <a:pPr lvl="0" rtl="0">
              <a:spcBef>
                <a:spcPts val="0"/>
              </a:spcBef>
              <a:buNone/>
            </a:pPr>
            <a:r>
              <a:rPr lang="en-US" sz="4500" dirty="0" err="1">
                <a:solidFill>
                  <a:schemeClr val="dk1"/>
                </a:solidFill>
                <a:highlight>
                  <a:srgbClr val="FFFFFF"/>
                </a:highlight>
                <a:latin typeface="Consolas"/>
                <a:ea typeface="Consolas"/>
                <a:cs typeface="Consolas"/>
                <a:sym typeface="Consolas"/>
              </a:rPr>
              <a:t>batch_xs</a:t>
            </a:r>
            <a:r>
              <a:rPr lang="en-US" sz="4500" dirty="0">
                <a:solidFill>
                  <a:schemeClr val="dk1"/>
                </a:solidFill>
                <a:highlight>
                  <a:srgbClr val="FFFFFF"/>
                </a:highlight>
                <a:latin typeface="Consolas"/>
                <a:ea typeface="Consolas"/>
                <a:cs typeface="Consolas"/>
                <a:sym typeface="Consolas"/>
              </a:rPr>
              <a:t>, </a:t>
            </a:r>
            <a:r>
              <a:rPr lang="en-US" sz="4500" dirty="0" err="1">
                <a:solidFill>
                  <a:schemeClr val="dk1"/>
                </a:solidFill>
                <a:highlight>
                  <a:srgbClr val="FFFFFF"/>
                </a:highlight>
                <a:latin typeface="Consolas"/>
                <a:ea typeface="Consolas"/>
                <a:cs typeface="Consolas"/>
                <a:sym typeface="Consolas"/>
              </a:rPr>
              <a:t>batch_ys</a:t>
            </a:r>
            <a:r>
              <a:rPr lang="en-US" sz="4500" dirty="0">
                <a:solidFill>
                  <a:schemeClr val="dk1"/>
                </a:solidFill>
                <a:highlight>
                  <a:srgbClr val="FFFFFF"/>
                </a:highlight>
                <a:latin typeface="Consolas"/>
                <a:ea typeface="Consolas"/>
                <a:cs typeface="Consolas"/>
                <a:sym typeface="Consolas"/>
              </a:rPr>
              <a:t> = </a:t>
            </a:r>
            <a:r>
              <a:rPr lang="en-US" sz="4500" dirty="0" err="1">
                <a:solidFill>
                  <a:schemeClr val="dk1"/>
                </a:solidFill>
                <a:highlight>
                  <a:srgbClr val="FFFFFF"/>
                </a:highlight>
                <a:latin typeface="Consolas"/>
                <a:ea typeface="Consolas"/>
                <a:cs typeface="Consolas"/>
                <a:sym typeface="Consolas"/>
              </a:rPr>
              <a:t>mnist.train.next_batch</a:t>
            </a:r>
            <a:r>
              <a:rPr lang="en-US" sz="4500" dirty="0">
                <a:solidFill>
                  <a:schemeClr val="dk1"/>
                </a:solidFill>
                <a:highlight>
                  <a:srgbClr val="FFFFFF"/>
                </a:highlight>
                <a:latin typeface="Consolas"/>
                <a:ea typeface="Consolas"/>
                <a:cs typeface="Consolas"/>
                <a:sym typeface="Consolas"/>
              </a:rPr>
              <a:t>(</a:t>
            </a:r>
            <a:r>
              <a:rPr lang="en-US" sz="4500" dirty="0">
                <a:solidFill>
                  <a:srgbClr val="0000FF"/>
                </a:solidFill>
                <a:highlight>
                  <a:srgbClr val="FFFFFF"/>
                </a:highlight>
                <a:latin typeface="Consolas"/>
                <a:ea typeface="Consolas"/>
                <a:cs typeface="Consolas"/>
                <a:sym typeface="Consolas"/>
              </a:rPr>
              <a:t>100</a:t>
            </a:r>
            <a:r>
              <a:rPr lang="en-US" sz="4500" dirty="0">
                <a:solidFill>
                  <a:schemeClr val="dk1"/>
                </a:solidFill>
                <a:highlight>
                  <a:srgbClr val="FFFFFF"/>
                </a:highlight>
                <a:latin typeface="Consolas"/>
                <a:ea typeface="Consolas"/>
                <a:cs typeface="Consolas"/>
                <a:sym typeface="Consolas"/>
              </a:rPr>
              <a:t>)</a:t>
            </a:r>
          </a:p>
          <a:p>
            <a:pPr lvl="0" rtl="0">
              <a:spcBef>
                <a:spcPts val="0"/>
              </a:spcBef>
              <a:buNone/>
            </a:pPr>
            <a:r>
              <a:rPr lang="en-US" sz="4500" dirty="0">
                <a:solidFill>
                  <a:schemeClr val="dk1"/>
                </a:solidFill>
                <a:highlight>
                  <a:srgbClr val="FFFFFF"/>
                </a:highlight>
                <a:latin typeface="Consolas"/>
                <a:ea typeface="Consolas"/>
                <a:cs typeface="Consolas"/>
                <a:sym typeface="Consolas"/>
              </a:rPr>
              <a:t>…</a:t>
            </a:r>
          </a:p>
          <a:p>
            <a:pPr lvl="0" rtl="0">
              <a:spcBef>
                <a:spcPts val="0"/>
              </a:spcBef>
              <a:buNone/>
            </a:pPr>
            <a:r>
              <a:rPr lang="en-US" sz="4500" dirty="0">
                <a:solidFill>
                  <a:srgbClr val="000080"/>
                </a:solidFill>
                <a:highlight>
                  <a:srgbClr val="FFFFFF"/>
                </a:highlight>
                <a:latin typeface="Consolas"/>
                <a:ea typeface="Consolas"/>
                <a:cs typeface="Consolas"/>
                <a:sym typeface="Consolas"/>
              </a:rPr>
              <a:t>print</a:t>
            </a:r>
            <a:r>
              <a:rPr lang="en-US" sz="4500" dirty="0">
                <a:solidFill>
                  <a:schemeClr val="dk1"/>
                </a:solidFill>
                <a:highlight>
                  <a:srgbClr val="FFFFFF"/>
                </a:highlight>
                <a:latin typeface="Consolas"/>
                <a:ea typeface="Consolas"/>
                <a:cs typeface="Consolas"/>
                <a:sym typeface="Consolas"/>
              </a:rPr>
              <a:t>(</a:t>
            </a:r>
            <a:r>
              <a:rPr lang="en-US" sz="4500" b="1" dirty="0">
                <a:solidFill>
                  <a:srgbClr val="008080"/>
                </a:solidFill>
                <a:highlight>
                  <a:srgbClr val="FFFFFF"/>
                </a:highlight>
                <a:latin typeface="Consolas"/>
                <a:ea typeface="Consolas"/>
                <a:cs typeface="Consolas"/>
                <a:sym typeface="Consolas"/>
              </a:rPr>
              <a:t>"Accuracy: "</a:t>
            </a:r>
            <a:r>
              <a:rPr lang="en-US" sz="4500" dirty="0">
                <a:solidFill>
                  <a:schemeClr val="dk1"/>
                </a:solidFill>
                <a:highlight>
                  <a:srgbClr val="FFFFFF"/>
                </a:highlight>
                <a:latin typeface="Consolas"/>
                <a:ea typeface="Consolas"/>
                <a:cs typeface="Consolas"/>
                <a:sym typeface="Consolas"/>
              </a:rPr>
              <a:t>, </a:t>
            </a:r>
            <a:r>
              <a:rPr lang="en-US" sz="4500" dirty="0" err="1">
                <a:solidFill>
                  <a:schemeClr val="dk1"/>
                </a:solidFill>
                <a:highlight>
                  <a:srgbClr val="FFFFFF"/>
                </a:highlight>
                <a:latin typeface="Consolas"/>
                <a:ea typeface="Consolas"/>
                <a:cs typeface="Consolas"/>
                <a:sym typeface="Consolas"/>
              </a:rPr>
              <a:t>accuracy.eval</a:t>
            </a:r>
            <a:r>
              <a:rPr lang="en-US" sz="4500" dirty="0">
                <a:solidFill>
                  <a:schemeClr val="dk1"/>
                </a:solidFill>
                <a:highlight>
                  <a:srgbClr val="FFFFFF"/>
                </a:highlight>
                <a:latin typeface="Consolas"/>
                <a:ea typeface="Consolas"/>
                <a:cs typeface="Consolas"/>
                <a:sym typeface="Consolas"/>
              </a:rPr>
              <a:t>(</a:t>
            </a:r>
            <a:r>
              <a:rPr lang="en-US" sz="4500" dirty="0">
                <a:solidFill>
                  <a:srgbClr val="660099"/>
                </a:solidFill>
                <a:highlight>
                  <a:srgbClr val="FFFFFF"/>
                </a:highlight>
                <a:latin typeface="Consolas"/>
                <a:ea typeface="Consolas"/>
                <a:cs typeface="Consolas"/>
                <a:sym typeface="Consolas"/>
              </a:rPr>
              <a:t>session</a:t>
            </a:r>
            <a:r>
              <a:rPr lang="en-US" sz="4500" dirty="0">
                <a:solidFill>
                  <a:schemeClr val="dk1"/>
                </a:solidFill>
                <a:highlight>
                  <a:srgbClr val="FFFFFF"/>
                </a:highlight>
                <a:latin typeface="Consolas"/>
                <a:ea typeface="Consolas"/>
                <a:cs typeface="Consolas"/>
                <a:sym typeface="Consolas"/>
              </a:rPr>
              <a:t>=</a:t>
            </a:r>
            <a:r>
              <a:rPr lang="en-US" sz="4500" dirty="0" err="1">
                <a:solidFill>
                  <a:schemeClr val="dk1"/>
                </a:solidFill>
                <a:highlight>
                  <a:srgbClr val="FFFFFF"/>
                </a:highlight>
                <a:latin typeface="Consolas"/>
                <a:ea typeface="Consolas"/>
                <a:cs typeface="Consolas"/>
                <a:sym typeface="Consolas"/>
              </a:rPr>
              <a:t>sess</a:t>
            </a:r>
            <a:r>
              <a:rPr lang="en-US" sz="4500" dirty="0">
                <a:solidFill>
                  <a:schemeClr val="dk1"/>
                </a:solidFill>
                <a:highlight>
                  <a:srgbClr val="FFFFFF"/>
                </a:highlight>
                <a:latin typeface="Consolas"/>
                <a:ea typeface="Consolas"/>
                <a:cs typeface="Consolas"/>
                <a:sym typeface="Consolas"/>
              </a:rPr>
              <a:t>, </a:t>
            </a:r>
          </a:p>
          <a:p>
            <a:pPr lvl="0" rtl="0">
              <a:spcBef>
                <a:spcPts val="0"/>
              </a:spcBef>
              <a:buNone/>
            </a:pPr>
            <a:r>
              <a:rPr lang="en-US" sz="4500" dirty="0">
                <a:solidFill>
                  <a:srgbClr val="660099"/>
                </a:solidFill>
                <a:highlight>
                  <a:srgbClr val="FFFFFF"/>
                </a:highlight>
                <a:latin typeface="Consolas"/>
                <a:ea typeface="Consolas"/>
                <a:cs typeface="Consolas"/>
                <a:sym typeface="Consolas"/>
              </a:rPr>
              <a:t>           </a:t>
            </a:r>
            <a:r>
              <a:rPr lang="en-US" sz="4500" dirty="0" err="1">
                <a:solidFill>
                  <a:srgbClr val="660099"/>
                </a:solidFill>
                <a:highlight>
                  <a:srgbClr val="FFFFFF"/>
                </a:highlight>
                <a:latin typeface="Consolas"/>
                <a:ea typeface="Consolas"/>
                <a:cs typeface="Consolas"/>
                <a:sym typeface="Consolas"/>
              </a:rPr>
              <a:t>feed_dict</a:t>
            </a:r>
            <a:r>
              <a:rPr lang="en-US" sz="4500" dirty="0">
                <a:solidFill>
                  <a:schemeClr val="dk1"/>
                </a:solidFill>
                <a:highlight>
                  <a:srgbClr val="FFFFFF"/>
                </a:highlight>
                <a:latin typeface="Consolas"/>
                <a:ea typeface="Consolas"/>
                <a:cs typeface="Consolas"/>
                <a:sym typeface="Consolas"/>
              </a:rPr>
              <a:t>={X: </a:t>
            </a:r>
            <a:r>
              <a:rPr lang="en-US" sz="4500" dirty="0" err="1">
                <a:solidFill>
                  <a:schemeClr val="dk1"/>
                </a:solidFill>
                <a:highlight>
                  <a:srgbClr val="FFFFFF"/>
                </a:highlight>
                <a:latin typeface="Consolas"/>
                <a:ea typeface="Consolas"/>
                <a:cs typeface="Consolas"/>
                <a:sym typeface="Consolas"/>
              </a:rPr>
              <a:t>mnist.test.images</a:t>
            </a:r>
            <a:r>
              <a:rPr lang="en-US" sz="4500" dirty="0">
                <a:solidFill>
                  <a:schemeClr val="dk1"/>
                </a:solidFill>
                <a:highlight>
                  <a:srgbClr val="FFFFFF"/>
                </a:highlight>
                <a:latin typeface="Consolas"/>
                <a:ea typeface="Consolas"/>
                <a:cs typeface="Consolas"/>
                <a:sym typeface="Consolas"/>
              </a:rPr>
              <a:t>, Y: </a:t>
            </a:r>
            <a:r>
              <a:rPr lang="en-US" sz="4500" dirty="0" err="1">
                <a:solidFill>
                  <a:schemeClr val="dk1"/>
                </a:solidFill>
                <a:highlight>
                  <a:srgbClr val="FFFFFF"/>
                </a:highlight>
                <a:latin typeface="Consolas"/>
                <a:ea typeface="Consolas"/>
                <a:cs typeface="Consolas"/>
                <a:sym typeface="Consolas"/>
              </a:rPr>
              <a:t>mnist.test.labels</a:t>
            </a:r>
            <a:r>
              <a:rPr lang="en-US" sz="4500" dirty="0">
                <a:solidFill>
                  <a:schemeClr val="dk1"/>
                </a:solidFill>
                <a:highlight>
                  <a:srgbClr val="FFFFFF"/>
                </a:highlight>
                <a:latin typeface="Consolas"/>
                <a:ea typeface="Consolas"/>
                <a:cs typeface="Consolas"/>
                <a:sym typeface="Consolas"/>
              </a:rPr>
              <a:t>}))</a:t>
            </a:r>
          </a:p>
          <a:p>
            <a:pPr lvl="0" rtl="0">
              <a:spcBef>
                <a:spcPts val="0"/>
              </a:spcBef>
              <a:buNone/>
            </a:pPr>
            <a:endParaRPr sz="4500" dirty="0">
              <a:solidFill>
                <a:schemeClr val="dk1"/>
              </a:solidFill>
              <a:highlight>
                <a:srgbClr val="FFFFFF"/>
              </a:highlight>
              <a:latin typeface="Consolas"/>
              <a:ea typeface="Consolas"/>
              <a:cs typeface="Consolas"/>
              <a:sym typeface="Consolas"/>
            </a:endParaRPr>
          </a:p>
        </p:txBody>
      </p:sp>
      <p:sp>
        <p:nvSpPr>
          <p:cNvPr id="1095" name="Shape 1095"/>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Shape 1100"/>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Reading data and set variables</a:t>
            </a:r>
          </a:p>
        </p:txBody>
      </p:sp>
      <p:sp>
        <p:nvSpPr>
          <p:cNvPr id="1101" name="Shape 1101"/>
          <p:cNvSpPr txBox="1"/>
          <p:nvPr/>
        </p:nvSpPr>
        <p:spPr>
          <a:xfrm>
            <a:off x="609733" y="3259867"/>
            <a:ext cx="24384000" cy="100095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72500"/>
              <a:buFont typeface="Arial"/>
              <a:buNone/>
            </a:pPr>
            <a:r>
              <a:rPr lang="en-US" sz="4000" b="1">
                <a:solidFill>
                  <a:srgbClr val="000080"/>
                </a:solidFill>
                <a:highlight>
                  <a:srgbClr val="FFFFFF"/>
                </a:highlight>
                <a:latin typeface="Consolas"/>
                <a:ea typeface="Consolas"/>
                <a:cs typeface="Consolas"/>
                <a:sym typeface="Consolas"/>
              </a:rPr>
              <a:t>from </a:t>
            </a:r>
            <a:r>
              <a:rPr lang="en-US" sz="4000">
                <a:solidFill>
                  <a:schemeClr val="dk1"/>
                </a:solidFill>
                <a:highlight>
                  <a:srgbClr val="FFFFFF"/>
                </a:highlight>
                <a:latin typeface="Consolas"/>
                <a:ea typeface="Consolas"/>
                <a:cs typeface="Consolas"/>
                <a:sym typeface="Consolas"/>
              </a:rPr>
              <a:t>tensorflow.examples.tutorials.mnist </a:t>
            </a:r>
            <a:r>
              <a:rPr lang="en-US" sz="4000" b="1">
                <a:solidFill>
                  <a:srgbClr val="000080"/>
                </a:solidFill>
                <a:highlight>
                  <a:srgbClr val="FFFFFF"/>
                </a:highlight>
                <a:latin typeface="Consolas"/>
                <a:ea typeface="Consolas"/>
                <a:cs typeface="Consolas"/>
                <a:sym typeface="Consolas"/>
              </a:rPr>
              <a:t>import </a:t>
            </a:r>
            <a:r>
              <a:rPr lang="en-US" sz="4000">
                <a:solidFill>
                  <a:schemeClr val="dk1"/>
                </a:solidFill>
                <a:highlight>
                  <a:srgbClr val="FFFFFF"/>
                </a:highlight>
                <a:latin typeface="Consolas"/>
                <a:ea typeface="Consolas"/>
                <a:cs typeface="Consolas"/>
                <a:sym typeface="Consolas"/>
              </a:rPr>
              <a:t>input_data</a:t>
            </a: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Check out https://www.tensorflow.org/get_started/mnist/beginners for</a:t>
            </a: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more information about the mnist dataset</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mnist = input_data.read_data_sets(</a:t>
            </a:r>
            <a:r>
              <a:rPr lang="en-US" sz="4000" b="1">
                <a:solidFill>
                  <a:srgbClr val="008080"/>
                </a:solidFill>
                <a:highlight>
                  <a:srgbClr val="FFFFFF"/>
                </a:highlight>
                <a:latin typeface="Consolas"/>
                <a:ea typeface="Consolas"/>
                <a:cs typeface="Consolas"/>
                <a:sym typeface="Consolas"/>
              </a:rPr>
              <a:t>"MNIST_data/"</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one_hot</a:t>
            </a:r>
            <a:r>
              <a:rPr lang="en-US" sz="4000">
                <a:solidFill>
                  <a:schemeClr val="dk1"/>
                </a:solidFill>
                <a:highlight>
                  <a:srgbClr val="FFFFFF"/>
                </a:highlight>
                <a:latin typeface="Consolas"/>
                <a:ea typeface="Consolas"/>
                <a:cs typeface="Consolas"/>
                <a:sym typeface="Consolas"/>
              </a:rPr>
              <a:t>=</a:t>
            </a:r>
            <a:r>
              <a:rPr lang="en-US" sz="4000" b="1">
                <a:solidFill>
                  <a:srgbClr val="000080"/>
                </a:solidFill>
                <a:highlight>
                  <a:srgbClr val="FFFFFF"/>
                </a:highlight>
                <a:latin typeface="Consolas"/>
                <a:ea typeface="Consolas"/>
                <a:cs typeface="Consolas"/>
                <a:sym typeface="Consolas"/>
              </a:rPr>
              <a:t>True</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nb_classes = </a:t>
            </a:r>
            <a:r>
              <a:rPr lang="en-US" sz="4000">
                <a:solidFill>
                  <a:srgbClr val="0000FF"/>
                </a:solidFill>
                <a:highlight>
                  <a:srgbClr val="FFFFFF"/>
                </a:highlight>
                <a:latin typeface="Consolas"/>
                <a:ea typeface="Consolas"/>
                <a:cs typeface="Consolas"/>
                <a:sym typeface="Consolas"/>
              </a:rPr>
              <a:t>10</a:t>
            </a:r>
          </a:p>
          <a:p>
            <a:pPr lvl="0" rtl="0">
              <a:spcBef>
                <a:spcPts val="0"/>
              </a:spcBef>
              <a:buClr>
                <a:schemeClr val="dk1"/>
              </a:buClr>
              <a:buFont typeface="Arial"/>
              <a:buNone/>
            </a:pPr>
            <a:endParaRPr sz="4000">
              <a:solidFill>
                <a:srgbClr val="0000FF"/>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MNIST data image of shape 28 * 28 = 784</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X = tf.placeholder(tf.float32, [</a:t>
            </a:r>
            <a:r>
              <a:rPr lang="en-US" sz="4000" b="1">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i="1">
                <a:solidFill>
                  <a:srgbClr val="808080"/>
                </a:solidFill>
                <a:highlight>
                  <a:srgbClr val="FFFFFF"/>
                </a:highlight>
                <a:latin typeface="Consolas"/>
                <a:ea typeface="Consolas"/>
                <a:cs typeface="Consolas"/>
                <a:sym typeface="Consolas"/>
              </a:rPr>
              <a:t># 0 - 9 digits recognition = 10 classes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Y = tf.placeholder(tf.float32, [</a:t>
            </a:r>
            <a:r>
              <a:rPr lang="en-US" sz="4000" b="1">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nb_classes])</a:t>
            </a:r>
          </a:p>
          <a:p>
            <a:pPr lvl="0" rtl="0">
              <a:spcBef>
                <a:spcPts val="0"/>
              </a:spcBef>
              <a:buClr>
                <a:schemeClr val="dk1"/>
              </a:buClr>
              <a:buFont typeface="Arial"/>
              <a:buNone/>
            </a:pPr>
            <a:endParaRPr sz="400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W = tf.Variable(tf.random_normal([</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 nb_classes]))</a:t>
            </a:r>
          </a:p>
          <a:p>
            <a:pPr lvl="0" rtl="0">
              <a:spcBef>
                <a:spcPts val="0"/>
              </a:spcBef>
              <a:buClr>
                <a:schemeClr val="dk1"/>
              </a:buClr>
              <a:buSzPct val="72500"/>
              <a:buFont typeface="Arial"/>
              <a:buNone/>
            </a:pPr>
            <a:r>
              <a:rPr lang="en-US" sz="4000">
                <a:solidFill>
                  <a:schemeClr val="dk1"/>
                </a:solidFill>
                <a:highlight>
                  <a:srgbClr val="FFFFFF"/>
                </a:highlight>
                <a:latin typeface="Consolas"/>
                <a:ea typeface="Consolas"/>
                <a:cs typeface="Consolas"/>
                <a:sym typeface="Consolas"/>
              </a:rPr>
              <a:t>b = tf.Variable(tf.random_normal([nb_classes]))</a:t>
            </a:r>
          </a:p>
          <a:p>
            <a:pPr lvl="0" rtl="0">
              <a:spcBef>
                <a:spcPts val="0"/>
              </a:spcBef>
              <a:buNone/>
            </a:pPr>
            <a:endParaRPr sz="4000" b="1">
              <a:solidFill>
                <a:srgbClr val="000080"/>
              </a:solidFill>
              <a:highlight>
                <a:srgbClr val="FFFFFF"/>
              </a:highlight>
              <a:latin typeface="Consolas"/>
              <a:ea typeface="Consolas"/>
              <a:cs typeface="Consolas"/>
              <a:sym typeface="Consolas"/>
            </a:endParaRPr>
          </a:p>
        </p:txBody>
      </p:sp>
      <p:sp>
        <p:nvSpPr>
          <p:cNvPr id="1102" name="Shape 1102"/>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Shape 1107"/>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Softmax!</a:t>
            </a:r>
          </a:p>
        </p:txBody>
      </p:sp>
      <p:sp>
        <p:nvSpPr>
          <p:cNvPr id="1108" name="Shape 1108"/>
          <p:cNvSpPr txBox="1"/>
          <p:nvPr/>
        </p:nvSpPr>
        <p:spPr>
          <a:xfrm>
            <a:off x="379533" y="4483067"/>
            <a:ext cx="24003900" cy="80001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72500"/>
              <a:buFont typeface="Arial"/>
              <a:buNone/>
            </a:pPr>
            <a:r>
              <a:rPr lang="en-US" sz="4000" i="1" dirty="0">
                <a:solidFill>
                  <a:srgbClr val="808080"/>
                </a:solidFill>
                <a:highlight>
                  <a:srgbClr val="FFFFFF"/>
                </a:highlight>
                <a:latin typeface="Consolas"/>
                <a:ea typeface="Consolas"/>
                <a:cs typeface="Consolas"/>
                <a:sym typeface="Consolas"/>
              </a:rPr>
              <a:t># Hypothesis (using </a:t>
            </a:r>
            <a:r>
              <a:rPr lang="en-US" sz="4000" i="1" dirty="0" err="1">
                <a:solidFill>
                  <a:srgbClr val="808080"/>
                </a:solidFill>
                <a:highlight>
                  <a:srgbClr val="FFFFFF"/>
                </a:highlight>
                <a:latin typeface="Consolas"/>
                <a:ea typeface="Consolas"/>
                <a:cs typeface="Consolas"/>
                <a:sym typeface="Consolas"/>
              </a:rPr>
              <a:t>softmax</a:t>
            </a:r>
            <a:r>
              <a:rPr lang="en-US" sz="4000" i="1" dirty="0">
                <a:solidFill>
                  <a:srgbClr val="808080"/>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dirty="0">
                <a:solidFill>
                  <a:schemeClr val="dk1"/>
                </a:solidFill>
                <a:highlight>
                  <a:srgbClr val="FFFFFF"/>
                </a:highlight>
                <a:latin typeface="Consolas"/>
                <a:ea typeface="Consolas"/>
                <a:cs typeface="Consolas"/>
                <a:sym typeface="Consolas"/>
              </a:rPr>
              <a:t>hypothesis = </a:t>
            </a:r>
            <a:r>
              <a:rPr lang="en-US" sz="4000" dirty="0" err="1">
                <a:solidFill>
                  <a:schemeClr val="dk1"/>
                </a:solidFill>
                <a:highlight>
                  <a:srgbClr val="FFFFFF"/>
                </a:highlight>
                <a:latin typeface="Consolas"/>
                <a:ea typeface="Consolas"/>
                <a:cs typeface="Consolas"/>
                <a:sym typeface="Consolas"/>
              </a:rPr>
              <a:t>tf.nn.softmax</a:t>
            </a:r>
            <a:r>
              <a:rPr lang="en-US" sz="4000" dirty="0">
                <a:solidFill>
                  <a:schemeClr val="dk1"/>
                </a:solidFill>
                <a:highlight>
                  <a:srgbClr val="FFFFFF"/>
                </a:highlight>
                <a:latin typeface="Consolas"/>
                <a:ea typeface="Consolas"/>
                <a:cs typeface="Consolas"/>
                <a:sym typeface="Consolas"/>
              </a:rPr>
              <a:t>(</a:t>
            </a:r>
            <a:r>
              <a:rPr lang="en-US" sz="4000" dirty="0" err="1">
                <a:solidFill>
                  <a:schemeClr val="dk1"/>
                </a:solidFill>
                <a:highlight>
                  <a:srgbClr val="FFFFFF"/>
                </a:highlight>
                <a:latin typeface="Consolas"/>
                <a:ea typeface="Consolas"/>
                <a:cs typeface="Consolas"/>
                <a:sym typeface="Consolas"/>
              </a:rPr>
              <a:t>tf.matmul</a:t>
            </a:r>
            <a:r>
              <a:rPr lang="en-US" sz="4000" dirty="0">
                <a:solidFill>
                  <a:schemeClr val="dk1"/>
                </a:solidFill>
                <a:highlight>
                  <a:srgbClr val="FFFFFF"/>
                </a:highlight>
                <a:latin typeface="Consolas"/>
                <a:ea typeface="Consolas"/>
                <a:cs typeface="Consolas"/>
                <a:sym typeface="Consolas"/>
              </a:rPr>
              <a:t>(X, W) + b)</a:t>
            </a:r>
          </a:p>
          <a:p>
            <a:pPr lvl="0" rtl="0">
              <a:spcBef>
                <a:spcPts val="0"/>
              </a:spcBef>
              <a:buClr>
                <a:schemeClr val="dk1"/>
              </a:buClr>
              <a:buFont typeface="Arial"/>
              <a:buNone/>
            </a:pPr>
            <a:endParaRPr sz="40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dirty="0">
                <a:solidFill>
                  <a:schemeClr val="dk1"/>
                </a:solidFill>
                <a:highlight>
                  <a:srgbClr val="FFFFFF"/>
                </a:highlight>
                <a:latin typeface="Consolas"/>
                <a:ea typeface="Consolas"/>
                <a:cs typeface="Consolas"/>
                <a:sym typeface="Consolas"/>
              </a:rPr>
              <a:t>cost = </a:t>
            </a:r>
            <a:r>
              <a:rPr lang="en-US" sz="4000" dirty="0" err="1">
                <a:solidFill>
                  <a:schemeClr val="dk1"/>
                </a:solidFill>
                <a:highlight>
                  <a:srgbClr val="FFFFFF"/>
                </a:highlight>
                <a:latin typeface="Consolas"/>
                <a:ea typeface="Consolas"/>
                <a:cs typeface="Consolas"/>
                <a:sym typeface="Consolas"/>
              </a:rPr>
              <a:t>tf.reduce_mean</a:t>
            </a:r>
            <a:r>
              <a:rPr lang="en-US" sz="4000" dirty="0">
                <a:solidFill>
                  <a:schemeClr val="dk1"/>
                </a:solidFill>
                <a:highlight>
                  <a:srgbClr val="FFFFFF"/>
                </a:highlight>
                <a:latin typeface="Consolas"/>
                <a:ea typeface="Consolas"/>
                <a:cs typeface="Consolas"/>
                <a:sym typeface="Consolas"/>
              </a:rPr>
              <a:t>(-</a:t>
            </a:r>
            <a:r>
              <a:rPr lang="en-US" sz="4000" dirty="0" err="1">
                <a:solidFill>
                  <a:schemeClr val="dk1"/>
                </a:solidFill>
                <a:highlight>
                  <a:srgbClr val="FFFFFF"/>
                </a:highlight>
                <a:latin typeface="Consolas"/>
                <a:ea typeface="Consolas"/>
                <a:cs typeface="Consolas"/>
                <a:sym typeface="Consolas"/>
              </a:rPr>
              <a:t>tf.reduce_sum</a:t>
            </a:r>
            <a:r>
              <a:rPr lang="en-US" sz="4000" dirty="0">
                <a:solidFill>
                  <a:schemeClr val="dk1"/>
                </a:solidFill>
                <a:highlight>
                  <a:srgbClr val="FFFFFF"/>
                </a:highlight>
                <a:latin typeface="Consolas"/>
                <a:ea typeface="Consolas"/>
                <a:cs typeface="Consolas"/>
                <a:sym typeface="Consolas"/>
              </a:rPr>
              <a:t>(Y * tf.log(hypothesis), </a:t>
            </a:r>
            <a:r>
              <a:rPr lang="en-US" sz="4000" dirty="0">
                <a:solidFill>
                  <a:srgbClr val="660099"/>
                </a:solidFill>
                <a:highlight>
                  <a:srgbClr val="FFFFFF"/>
                </a:highlight>
                <a:latin typeface="Consolas"/>
                <a:ea typeface="Consolas"/>
                <a:cs typeface="Consolas"/>
                <a:sym typeface="Consolas"/>
              </a:rPr>
              <a:t>axis</a:t>
            </a:r>
            <a:r>
              <a:rPr lang="en-US" sz="4000" dirty="0">
                <a:solidFill>
                  <a:schemeClr val="dk1"/>
                </a:solidFill>
                <a:highlight>
                  <a:srgbClr val="FFFFFF"/>
                </a:highlight>
                <a:latin typeface="Consolas"/>
                <a:ea typeface="Consolas"/>
                <a:cs typeface="Consolas"/>
                <a:sym typeface="Consolas"/>
              </a:rPr>
              <a:t>=</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dirty="0">
                <a:solidFill>
                  <a:schemeClr val="dk1"/>
                </a:solidFill>
                <a:highlight>
                  <a:srgbClr val="FFFFFF"/>
                </a:highlight>
                <a:latin typeface="Consolas"/>
                <a:ea typeface="Consolas"/>
                <a:cs typeface="Consolas"/>
                <a:sym typeface="Consolas"/>
              </a:rPr>
              <a:t>optimizer = </a:t>
            </a:r>
            <a:r>
              <a:rPr lang="en-US" sz="4000" dirty="0" err="1">
                <a:solidFill>
                  <a:schemeClr val="dk1"/>
                </a:solidFill>
                <a:highlight>
                  <a:srgbClr val="FFFFFF"/>
                </a:highlight>
                <a:latin typeface="Consolas"/>
                <a:ea typeface="Consolas"/>
                <a:cs typeface="Consolas"/>
                <a:sym typeface="Consolas"/>
              </a:rPr>
              <a:t>tf.train.GradientDescentOptimizer</a:t>
            </a:r>
            <a:r>
              <a:rPr lang="en-US" sz="4000" dirty="0">
                <a:solidFill>
                  <a:schemeClr val="dk1"/>
                </a:solidFill>
                <a:highlight>
                  <a:srgbClr val="FFFFFF"/>
                </a:highlight>
                <a:latin typeface="Consolas"/>
                <a:ea typeface="Consolas"/>
                <a:cs typeface="Consolas"/>
                <a:sym typeface="Consolas"/>
              </a:rPr>
              <a:t>(</a:t>
            </a:r>
            <a:r>
              <a:rPr lang="en-US" sz="4000" dirty="0" err="1">
                <a:solidFill>
                  <a:srgbClr val="660099"/>
                </a:solidFill>
                <a:highlight>
                  <a:srgbClr val="FFFFFF"/>
                </a:highlight>
                <a:latin typeface="Consolas"/>
                <a:ea typeface="Consolas"/>
                <a:cs typeface="Consolas"/>
                <a:sym typeface="Consolas"/>
              </a:rPr>
              <a:t>learning_rate</a:t>
            </a:r>
            <a:r>
              <a:rPr lang="en-US" sz="4000" dirty="0">
                <a:solidFill>
                  <a:schemeClr val="dk1"/>
                </a:solidFill>
                <a:highlight>
                  <a:srgbClr val="FFFFFF"/>
                </a:highlight>
                <a:latin typeface="Consolas"/>
                <a:ea typeface="Consolas"/>
                <a:cs typeface="Consolas"/>
                <a:sym typeface="Consolas"/>
              </a:rPr>
              <a:t>=</a:t>
            </a:r>
            <a:r>
              <a:rPr lang="en-US" sz="4000" dirty="0">
                <a:solidFill>
                  <a:srgbClr val="0000FF"/>
                </a:solidFill>
                <a:highlight>
                  <a:srgbClr val="FFFFFF"/>
                </a:highlight>
                <a:latin typeface="Consolas"/>
                <a:ea typeface="Consolas"/>
                <a:cs typeface="Consolas"/>
                <a:sym typeface="Consolas"/>
              </a:rPr>
              <a:t>0.1</a:t>
            </a:r>
            <a:r>
              <a:rPr lang="en-US" sz="4000" dirty="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endParaRPr sz="40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i="1" dirty="0">
                <a:solidFill>
                  <a:srgbClr val="808080"/>
                </a:solidFill>
                <a:highlight>
                  <a:srgbClr val="FFFFFF"/>
                </a:highlight>
                <a:latin typeface="Consolas"/>
                <a:ea typeface="Consolas"/>
                <a:cs typeface="Consolas"/>
                <a:sym typeface="Consolas"/>
              </a:rPr>
              <a:t># Test model</a:t>
            </a:r>
          </a:p>
          <a:p>
            <a:pPr lvl="0">
              <a:buClr>
                <a:schemeClr val="dk1"/>
              </a:buClr>
              <a:buSzPct val="72500"/>
            </a:pPr>
            <a:r>
              <a:rPr lang="en-US" sz="4000" dirty="0" err="1">
                <a:solidFill>
                  <a:schemeClr val="dk1"/>
                </a:solidFill>
                <a:highlight>
                  <a:srgbClr val="FFFFFF"/>
                </a:highlight>
                <a:latin typeface="Consolas"/>
                <a:ea typeface="Consolas"/>
                <a:cs typeface="Consolas"/>
                <a:sym typeface="Consolas"/>
              </a:rPr>
              <a:t>is_correct</a:t>
            </a:r>
            <a:r>
              <a:rPr lang="en-US" sz="4000" dirty="0">
                <a:solidFill>
                  <a:schemeClr val="dk1"/>
                </a:solidFill>
                <a:highlight>
                  <a:srgbClr val="FFFFFF"/>
                </a:highlight>
                <a:latin typeface="Consolas"/>
                <a:ea typeface="Consolas"/>
                <a:cs typeface="Consolas"/>
                <a:sym typeface="Consolas"/>
              </a:rPr>
              <a:t> = </a:t>
            </a:r>
            <a:r>
              <a:rPr lang="en-US" sz="4000" dirty="0" err="1">
                <a:solidFill>
                  <a:schemeClr val="dk1"/>
                </a:solidFill>
                <a:highlight>
                  <a:srgbClr val="FFFFFF"/>
                </a:highlight>
                <a:latin typeface="Consolas"/>
                <a:ea typeface="Consolas"/>
                <a:cs typeface="Consolas"/>
                <a:sym typeface="Consolas"/>
              </a:rPr>
              <a:t>tf</a:t>
            </a:r>
            <a:r>
              <a:rPr lang="en-US" sz="4000" dirty="0" smtClean="0">
                <a:solidFill>
                  <a:schemeClr val="dk1"/>
                </a:solidFill>
                <a:highlight>
                  <a:srgbClr val="FFFFFF"/>
                </a:highlight>
                <a:latin typeface="Consolas"/>
                <a:ea typeface="Consolas"/>
                <a:cs typeface="Consolas"/>
                <a:sym typeface="Consolas"/>
              </a:rPr>
              <a:t>.</a:t>
            </a:r>
            <a:r>
              <a:rPr lang="en-US" sz="4000" i="1" dirty="0" smtClean="0">
                <a:solidFill>
                  <a:srgbClr val="808080"/>
                </a:solidFill>
                <a:highlight>
                  <a:srgbClr val="FFFFFF"/>
                </a:highlight>
                <a:latin typeface="Consolas"/>
                <a:ea typeface="Consolas"/>
                <a:cs typeface="Consolas"/>
                <a:sym typeface="Consolas"/>
              </a:rPr>
              <a:t> # Calculate accuracy</a:t>
            </a:r>
          </a:p>
          <a:p>
            <a:pPr lvl="0">
              <a:buClr>
                <a:schemeClr val="dk1"/>
              </a:buClr>
              <a:buSzPct val="72500"/>
            </a:pPr>
            <a:r>
              <a:rPr lang="en-US" sz="4000" dirty="0" smtClean="0">
                <a:solidFill>
                  <a:schemeClr val="dk1"/>
                </a:solidFill>
                <a:highlight>
                  <a:srgbClr val="FFFFFF"/>
                </a:highlight>
                <a:latin typeface="Consolas"/>
                <a:ea typeface="Consolas"/>
                <a:cs typeface="Consolas"/>
                <a:sym typeface="Consolas"/>
              </a:rPr>
              <a:t>accuracy = </a:t>
            </a:r>
            <a:r>
              <a:rPr lang="en-US" sz="4000" dirty="0" err="1" smtClean="0">
                <a:solidFill>
                  <a:schemeClr val="dk1"/>
                </a:solidFill>
                <a:highlight>
                  <a:srgbClr val="FFFFFF"/>
                </a:highlight>
                <a:latin typeface="Consolas"/>
                <a:ea typeface="Consolas"/>
                <a:cs typeface="Consolas"/>
                <a:sym typeface="Consolas"/>
              </a:rPr>
              <a:t>tf.reduce_mean</a:t>
            </a:r>
            <a:r>
              <a:rPr lang="en-US" sz="4000" dirty="0" smtClean="0">
                <a:solidFill>
                  <a:schemeClr val="dk1"/>
                </a:solidFill>
                <a:highlight>
                  <a:srgbClr val="FFFFFF"/>
                </a:highlight>
                <a:latin typeface="Consolas"/>
                <a:ea typeface="Consolas"/>
                <a:cs typeface="Consolas"/>
                <a:sym typeface="Consolas"/>
              </a:rPr>
              <a:t>(</a:t>
            </a:r>
            <a:r>
              <a:rPr lang="en-US" sz="4000" dirty="0" err="1" smtClean="0">
                <a:solidFill>
                  <a:schemeClr val="dk1"/>
                </a:solidFill>
                <a:highlight>
                  <a:srgbClr val="FFFFFF"/>
                </a:highlight>
                <a:latin typeface="Consolas"/>
                <a:ea typeface="Consolas"/>
                <a:cs typeface="Consolas"/>
                <a:sym typeface="Consolas"/>
              </a:rPr>
              <a:t>tf.cast</a:t>
            </a:r>
            <a:r>
              <a:rPr lang="en-US" sz="4000" dirty="0" smtClean="0">
                <a:solidFill>
                  <a:schemeClr val="dk1"/>
                </a:solidFill>
                <a:highlight>
                  <a:srgbClr val="FFFFFF"/>
                </a:highlight>
                <a:latin typeface="Consolas"/>
                <a:ea typeface="Consolas"/>
                <a:cs typeface="Consolas"/>
                <a:sym typeface="Consolas"/>
              </a:rPr>
              <a:t>(</a:t>
            </a:r>
            <a:r>
              <a:rPr lang="en-US" sz="4000" dirty="0" err="1" smtClean="0">
                <a:solidFill>
                  <a:schemeClr val="dk1"/>
                </a:solidFill>
                <a:highlight>
                  <a:srgbClr val="FFFFFF"/>
                </a:highlight>
                <a:latin typeface="Consolas"/>
                <a:ea typeface="Consolas"/>
                <a:cs typeface="Consolas"/>
                <a:sym typeface="Consolas"/>
              </a:rPr>
              <a:t>is_correct</a:t>
            </a:r>
            <a:r>
              <a:rPr lang="en-US" sz="4000" dirty="0" smtClean="0">
                <a:solidFill>
                  <a:schemeClr val="dk1"/>
                </a:solidFill>
                <a:highlight>
                  <a:srgbClr val="FFFFFF"/>
                </a:highlight>
                <a:latin typeface="Consolas"/>
                <a:ea typeface="Consolas"/>
                <a:cs typeface="Consolas"/>
                <a:sym typeface="Consolas"/>
              </a:rPr>
              <a:t>, tf.float32))</a:t>
            </a:r>
          </a:p>
          <a:p>
            <a:pPr lvl="0" rtl="0">
              <a:spcBef>
                <a:spcPts val="0"/>
              </a:spcBef>
              <a:buClr>
                <a:schemeClr val="dk1"/>
              </a:buClr>
              <a:buSzPct val="72500"/>
              <a:buFont typeface="Arial"/>
              <a:buNone/>
            </a:pPr>
            <a:r>
              <a:rPr lang="en-US" sz="4000" dirty="0" smtClean="0">
                <a:solidFill>
                  <a:schemeClr val="dk1"/>
                </a:solidFill>
                <a:highlight>
                  <a:srgbClr val="FFFFFF"/>
                </a:highlight>
                <a:latin typeface="Consolas"/>
                <a:ea typeface="Consolas"/>
                <a:cs typeface="Consolas"/>
                <a:sym typeface="Consolas"/>
              </a:rPr>
              <a:t>equal(</a:t>
            </a:r>
            <a:r>
              <a:rPr lang="en-US" sz="4000" dirty="0" err="1" smtClean="0">
                <a:solidFill>
                  <a:schemeClr val="dk1"/>
                </a:solidFill>
                <a:highlight>
                  <a:srgbClr val="FFFFFF"/>
                </a:highlight>
                <a:latin typeface="Consolas"/>
                <a:ea typeface="Consolas"/>
                <a:cs typeface="Consolas"/>
                <a:sym typeface="Consolas"/>
              </a:rPr>
              <a:t>tf.arg_max</a:t>
            </a:r>
            <a:r>
              <a:rPr lang="en-US" sz="4000" dirty="0" smtClean="0">
                <a:solidFill>
                  <a:schemeClr val="dk1"/>
                </a:solidFill>
                <a:highlight>
                  <a:srgbClr val="FFFFFF"/>
                </a:highlight>
                <a:latin typeface="Consolas"/>
                <a:ea typeface="Consolas"/>
                <a:cs typeface="Consolas"/>
                <a:sym typeface="Consolas"/>
              </a:rPr>
              <a:t>(hypothesis</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 </a:t>
            </a:r>
            <a:r>
              <a:rPr lang="en-US" sz="4000" dirty="0" err="1">
                <a:solidFill>
                  <a:schemeClr val="dk1"/>
                </a:solidFill>
                <a:highlight>
                  <a:srgbClr val="FFFFFF"/>
                </a:highlight>
                <a:latin typeface="Consolas"/>
                <a:ea typeface="Consolas"/>
                <a:cs typeface="Consolas"/>
                <a:sym typeface="Consolas"/>
              </a:rPr>
              <a:t>tf.arg_max</a:t>
            </a:r>
            <a:r>
              <a:rPr lang="en-US" sz="4000" dirty="0">
                <a:solidFill>
                  <a:schemeClr val="dk1"/>
                </a:solidFill>
                <a:highlight>
                  <a:srgbClr val="FFFFFF"/>
                </a:highlight>
                <a:latin typeface="Consolas"/>
                <a:ea typeface="Consolas"/>
                <a:cs typeface="Consolas"/>
                <a:sym typeface="Consolas"/>
              </a:rPr>
              <a:t>(Y, </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a:t>
            </a:r>
          </a:p>
          <a:p>
            <a:pPr lvl="0" rtl="0">
              <a:spcBef>
                <a:spcPts val="0"/>
              </a:spcBef>
              <a:buNone/>
            </a:pPr>
            <a:endParaRPr sz="4000" i="1" dirty="0">
              <a:solidFill>
                <a:srgbClr val="808080"/>
              </a:solidFill>
              <a:highlight>
                <a:srgbClr val="FFFFFF"/>
              </a:highlight>
              <a:latin typeface="Consolas"/>
              <a:ea typeface="Consolas"/>
              <a:cs typeface="Consolas"/>
              <a:sym typeface="Consolas"/>
            </a:endParaRPr>
          </a:p>
        </p:txBody>
      </p:sp>
      <p:sp>
        <p:nvSpPr>
          <p:cNvPr id="1109" name="Shape 1109"/>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Shape 1114"/>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Training epoch/batch</a:t>
            </a:r>
          </a:p>
        </p:txBody>
      </p:sp>
      <p:sp>
        <p:nvSpPr>
          <p:cNvPr id="1115" name="Shape 1115"/>
          <p:cNvSpPr txBox="1"/>
          <p:nvPr/>
        </p:nvSpPr>
        <p:spPr>
          <a:xfrm>
            <a:off x="-60867" y="3082000"/>
            <a:ext cx="24241500" cy="102831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78378"/>
              <a:buFont typeface="Arial"/>
              <a:buNone/>
            </a:pPr>
            <a:r>
              <a:rPr lang="en-US" sz="3700" i="1" dirty="0">
                <a:solidFill>
                  <a:srgbClr val="808080"/>
                </a:solidFill>
                <a:highlight>
                  <a:srgbClr val="FFFFFF"/>
                </a:highlight>
                <a:latin typeface="Consolas"/>
                <a:ea typeface="Consolas"/>
                <a:cs typeface="Consolas"/>
                <a:sym typeface="Consolas"/>
              </a:rPr>
              <a:t># parameters</a:t>
            </a:r>
          </a:p>
          <a:p>
            <a:pPr lvl="0" rtl="0">
              <a:spcBef>
                <a:spcPts val="0"/>
              </a:spcBef>
              <a:buClr>
                <a:schemeClr val="dk1"/>
              </a:buClr>
              <a:buSzPct val="78378"/>
              <a:buFont typeface="Arial"/>
              <a:buNone/>
            </a:pPr>
            <a:r>
              <a:rPr lang="en-US" sz="3700" dirty="0" err="1">
                <a:solidFill>
                  <a:schemeClr val="dk1"/>
                </a:solidFill>
                <a:highlight>
                  <a:srgbClr val="FFFFFF"/>
                </a:highlight>
                <a:latin typeface="Consolas"/>
                <a:ea typeface="Consolas"/>
                <a:cs typeface="Consolas"/>
                <a:sym typeface="Consolas"/>
              </a:rPr>
              <a:t>training_epochs</a:t>
            </a:r>
            <a:r>
              <a:rPr lang="en-US" sz="3700" dirty="0">
                <a:solidFill>
                  <a:schemeClr val="dk1"/>
                </a:solidFill>
                <a:highlight>
                  <a:srgbClr val="FFFFFF"/>
                </a:highlight>
                <a:latin typeface="Consolas"/>
                <a:ea typeface="Consolas"/>
                <a:cs typeface="Consolas"/>
                <a:sym typeface="Consolas"/>
              </a:rPr>
              <a:t> = </a:t>
            </a:r>
            <a:r>
              <a:rPr lang="en-US" sz="3700" dirty="0">
                <a:solidFill>
                  <a:srgbClr val="0000FF"/>
                </a:solidFill>
                <a:highlight>
                  <a:srgbClr val="FFFFFF"/>
                </a:highlight>
                <a:latin typeface="Consolas"/>
                <a:ea typeface="Consolas"/>
                <a:cs typeface="Consolas"/>
                <a:sym typeface="Consolas"/>
              </a:rPr>
              <a:t>15</a:t>
            </a:r>
          </a:p>
          <a:p>
            <a:pPr lvl="0" rtl="0">
              <a:spcBef>
                <a:spcPts val="0"/>
              </a:spcBef>
              <a:buClr>
                <a:schemeClr val="dk1"/>
              </a:buClr>
              <a:buSzPct val="78378"/>
              <a:buFont typeface="Arial"/>
              <a:buNone/>
            </a:pPr>
            <a:r>
              <a:rPr lang="en-US" sz="3700" dirty="0" err="1">
                <a:solidFill>
                  <a:schemeClr val="dk1"/>
                </a:solidFill>
                <a:highlight>
                  <a:srgbClr val="FFFFFF"/>
                </a:highlight>
                <a:latin typeface="Consolas"/>
                <a:ea typeface="Consolas"/>
                <a:cs typeface="Consolas"/>
                <a:sym typeface="Consolas"/>
              </a:rPr>
              <a:t>batch_size</a:t>
            </a:r>
            <a:r>
              <a:rPr lang="en-US" sz="3700" dirty="0">
                <a:solidFill>
                  <a:schemeClr val="dk1"/>
                </a:solidFill>
                <a:highlight>
                  <a:srgbClr val="FFFFFF"/>
                </a:highlight>
                <a:latin typeface="Consolas"/>
                <a:ea typeface="Consolas"/>
                <a:cs typeface="Consolas"/>
                <a:sym typeface="Consolas"/>
              </a:rPr>
              <a:t> = </a:t>
            </a:r>
            <a:r>
              <a:rPr lang="en-US" sz="3700" dirty="0">
                <a:solidFill>
                  <a:srgbClr val="0000FF"/>
                </a:solidFill>
                <a:highlight>
                  <a:srgbClr val="FFFFFF"/>
                </a:highlight>
                <a:latin typeface="Consolas"/>
                <a:ea typeface="Consolas"/>
                <a:cs typeface="Consolas"/>
                <a:sym typeface="Consolas"/>
              </a:rPr>
              <a:t>100</a:t>
            </a:r>
          </a:p>
          <a:p>
            <a:pPr lvl="0" rtl="0">
              <a:spcBef>
                <a:spcPts val="0"/>
              </a:spcBef>
              <a:buClr>
                <a:schemeClr val="dk1"/>
              </a:buClr>
              <a:buFont typeface="Arial"/>
              <a:buNone/>
            </a:pPr>
            <a:endParaRPr sz="3700" dirty="0">
              <a:solidFill>
                <a:srgbClr val="0000FF"/>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b="1" dirty="0">
                <a:solidFill>
                  <a:srgbClr val="000080"/>
                </a:solidFill>
                <a:highlight>
                  <a:srgbClr val="FFFFFF"/>
                </a:highlight>
                <a:latin typeface="Consolas"/>
                <a:ea typeface="Consolas"/>
                <a:cs typeface="Consolas"/>
                <a:sym typeface="Consolas"/>
              </a:rPr>
              <a:t>with </a:t>
            </a:r>
            <a:r>
              <a:rPr lang="en-US" sz="3700" dirty="0" err="1">
                <a:solidFill>
                  <a:schemeClr val="dk1"/>
                </a:solidFill>
                <a:highlight>
                  <a:srgbClr val="FFFFFF"/>
                </a:highlight>
                <a:latin typeface="Consolas"/>
                <a:ea typeface="Consolas"/>
                <a:cs typeface="Consolas"/>
                <a:sym typeface="Consolas"/>
              </a:rPr>
              <a:t>tf.Session</a:t>
            </a:r>
            <a:r>
              <a:rPr lang="en-US" sz="3700" dirty="0">
                <a:solidFill>
                  <a:schemeClr val="dk1"/>
                </a:solidFill>
                <a:highlight>
                  <a:srgbClr val="FFFFFF"/>
                </a:highlight>
                <a:latin typeface="Consolas"/>
                <a:ea typeface="Consolas"/>
                <a:cs typeface="Consolas"/>
                <a:sym typeface="Consolas"/>
              </a:rPr>
              <a:t>() </a:t>
            </a:r>
            <a:r>
              <a:rPr lang="en-US" sz="3700" b="1" dirty="0">
                <a:solidFill>
                  <a:srgbClr val="000080"/>
                </a:solidFill>
                <a:highlight>
                  <a:srgbClr val="FFFFFF"/>
                </a:highlight>
                <a:latin typeface="Consolas"/>
                <a:ea typeface="Consolas"/>
                <a:cs typeface="Consolas"/>
                <a:sym typeface="Consolas"/>
              </a:rPr>
              <a:t>as </a:t>
            </a:r>
            <a:r>
              <a:rPr lang="en-US" sz="3700" dirty="0" err="1">
                <a:solidFill>
                  <a:schemeClr val="dk1"/>
                </a:solidFill>
                <a:highlight>
                  <a:srgbClr val="FFFFFF"/>
                </a:highlight>
                <a:latin typeface="Consolas"/>
                <a:ea typeface="Consolas"/>
                <a:cs typeface="Consolas"/>
                <a:sym typeface="Consolas"/>
              </a:rPr>
              <a:t>sess</a:t>
            </a:r>
            <a:r>
              <a:rPr lang="en-US" sz="3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i="1" dirty="0">
                <a:solidFill>
                  <a:srgbClr val="808080"/>
                </a:solidFill>
                <a:highlight>
                  <a:srgbClr val="FFFFFF"/>
                </a:highlight>
                <a:latin typeface="Consolas"/>
                <a:ea typeface="Consolas"/>
                <a:cs typeface="Consolas"/>
                <a:sym typeface="Consolas"/>
              </a:rPr>
              <a:t># Initialize </a:t>
            </a:r>
            <a:r>
              <a:rPr lang="en-US" sz="3700" i="1" dirty="0" err="1">
                <a:solidFill>
                  <a:srgbClr val="808080"/>
                </a:solidFill>
                <a:highlight>
                  <a:srgbClr val="FFFFFF"/>
                </a:highlight>
                <a:latin typeface="Consolas"/>
                <a:ea typeface="Consolas"/>
                <a:cs typeface="Consolas"/>
                <a:sym typeface="Consolas"/>
              </a:rPr>
              <a:t>TensorFlow</a:t>
            </a:r>
            <a:r>
              <a:rPr lang="en-US" sz="3700" i="1" dirty="0">
                <a:solidFill>
                  <a:srgbClr val="808080"/>
                </a:solidFill>
                <a:highlight>
                  <a:srgbClr val="FFFFFF"/>
                </a:highlight>
                <a:latin typeface="Consolas"/>
                <a:ea typeface="Consolas"/>
                <a:cs typeface="Consolas"/>
                <a:sym typeface="Consolas"/>
              </a:rPr>
              <a:t> variables</a:t>
            </a:r>
          </a:p>
          <a:p>
            <a:pPr lvl="0" rtl="0">
              <a:spcBef>
                <a:spcPts val="0"/>
              </a:spcBef>
              <a:buClr>
                <a:schemeClr val="dk1"/>
              </a:buClr>
              <a:buSzPct val="78378"/>
              <a:buFont typeface="Arial"/>
              <a:buNone/>
            </a:pPr>
            <a:r>
              <a:rPr lang="en-US" sz="3700" i="1" dirty="0">
                <a:solidFill>
                  <a:srgbClr val="808080"/>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sess.run</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tf.global_variables_initializer</a:t>
            </a:r>
            <a:r>
              <a:rPr lang="en-US" sz="3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i="1" dirty="0">
                <a:solidFill>
                  <a:srgbClr val="808080"/>
                </a:solidFill>
                <a:highlight>
                  <a:srgbClr val="FFFFFF"/>
                </a:highlight>
                <a:latin typeface="Consolas"/>
                <a:ea typeface="Consolas"/>
                <a:cs typeface="Consolas"/>
                <a:sym typeface="Consolas"/>
              </a:rPr>
              <a:t># Training cycle</a:t>
            </a:r>
          </a:p>
          <a:p>
            <a:pPr lvl="0" rtl="0">
              <a:spcBef>
                <a:spcPts val="0"/>
              </a:spcBef>
              <a:buClr>
                <a:schemeClr val="dk1"/>
              </a:buClr>
              <a:buSzPct val="78378"/>
              <a:buFont typeface="Arial"/>
              <a:buNone/>
            </a:pPr>
            <a:r>
              <a:rPr lang="en-US" sz="3700" i="1" dirty="0">
                <a:solidFill>
                  <a:srgbClr val="808080"/>
                </a:solidFill>
                <a:highlight>
                  <a:srgbClr val="FFFFFF"/>
                </a:highlight>
                <a:latin typeface="Consolas"/>
                <a:ea typeface="Consolas"/>
                <a:cs typeface="Consolas"/>
                <a:sym typeface="Consolas"/>
              </a:rPr>
              <a:t>   </a:t>
            </a:r>
            <a:r>
              <a:rPr lang="en-US" sz="3700" b="1" dirty="0">
                <a:solidFill>
                  <a:srgbClr val="000080"/>
                </a:solidFill>
                <a:highlight>
                  <a:srgbClr val="FFFFFF"/>
                </a:highlight>
                <a:latin typeface="Consolas"/>
                <a:ea typeface="Consolas"/>
                <a:cs typeface="Consolas"/>
                <a:sym typeface="Consolas"/>
              </a:rPr>
              <a:t>for </a:t>
            </a:r>
            <a:r>
              <a:rPr lang="en-US" sz="3700" dirty="0">
                <a:solidFill>
                  <a:schemeClr val="dk1"/>
                </a:solidFill>
                <a:highlight>
                  <a:srgbClr val="FFFFFF"/>
                </a:highlight>
                <a:latin typeface="Consolas"/>
                <a:ea typeface="Consolas"/>
                <a:cs typeface="Consolas"/>
                <a:sym typeface="Consolas"/>
              </a:rPr>
              <a:t>epoch </a:t>
            </a:r>
            <a:r>
              <a:rPr lang="en-US" sz="3700" b="1" dirty="0">
                <a:solidFill>
                  <a:srgbClr val="000080"/>
                </a:solidFill>
                <a:highlight>
                  <a:srgbClr val="FFFFFF"/>
                </a:highlight>
                <a:latin typeface="Consolas"/>
                <a:ea typeface="Consolas"/>
                <a:cs typeface="Consolas"/>
                <a:sym typeface="Consolas"/>
              </a:rPr>
              <a:t>in </a:t>
            </a:r>
            <a:r>
              <a:rPr lang="en-US" sz="3700" dirty="0">
                <a:solidFill>
                  <a:srgbClr val="000080"/>
                </a:solidFill>
                <a:highlight>
                  <a:srgbClr val="FFFFFF"/>
                </a:highlight>
                <a:latin typeface="Consolas"/>
                <a:ea typeface="Consolas"/>
                <a:cs typeface="Consolas"/>
                <a:sym typeface="Consolas"/>
              </a:rPr>
              <a:t>range</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training_epochs</a:t>
            </a:r>
            <a:r>
              <a:rPr lang="en-US" sz="3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avg_cost</a:t>
            </a:r>
            <a:r>
              <a:rPr lang="en-US" sz="3700" dirty="0">
                <a:solidFill>
                  <a:schemeClr val="dk1"/>
                </a:solidFill>
                <a:highlight>
                  <a:srgbClr val="FFFFFF"/>
                </a:highlight>
                <a:latin typeface="Consolas"/>
                <a:ea typeface="Consolas"/>
                <a:cs typeface="Consolas"/>
                <a:sym typeface="Consolas"/>
              </a:rPr>
              <a:t> = </a:t>
            </a:r>
            <a:r>
              <a:rPr lang="en-US" sz="3700" dirty="0">
                <a:solidFill>
                  <a:srgbClr val="0000FF"/>
                </a:solidFill>
                <a:highlight>
                  <a:srgbClr val="FFFFFF"/>
                </a:highlight>
                <a:latin typeface="Consolas"/>
                <a:ea typeface="Consolas"/>
                <a:cs typeface="Consolas"/>
                <a:sym typeface="Consolas"/>
              </a:rPr>
              <a:t>0</a:t>
            </a:r>
          </a:p>
          <a:p>
            <a:pPr lvl="0" rtl="0">
              <a:spcBef>
                <a:spcPts val="0"/>
              </a:spcBef>
              <a:buClr>
                <a:schemeClr val="dk1"/>
              </a:buClr>
              <a:buSzPct val="78378"/>
              <a:buFont typeface="Arial"/>
              <a:buNone/>
            </a:pPr>
            <a:r>
              <a:rPr lang="en-US" sz="3700" dirty="0">
                <a:solidFill>
                  <a:srgbClr val="0000FF"/>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total_batch</a:t>
            </a:r>
            <a:r>
              <a:rPr lang="en-US" sz="3700" dirty="0">
                <a:solidFill>
                  <a:schemeClr val="dk1"/>
                </a:solidFill>
                <a:highlight>
                  <a:srgbClr val="FFFFFF"/>
                </a:highlight>
                <a:latin typeface="Consolas"/>
                <a:ea typeface="Consolas"/>
                <a:cs typeface="Consolas"/>
                <a:sym typeface="Consolas"/>
              </a:rPr>
              <a:t> = </a:t>
            </a:r>
            <a:r>
              <a:rPr lang="en-US" sz="3700" dirty="0" err="1">
                <a:solidFill>
                  <a:srgbClr val="000080"/>
                </a:solidFill>
                <a:highlight>
                  <a:srgbClr val="FFFFFF"/>
                </a:highlight>
                <a:latin typeface="Consolas"/>
                <a:ea typeface="Consolas"/>
                <a:cs typeface="Consolas"/>
                <a:sym typeface="Consolas"/>
              </a:rPr>
              <a:t>int</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mnist.train.num_examples</a:t>
            </a:r>
            <a:r>
              <a:rPr lang="en-US" sz="3700" dirty="0">
                <a:solidFill>
                  <a:schemeClr val="dk1"/>
                </a:solidFill>
                <a:highlight>
                  <a:srgbClr val="FFFFFF"/>
                </a:highlight>
                <a:latin typeface="Consolas"/>
                <a:ea typeface="Consolas"/>
                <a:cs typeface="Consolas"/>
                <a:sym typeface="Consolas"/>
              </a:rPr>
              <a:t> / </a:t>
            </a:r>
            <a:r>
              <a:rPr lang="en-US" sz="3700" dirty="0" err="1">
                <a:solidFill>
                  <a:schemeClr val="dk1"/>
                </a:solidFill>
                <a:highlight>
                  <a:srgbClr val="FFFFFF"/>
                </a:highlight>
                <a:latin typeface="Consolas"/>
                <a:ea typeface="Consolas"/>
                <a:cs typeface="Consolas"/>
                <a:sym typeface="Consolas"/>
              </a:rPr>
              <a:t>batch_size</a:t>
            </a:r>
            <a:r>
              <a:rPr lang="en-US" sz="3700" dirty="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endParaRPr sz="3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b="1" dirty="0">
                <a:solidFill>
                  <a:srgbClr val="000080"/>
                </a:solidFill>
                <a:highlight>
                  <a:srgbClr val="FFFFFF"/>
                </a:highlight>
                <a:latin typeface="Consolas"/>
                <a:ea typeface="Consolas"/>
                <a:cs typeface="Consolas"/>
                <a:sym typeface="Consolas"/>
              </a:rPr>
              <a:t>for </a:t>
            </a:r>
            <a:r>
              <a:rPr lang="en-US" sz="3700" dirty="0" err="1">
                <a:solidFill>
                  <a:schemeClr val="dk1"/>
                </a:solidFill>
                <a:highlight>
                  <a:srgbClr val="FFFFFF"/>
                </a:highlight>
                <a:latin typeface="Consolas"/>
                <a:ea typeface="Consolas"/>
                <a:cs typeface="Consolas"/>
                <a:sym typeface="Consolas"/>
              </a:rPr>
              <a:t>i</a:t>
            </a:r>
            <a:r>
              <a:rPr lang="en-US" sz="3700" dirty="0">
                <a:solidFill>
                  <a:schemeClr val="dk1"/>
                </a:solidFill>
                <a:highlight>
                  <a:srgbClr val="FFFFFF"/>
                </a:highlight>
                <a:latin typeface="Consolas"/>
                <a:ea typeface="Consolas"/>
                <a:cs typeface="Consolas"/>
                <a:sym typeface="Consolas"/>
              </a:rPr>
              <a:t> </a:t>
            </a:r>
            <a:r>
              <a:rPr lang="en-US" sz="3700" b="1" dirty="0">
                <a:solidFill>
                  <a:srgbClr val="000080"/>
                </a:solidFill>
                <a:highlight>
                  <a:srgbClr val="FFFFFF"/>
                </a:highlight>
                <a:latin typeface="Consolas"/>
                <a:ea typeface="Consolas"/>
                <a:cs typeface="Consolas"/>
                <a:sym typeface="Consolas"/>
              </a:rPr>
              <a:t>in </a:t>
            </a:r>
            <a:r>
              <a:rPr lang="en-US" sz="3700" dirty="0">
                <a:solidFill>
                  <a:srgbClr val="000080"/>
                </a:solidFill>
                <a:highlight>
                  <a:srgbClr val="FFFFFF"/>
                </a:highlight>
                <a:latin typeface="Consolas"/>
                <a:ea typeface="Consolas"/>
                <a:cs typeface="Consolas"/>
                <a:sym typeface="Consolas"/>
              </a:rPr>
              <a:t>range</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total_batch</a:t>
            </a:r>
            <a:r>
              <a:rPr lang="en-US" sz="3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batch_xs</a:t>
            </a: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batch_ys</a:t>
            </a:r>
            <a:r>
              <a:rPr lang="en-US" sz="3700" dirty="0">
                <a:solidFill>
                  <a:schemeClr val="dk1"/>
                </a:solidFill>
                <a:highlight>
                  <a:srgbClr val="FFFFFF"/>
                </a:highlight>
                <a:latin typeface="Consolas"/>
                <a:ea typeface="Consolas"/>
                <a:cs typeface="Consolas"/>
                <a:sym typeface="Consolas"/>
              </a:rPr>
              <a:t> = </a:t>
            </a:r>
            <a:r>
              <a:rPr lang="en-US" sz="3700" dirty="0" err="1">
                <a:solidFill>
                  <a:schemeClr val="dk1"/>
                </a:solidFill>
                <a:highlight>
                  <a:srgbClr val="FFFFFF"/>
                </a:highlight>
                <a:latin typeface="Consolas"/>
                <a:ea typeface="Consolas"/>
                <a:cs typeface="Consolas"/>
                <a:sym typeface="Consolas"/>
              </a:rPr>
              <a:t>mnist.train.next_batch</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batch_size</a:t>
            </a:r>
            <a:r>
              <a:rPr lang="en-US" sz="3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c, _ = </a:t>
            </a:r>
            <a:r>
              <a:rPr lang="en-US" sz="3700" dirty="0" err="1">
                <a:solidFill>
                  <a:schemeClr val="dk1"/>
                </a:solidFill>
                <a:highlight>
                  <a:srgbClr val="FFFFFF"/>
                </a:highlight>
                <a:latin typeface="Consolas"/>
                <a:ea typeface="Consolas"/>
                <a:cs typeface="Consolas"/>
                <a:sym typeface="Consolas"/>
              </a:rPr>
              <a:t>sess.run</a:t>
            </a:r>
            <a:r>
              <a:rPr lang="en-US" sz="3700" dirty="0">
                <a:solidFill>
                  <a:schemeClr val="dk1"/>
                </a:solidFill>
                <a:highlight>
                  <a:srgbClr val="FFFFFF"/>
                </a:highlight>
                <a:latin typeface="Consolas"/>
                <a:ea typeface="Consolas"/>
                <a:cs typeface="Consolas"/>
                <a:sym typeface="Consolas"/>
              </a:rPr>
              <a:t>([cost, optimizer], </a:t>
            </a:r>
            <a:r>
              <a:rPr lang="en-US" sz="3700" dirty="0" err="1">
                <a:solidFill>
                  <a:srgbClr val="660099"/>
                </a:solidFill>
                <a:highlight>
                  <a:srgbClr val="FFFFFF"/>
                </a:highlight>
                <a:latin typeface="Consolas"/>
                <a:ea typeface="Consolas"/>
                <a:cs typeface="Consolas"/>
                <a:sym typeface="Consolas"/>
              </a:rPr>
              <a:t>feed_dict</a:t>
            </a:r>
            <a:r>
              <a:rPr lang="en-US" sz="3700" dirty="0">
                <a:solidFill>
                  <a:schemeClr val="dk1"/>
                </a:solidFill>
                <a:highlight>
                  <a:srgbClr val="FFFFFF"/>
                </a:highlight>
                <a:latin typeface="Consolas"/>
                <a:ea typeface="Consolas"/>
                <a:cs typeface="Consolas"/>
                <a:sym typeface="Consolas"/>
              </a:rPr>
              <a:t>={X: </a:t>
            </a:r>
            <a:r>
              <a:rPr lang="en-US" sz="3700" dirty="0" err="1">
                <a:solidFill>
                  <a:schemeClr val="dk1"/>
                </a:solidFill>
                <a:highlight>
                  <a:srgbClr val="FFFFFF"/>
                </a:highlight>
                <a:latin typeface="Consolas"/>
                <a:ea typeface="Consolas"/>
                <a:cs typeface="Consolas"/>
                <a:sym typeface="Consolas"/>
              </a:rPr>
              <a:t>batch_xs</a:t>
            </a:r>
            <a:r>
              <a:rPr lang="en-US" sz="3700" dirty="0">
                <a:solidFill>
                  <a:schemeClr val="dk1"/>
                </a:solidFill>
                <a:highlight>
                  <a:srgbClr val="FFFFFF"/>
                </a:highlight>
                <a:latin typeface="Consolas"/>
                <a:ea typeface="Consolas"/>
                <a:cs typeface="Consolas"/>
                <a:sym typeface="Consolas"/>
              </a:rPr>
              <a:t>, Y: </a:t>
            </a:r>
            <a:r>
              <a:rPr lang="en-US" sz="3700" dirty="0" err="1">
                <a:solidFill>
                  <a:schemeClr val="dk1"/>
                </a:solidFill>
                <a:highlight>
                  <a:srgbClr val="FFFFFF"/>
                </a:highlight>
                <a:latin typeface="Consolas"/>
                <a:ea typeface="Consolas"/>
                <a:cs typeface="Consolas"/>
                <a:sym typeface="Consolas"/>
              </a:rPr>
              <a:t>batch_ys</a:t>
            </a:r>
            <a:r>
              <a:rPr lang="en-US" sz="3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err="1">
                <a:solidFill>
                  <a:schemeClr val="dk1"/>
                </a:solidFill>
                <a:highlight>
                  <a:srgbClr val="FFFFFF"/>
                </a:highlight>
                <a:latin typeface="Consolas"/>
                <a:ea typeface="Consolas"/>
                <a:cs typeface="Consolas"/>
                <a:sym typeface="Consolas"/>
              </a:rPr>
              <a:t>avg_cost</a:t>
            </a:r>
            <a:r>
              <a:rPr lang="en-US" sz="3700" dirty="0">
                <a:solidFill>
                  <a:schemeClr val="dk1"/>
                </a:solidFill>
                <a:highlight>
                  <a:srgbClr val="FFFFFF"/>
                </a:highlight>
                <a:latin typeface="Consolas"/>
                <a:ea typeface="Consolas"/>
                <a:cs typeface="Consolas"/>
                <a:sym typeface="Consolas"/>
              </a:rPr>
              <a:t> += c / </a:t>
            </a:r>
            <a:r>
              <a:rPr lang="en-US" sz="3700" dirty="0" err="1">
                <a:solidFill>
                  <a:schemeClr val="dk1"/>
                </a:solidFill>
                <a:highlight>
                  <a:srgbClr val="FFFFFF"/>
                </a:highlight>
                <a:latin typeface="Consolas"/>
                <a:ea typeface="Consolas"/>
                <a:cs typeface="Consolas"/>
                <a:sym typeface="Consolas"/>
              </a:rPr>
              <a:t>total_batch</a:t>
            </a:r>
            <a:endParaRPr lang="en-US" sz="3700" dirty="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endParaRPr sz="3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a:t>
            </a:r>
            <a:r>
              <a:rPr lang="en-US" sz="3700" dirty="0">
                <a:solidFill>
                  <a:srgbClr val="000080"/>
                </a:solidFill>
                <a:highlight>
                  <a:srgbClr val="FFFFFF"/>
                </a:highlight>
                <a:latin typeface="Consolas"/>
                <a:ea typeface="Consolas"/>
                <a:cs typeface="Consolas"/>
                <a:sym typeface="Consolas"/>
              </a:rPr>
              <a:t>print</a:t>
            </a:r>
            <a:r>
              <a:rPr lang="en-US" sz="3700" dirty="0">
                <a:solidFill>
                  <a:schemeClr val="dk1"/>
                </a:solidFill>
                <a:highlight>
                  <a:srgbClr val="FFFFFF"/>
                </a:highlight>
                <a:latin typeface="Consolas"/>
                <a:ea typeface="Consolas"/>
                <a:cs typeface="Consolas"/>
                <a:sym typeface="Consolas"/>
              </a:rPr>
              <a:t>(</a:t>
            </a:r>
            <a:r>
              <a:rPr lang="en-US" sz="3700" b="1" dirty="0">
                <a:solidFill>
                  <a:srgbClr val="008080"/>
                </a:solidFill>
                <a:highlight>
                  <a:srgbClr val="FFFFFF"/>
                </a:highlight>
                <a:latin typeface="Consolas"/>
                <a:ea typeface="Consolas"/>
                <a:cs typeface="Consolas"/>
                <a:sym typeface="Consolas"/>
              </a:rPr>
              <a:t>'Epoch:'</a:t>
            </a:r>
            <a:r>
              <a:rPr lang="en-US" sz="3700" dirty="0">
                <a:solidFill>
                  <a:schemeClr val="dk1"/>
                </a:solidFill>
                <a:highlight>
                  <a:srgbClr val="FFFFFF"/>
                </a:highlight>
                <a:latin typeface="Consolas"/>
                <a:ea typeface="Consolas"/>
                <a:cs typeface="Consolas"/>
                <a:sym typeface="Consolas"/>
              </a:rPr>
              <a:t>, </a:t>
            </a:r>
            <a:r>
              <a:rPr lang="en-US" sz="3700" b="1" dirty="0">
                <a:solidFill>
                  <a:srgbClr val="008080"/>
                </a:solidFill>
                <a:highlight>
                  <a:srgbClr val="FFFFFF"/>
                </a:highlight>
                <a:latin typeface="Consolas"/>
                <a:ea typeface="Consolas"/>
                <a:cs typeface="Consolas"/>
                <a:sym typeface="Consolas"/>
              </a:rPr>
              <a:t>'%04d' </a:t>
            </a:r>
            <a:r>
              <a:rPr lang="en-US" sz="3700" dirty="0">
                <a:solidFill>
                  <a:schemeClr val="dk1"/>
                </a:solidFill>
                <a:highlight>
                  <a:srgbClr val="FFFFFF"/>
                </a:highlight>
                <a:latin typeface="Consolas"/>
                <a:ea typeface="Consolas"/>
                <a:cs typeface="Consolas"/>
                <a:sym typeface="Consolas"/>
              </a:rPr>
              <a:t>% (epoch +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b="1" dirty="0">
                <a:solidFill>
                  <a:srgbClr val="008080"/>
                </a:solidFill>
                <a:highlight>
                  <a:srgbClr val="FFFFFF"/>
                </a:highlight>
                <a:latin typeface="Consolas"/>
                <a:ea typeface="Consolas"/>
                <a:cs typeface="Consolas"/>
                <a:sym typeface="Consolas"/>
              </a:rPr>
              <a:t>'cost ='</a:t>
            </a:r>
            <a:r>
              <a:rPr lang="en-US" sz="3700" dirty="0">
                <a:solidFill>
                  <a:schemeClr val="dk1"/>
                </a:solidFill>
                <a:highlight>
                  <a:srgbClr val="FFFFFF"/>
                </a:highlight>
                <a:latin typeface="Consolas"/>
                <a:ea typeface="Consolas"/>
                <a:cs typeface="Consolas"/>
                <a:sym typeface="Consolas"/>
              </a:rPr>
              <a:t>, </a:t>
            </a:r>
            <a:r>
              <a:rPr lang="en-US" sz="3700" b="1" dirty="0">
                <a:solidFill>
                  <a:srgbClr val="008080"/>
                </a:solidFill>
                <a:highlight>
                  <a:srgbClr val="FFFFFF"/>
                </a:highlight>
                <a:latin typeface="Consolas"/>
                <a:ea typeface="Consolas"/>
                <a:cs typeface="Consolas"/>
                <a:sym typeface="Consolas"/>
              </a:rPr>
              <a:t>'{:.9f}'</a:t>
            </a:r>
            <a:r>
              <a:rPr lang="en-US" sz="3700" dirty="0">
                <a:solidFill>
                  <a:schemeClr val="dk1"/>
                </a:solidFill>
                <a:highlight>
                  <a:srgbClr val="FFFFFF"/>
                </a:highlight>
                <a:latin typeface="Consolas"/>
                <a:ea typeface="Consolas"/>
                <a:cs typeface="Consolas"/>
                <a:sym typeface="Consolas"/>
              </a:rPr>
              <a:t>.format(</a:t>
            </a:r>
            <a:r>
              <a:rPr lang="en-US" sz="3700" dirty="0" err="1">
                <a:solidFill>
                  <a:schemeClr val="dk1"/>
                </a:solidFill>
                <a:highlight>
                  <a:srgbClr val="FFFFFF"/>
                </a:highlight>
                <a:latin typeface="Consolas"/>
                <a:ea typeface="Consolas"/>
                <a:cs typeface="Consolas"/>
                <a:sym typeface="Consolas"/>
              </a:rPr>
              <a:t>avg_cost</a:t>
            </a:r>
            <a:r>
              <a:rPr lang="en-US" sz="3700" dirty="0">
                <a:solidFill>
                  <a:schemeClr val="dk1"/>
                </a:solidFill>
                <a:highlight>
                  <a:srgbClr val="FFFFFF"/>
                </a:highlight>
                <a:latin typeface="Consolas"/>
                <a:ea typeface="Consolas"/>
                <a:cs typeface="Consolas"/>
                <a:sym typeface="Consolas"/>
              </a:rPr>
              <a:t>))</a:t>
            </a:r>
          </a:p>
          <a:p>
            <a:pPr lvl="0" rtl="0">
              <a:spcBef>
                <a:spcPts val="0"/>
              </a:spcBef>
              <a:buNone/>
            </a:pPr>
            <a:endParaRPr sz="3700" b="1" dirty="0">
              <a:solidFill>
                <a:srgbClr val="000080"/>
              </a:solidFill>
              <a:highlight>
                <a:srgbClr val="FFFFFF"/>
              </a:highlight>
              <a:latin typeface="Consolas"/>
              <a:ea typeface="Consolas"/>
              <a:cs typeface="Consolas"/>
              <a:sym typeface="Consolas"/>
            </a:endParaRPr>
          </a:p>
        </p:txBody>
      </p:sp>
      <p:sp>
        <p:nvSpPr>
          <p:cNvPr id="1116" name="Shape 1116"/>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Shape 1121"/>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Training epoch/batch</a:t>
            </a:r>
          </a:p>
        </p:txBody>
      </p:sp>
      <p:sp>
        <p:nvSpPr>
          <p:cNvPr id="1122" name="Shape 1122"/>
          <p:cNvSpPr txBox="1"/>
          <p:nvPr/>
        </p:nvSpPr>
        <p:spPr>
          <a:xfrm>
            <a:off x="-60867" y="3082000"/>
            <a:ext cx="24241500" cy="10283100"/>
          </a:xfrm>
          <a:prstGeom prst="rect">
            <a:avLst/>
          </a:prstGeom>
          <a:noFill/>
          <a:ln>
            <a:noFill/>
          </a:ln>
        </p:spPr>
        <p:txBody>
          <a:bodyPr wrap="square" lIns="243800" tIns="243800" rIns="243800" bIns="243800" anchor="ctr" anchorCtr="0">
            <a:noAutofit/>
          </a:bodyPr>
          <a:lstStyle/>
          <a:p>
            <a:pPr lvl="0" rtl="0">
              <a:lnSpc>
                <a:spcPct val="115000"/>
              </a:lnSpc>
              <a:spcBef>
                <a:spcPts val="0"/>
              </a:spcBef>
              <a:spcAft>
                <a:spcPts val="2900"/>
              </a:spcAft>
              <a:buClr>
                <a:schemeClr val="dk1"/>
              </a:buClr>
              <a:buSzPct val="72500"/>
              <a:buFont typeface="Arial"/>
              <a:buNone/>
            </a:pPr>
            <a:r>
              <a:rPr lang="en-US" sz="4000">
                <a:solidFill>
                  <a:srgbClr val="242729"/>
                </a:solidFill>
                <a:highlight>
                  <a:srgbClr val="FFFFFF"/>
                </a:highlight>
              </a:rPr>
              <a:t>In the neural network terminology:</a:t>
            </a:r>
          </a:p>
          <a:p>
            <a:pPr marL="1993900" lvl="0" indent="-863600" rtl="0">
              <a:lnSpc>
                <a:spcPct val="115000"/>
              </a:lnSpc>
              <a:spcBef>
                <a:spcPts val="0"/>
              </a:spcBef>
              <a:spcAft>
                <a:spcPts val="4500"/>
              </a:spcAft>
              <a:buClr>
                <a:srgbClr val="242729"/>
              </a:buClr>
              <a:buSzPct val="100000"/>
            </a:pPr>
            <a:r>
              <a:rPr lang="en-US" sz="4000">
                <a:solidFill>
                  <a:srgbClr val="242729"/>
                </a:solidFill>
                <a:highlight>
                  <a:srgbClr val="FFFFFF"/>
                </a:highlight>
              </a:rPr>
              <a:t>one </a:t>
            </a:r>
            <a:r>
              <a:rPr lang="en-US" sz="5300" b="1">
                <a:solidFill>
                  <a:srgbClr val="242729"/>
                </a:solidFill>
                <a:highlight>
                  <a:srgbClr val="FFFFFF"/>
                </a:highlight>
              </a:rPr>
              <a:t>epoch</a:t>
            </a:r>
            <a:r>
              <a:rPr lang="en-US" sz="4000">
                <a:solidFill>
                  <a:srgbClr val="242729"/>
                </a:solidFill>
                <a:highlight>
                  <a:srgbClr val="FFFFFF"/>
                </a:highlight>
              </a:rPr>
              <a:t> = one forward pass and one backward pass of </a:t>
            </a:r>
            <a:r>
              <a:rPr lang="en-US" sz="4000" i="1">
                <a:solidFill>
                  <a:srgbClr val="242729"/>
                </a:solidFill>
                <a:highlight>
                  <a:srgbClr val="FFFFFF"/>
                </a:highlight>
              </a:rPr>
              <a:t>all</a:t>
            </a:r>
            <a:r>
              <a:rPr lang="en-US" sz="4000">
                <a:solidFill>
                  <a:srgbClr val="242729"/>
                </a:solidFill>
                <a:highlight>
                  <a:srgbClr val="FFFFFF"/>
                </a:highlight>
              </a:rPr>
              <a:t> the training examples</a:t>
            </a:r>
          </a:p>
          <a:p>
            <a:pPr marL="1993900" lvl="0" indent="-863600" rtl="0">
              <a:lnSpc>
                <a:spcPct val="115000"/>
              </a:lnSpc>
              <a:spcBef>
                <a:spcPts val="0"/>
              </a:spcBef>
              <a:spcAft>
                <a:spcPts val="4500"/>
              </a:spcAft>
              <a:buClr>
                <a:srgbClr val="242729"/>
              </a:buClr>
              <a:buSzPct val="67796"/>
            </a:pPr>
            <a:r>
              <a:rPr lang="en-US" sz="5900" b="1">
                <a:solidFill>
                  <a:srgbClr val="242729"/>
                </a:solidFill>
                <a:highlight>
                  <a:srgbClr val="FFFFFF"/>
                </a:highlight>
              </a:rPr>
              <a:t>batch size</a:t>
            </a:r>
            <a:r>
              <a:rPr lang="en-US" sz="4000">
                <a:solidFill>
                  <a:srgbClr val="242729"/>
                </a:solidFill>
                <a:highlight>
                  <a:srgbClr val="FFFFFF"/>
                </a:highlight>
              </a:rPr>
              <a:t> = the number of training examples in one forward/backward pass. The higher the batch size, the more memory space you'll need.</a:t>
            </a:r>
          </a:p>
          <a:p>
            <a:pPr marL="1993900" lvl="0" indent="-863600" rtl="0">
              <a:lnSpc>
                <a:spcPct val="115000"/>
              </a:lnSpc>
              <a:spcBef>
                <a:spcPts val="0"/>
              </a:spcBef>
              <a:spcAft>
                <a:spcPts val="2900"/>
              </a:spcAft>
              <a:buClr>
                <a:srgbClr val="242729"/>
              </a:buClr>
              <a:buSzPct val="100000"/>
            </a:pPr>
            <a:r>
              <a:rPr lang="en-US" sz="4000">
                <a:solidFill>
                  <a:srgbClr val="242729"/>
                </a:solidFill>
                <a:highlight>
                  <a:srgbClr val="FFFFFF"/>
                </a:highlight>
              </a:rPr>
              <a:t>number of </a:t>
            </a:r>
            <a:r>
              <a:rPr lang="en-US" sz="5900" b="1">
                <a:solidFill>
                  <a:srgbClr val="242729"/>
                </a:solidFill>
                <a:highlight>
                  <a:srgbClr val="FFFFFF"/>
                </a:highlight>
              </a:rPr>
              <a:t>iterations</a:t>
            </a:r>
            <a:r>
              <a:rPr lang="en-US" sz="4000">
                <a:solidFill>
                  <a:srgbClr val="242729"/>
                </a:solidFill>
                <a:highlight>
                  <a:srgbClr val="FFFFFF"/>
                </a:highlight>
              </a:rPr>
              <a:t> = number of passes, each pass using [batch size] number of examples. To be clear, one pass = one forward pass + one backward pass (we do not count the forward pass and backward pass as two different passes).</a:t>
            </a:r>
          </a:p>
          <a:p>
            <a:pPr lvl="0" rtl="0">
              <a:lnSpc>
                <a:spcPct val="115000"/>
              </a:lnSpc>
              <a:spcBef>
                <a:spcPts val="0"/>
              </a:spcBef>
              <a:spcAft>
                <a:spcPts val="2900"/>
              </a:spcAft>
              <a:buClr>
                <a:schemeClr val="dk1"/>
              </a:buClr>
              <a:buSzPct val="72500"/>
              <a:buFont typeface="Arial"/>
              <a:buNone/>
            </a:pPr>
            <a:r>
              <a:rPr lang="en-US" sz="4000">
                <a:solidFill>
                  <a:srgbClr val="242729"/>
                </a:solidFill>
                <a:highlight>
                  <a:srgbClr val="FFFFFF"/>
                </a:highlight>
              </a:rPr>
              <a:t>Example: if you have </a:t>
            </a:r>
            <a:r>
              <a:rPr lang="en-US" sz="4000" i="1">
                <a:solidFill>
                  <a:srgbClr val="242729"/>
                </a:solidFill>
                <a:highlight>
                  <a:srgbClr val="FFFFFF"/>
                </a:highlight>
              </a:rPr>
              <a:t>1000 training examples</a:t>
            </a:r>
            <a:r>
              <a:rPr lang="en-US" sz="4000">
                <a:solidFill>
                  <a:srgbClr val="242729"/>
                </a:solidFill>
                <a:highlight>
                  <a:srgbClr val="FFFFFF"/>
                </a:highlight>
              </a:rPr>
              <a:t>, and your </a:t>
            </a:r>
            <a:r>
              <a:rPr lang="en-US" sz="4000" i="1">
                <a:solidFill>
                  <a:srgbClr val="242729"/>
                </a:solidFill>
                <a:highlight>
                  <a:srgbClr val="FFFFFF"/>
                </a:highlight>
              </a:rPr>
              <a:t>batch size is 500</a:t>
            </a:r>
            <a:r>
              <a:rPr lang="en-US" sz="4000">
                <a:solidFill>
                  <a:srgbClr val="242729"/>
                </a:solidFill>
                <a:highlight>
                  <a:srgbClr val="FFFFFF"/>
                </a:highlight>
              </a:rPr>
              <a:t>, then it will take 2 iterations to complete 1 epoch.</a:t>
            </a:r>
          </a:p>
          <a:p>
            <a:pPr lvl="0" rtl="0">
              <a:spcBef>
                <a:spcPts val="0"/>
              </a:spcBef>
              <a:buNone/>
            </a:pPr>
            <a:endParaRPr sz="3700" i="1">
              <a:solidFill>
                <a:srgbClr val="808080"/>
              </a:solidFill>
              <a:highlight>
                <a:srgbClr val="FFFFFF"/>
              </a:highlight>
              <a:latin typeface="Consolas"/>
              <a:ea typeface="Consolas"/>
              <a:cs typeface="Consolas"/>
              <a:sym typeface="Consolas"/>
            </a:endParaRPr>
          </a:p>
        </p:txBody>
      </p:sp>
      <p:sp>
        <p:nvSpPr>
          <p:cNvPr id="1123" name="Shape 1123"/>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http://stackoverflow.com/questions/4752626/epoch-vs-iteration-when-training-neural-networks</a:t>
            </a:r>
            <a:r>
              <a:rPr lang="en-US" sz="3100"/>
              <a:t> </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Shape 1128"/>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Training epoch/batch</a:t>
            </a:r>
          </a:p>
        </p:txBody>
      </p:sp>
      <p:sp>
        <p:nvSpPr>
          <p:cNvPr id="1129" name="Shape 1129"/>
          <p:cNvSpPr txBox="1"/>
          <p:nvPr/>
        </p:nvSpPr>
        <p:spPr>
          <a:xfrm>
            <a:off x="-60867" y="3082000"/>
            <a:ext cx="24241500" cy="10283100"/>
          </a:xfrm>
          <a:prstGeom prst="rect">
            <a:avLst/>
          </a:prstGeom>
          <a:noFill/>
          <a:ln>
            <a:noFill/>
          </a:ln>
        </p:spPr>
        <p:txBody>
          <a:bodyPr wrap="square" lIns="243800" tIns="243800" rIns="243800" bIns="243800" anchor="ctr" anchorCtr="0">
            <a:noAutofit/>
          </a:bodyPr>
          <a:lstStyle/>
          <a:p>
            <a:pPr lvl="0" rtl="0">
              <a:spcBef>
                <a:spcPts val="0"/>
              </a:spcBef>
              <a:buNone/>
            </a:pPr>
            <a:r>
              <a:rPr lang="en-US" sz="3700" i="1">
                <a:solidFill>
                  <a:srgbClr val="808080"/>
                </a:solidFill>
                <a:highlight>
                  <a:srgbClr val="FFFFFF"/>
                </a:highlight>
                <a:latin typeface="Consolas"/>
                <a:ea typeface="Consolas"/>
                <a:cs typeface="Consolas"/>
                <a:sym typeface="Consolas"/>
              </a:rPr>
              <a:t># parameters</a:t>
            </a:r>
          </a:p>
          <a:p>
            <a:pPr lvl="0" rtl="0">
              <a:spcBef>
                <a:spcPts val="0"/>
              </a:spcBef>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p>
          <a:p>
            <a:pPr lvl="0" rtl="0">
              <a:spcBef>
                <a:spcPts val="0"/>
              </a:spcBef>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p>
          <a:p>
            <a:pPr lvl="0" rtl="0">
              <a:spcBef>
                <a:spcPts val="0"/>
              </a:spcBef>
              <a:buNone/>
            </a:pPr>
            <a:endParaRPr sz="3700">
              <a:solidFill>
                <a:srgbClr val="0000FF"/>
              </a:solidFill>
              <a:highlight>
                <a:srgbClr val="FFFFFF"/>
              </a:highlight>
              <a:latin typeface="Consolas"/>
              <a:ea typeface="Consolas"/>
              <a:cs typeface="Consolas"/>
              <a:sym typeface="Consolas"/>
            </a:endParaRPr>
          </a:p>
          <a:p>
            <a:pPr lvl="0" rtl="0">
              <a:spcBef>
                <a:spcPts val="0"/>
              </a:spcBef>
              <a:buNone/>
            </a:pPr>
            <a:r>
              <a:rPr lang="en-US" sz="3700" b="1">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lang="en-US" sz="3700" b="1">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i="1">
                <a:solidFill>
                  <a:srgbClr val="808080"/>
                </a:solidFill>
                <a:highlight>
                  <a:srgbClr val="FFFFFF"/>
                </a:highlight>
                <a:latin typeface="Consolas"/>
                <a:ea typeface="Consolas"/>
                <a:cs typeface="Consolas"/>
                <a:sym typeface="Consolas"/>
              </a:rPr>
              <a:t># Initialize TensorFlow variables</a:t>
            </a:r>
          </a:p>
          <a:p>
            <a:pPr lvl="0" rtl="0">
              <a:spcBef>
                <a:spcPts val="0"/>
              </a:spcBef>
              <a:buNone/>
            </a:pPr>
            <a:r>
              <a:rPr lang="en-US" sz="3700" i="1">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i="1">
                <a:solidFill>
                  <a:srgbClr val="808080"/>
                </a:solidFill>
                <a:highlight>
                  <a:srgbClr val="FFFFFF"/>
                </a:highlight>
                <a:latin typeface="Consolas"/>
                <a:ea typeface="Consolas"/>
                <a:cs typeface="Consolas"/>
                <a:sym typeface="Consolas"/>
              </a:rPr>
              <a:t># Training cycle</a:t>
            </a:r>
          </a:p>
          <a:p>
            <a:pPr lvl="0" rtl="0">
              <a:spcBef>
                <a:spcPts val="0"/>
              </a:spcBef>
              <a:buNone/>
            </a:pPr>
            <a:r>
              <a:rPr lang="en-US" sz="3700" i="1">
                <a:solidFill>
                  <a:srgbClr val="808080"/>
                </a:solidFill>
                <a:highlight>
                  <a:srgbClr val="FFFFFF"/>
                </a:highlight>
                <a:latin typeface="Consolas"/>
                <a:ea typeface="Consolas"/>
                <a:cs typeface="Consolas"/>
                <a:sym typeface="Consolas"/>
              </a:rPr>
              <a:t>   </a:t>
            </a:r>
            <a:r>
              <a:rPr lang="en-US" sz="3700" b="1">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lang="en-US" sz="3700" b="1">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p>
          <a:p>
            <a:pPr lvl="0" rtl="0">
              <a:spcBef>
                <a:spcPts val="0"/>
              </a:spcBef>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b="1">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lang="en-US" sz="3700" b="1">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p>
          <a:p>
            <a:pPr lvl="0" rtl="0">
              <a:spcBef>
                <a:spcPts val="0"/>
              </a:spcBef>
              <a:buNone/>
            </a:pPr>
            <a:r>
              <a:rPr lang="en-US" sz="3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p>
          <a:p>
            <a:pPr lvl="0" rtl="0">
              <a:spcBef>
                <a:spcPts val="0"/>
              </a:spcBef>
              <a:buNone/>
            </a:pPr>
            <a:r>
              <a:rPr lang="en-US" sz="3700">
                <a:solidFill>
                  <a:schemeClr val="dk1"/>
                </a:solidFill>
                <a:highlight>
                  <a:srgbClr val="FFFFFF"/>
                </a:highlight>
                <a:latin typeface="Consolas"/>
                <a:ea typeface="Consolas"/>
                <a:cs typeface="Consolas"/>
                <a:sym typeface="Consolas"/>
              </a:rPr>
              <a:t>           avg_cost += c / total_batch</a:t>
            </a:r>
          </a:p>
          <a:p>
            <a:pPr lvl="0" rtl="0">
              <a:spcBef>
                <a:spcPts val="0"/>
              </a:spcBef>
              <a:buNone/>
            </a:pPr>
            <a:endParaRPr sz="3700">
              <a:solidFill>
                <a:schemeClr val="dk1"/>
              </a:solidFill>
              <a:highlight>
                <a:srgbClr val="FFFFFF"/>
              </a:highlight>
              <a:latin typeface="Consolas"/>
              <a:ea typeface="Consolas"/>
              <a:cs typeface="Consolas"/>
              <a:sym typeface="Consolas"/>
            </a:endParaRPr>
          </a:p>
          <a:p>
            <a:pPr lvl="0" rtl="0">
              <a:spcBef>
                <a:spcPts val="0"/>
              </a:spcBef>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lang="en-US" sz="3700" b="1">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lang="en-US" sz="3700" b="1">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p>
          <a:p>
            <a:pPr lvl="0" rtl="0">
              <a:spcBef>
                <a:spcPts val="0"/>
              </a:spcBef>
              <a:buNone/>
            </a:pPr>
            <a:endParaRPr sz="3700" b="1">
              <a:solidFill>
                <a:srgbClr val="000080"/>
              </a:solidFill>
              <a:highlight>
                <a:srgbClr val="FFFFFF"/>
              </a:highlight>
              <a:latin typeface="Consolas"/>
              <a:ea typeface="Consolas"/>
              <a:cs typeface="Consolas"/>
              <a:sym typeface="Consolas"/>
            </a:endParaRPr>
          </a:p>
        </p:txBody>
      </p:sp>
      <p:sp>
        <p:nvSpPr>
          <p:cNvPr id="1130" name="Shape 1130"/>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Shape 1135"/>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Report results on test dataset</a:t>
            </a:r>
          </a:p>
        </p:txBody>
      </p:sp>
      <p:sp>
        <p:nvSpPr>
          <p:cNvPr id="1136" name="Shape 1136"/>
          <p:cNvSpPr txBox="1"/>
          <p:nvPr/>
        </p:nvSpPr>
        <p:spPr>
          <a:xfrm>
            <a:off x="760533" y="5554400"/>
            <a:ext cx="23352900" cy="4056000"/>
          </a:xfrm>
          <a:prstGeom prst="rect">
            <a:avLst/>
          </a:prstGeom>
          <a:noFill/>
          <a:ln>
            <a:noFill/>
          </a:ln>
        </p:spPr>
        <p:txBody>
          <a:bodyPr wrap="square" lIns="243800" tIns="243800" rIns="243800" bIns="243800" anchor="ctr" anchorCtr="0">
            <a:noAutofit/>
          </a:bodyPr>
          <a:lstStyle/>
          <a:p>
            <a:pPr lvl="0" rtl="0">
              <a:spcBef>
                <a:spcPts val="0"/>
              </a:spcBef>
              <a:buNone/>
            </a:pPr>
            <a:r>
              <a:rPr lang="en-US" sz="4800" i="1">
                <a:solidFill>
                  <a:srgbClr val="808080"/>
                </a:solidFill>
                <a:highlight>
                  <a:srgbClr val="FFFFFF"/>
                </a:highlight>
                <a:latin typeface="Consolas"/>
                <a:ea typeface="Consolas"/>
                <a:cs typeface="Consolas"/>
                <a:sym typeface="Consolas"/>
              </a:rPr>
              <a:t># Test the model using test sets</a:t>
            </a:r>
          </a:p>
          <a:p>
            <a:pPr lvl="0" rtl="0">
              <a:spcBef>
                <a:spcPts val="0"/>
              </a:spcBef>
              <a:buNone/>
            </a:pP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a:t>
            </a:r>
            <a:r>
              <a:rPr lang="en-US" sz="4800" b="1">
                <a:solidFill>
                  <a:srgbClr val="008080"/>
                </a:solidFill>
                <a:highlight>
                  <a:srgbClr val="FFFFFF"/>
                </a:highlight>
                <a:latin typeface="Consolas"/>
                <a:ea typeface="Consolas"/>
                <a:cs typeface="Consolas"/>
                <a:sym typeface="Consolas"/>
              </a:rPr>
              <a:t>"Accuracy: "</a:t>
            </a:r>
            <a:r>
              <a:rPr lang="en-US" sz="4800">
                <a:solidFill>
                  <a:schemeClr val="dk1"/>
                </a:solidFill>
                <a:highlight>
                  <a:srgbClr val="FFFFFF"/>
                </a:highlight>
                <a:latin typeface="Consolas"/>
                <a:ea typeface="Consolas"/>
                <a:cs typeface="Consolas"/>
                <a:sym typeface="Consolas"/>
              </a:rPr>
              <a:t>, accuracy.eval(</a:t>
            </a:r>
            <a:r>
              <a:rPr lang="en-US" sz="4800">
                <a:solidFill>
                  <a:srgbClr val="660099"/>
                </a:solidFill>
                <a:highlight>
                  <a:srgbClr val="FFFFFF"/>
                </a:highlight>
                <a:latin typeface="Consolas"/>
                <a:ea typeface="Consolas"/>
                <a:cs typeface="Consolas"/>
                <a:sym typeface="Consolas"/>
              </a:rPr>
              <a:t>session</a:t>
            </a:r>
            <a:r>
              <a:rPr lang="en-US" sz="4800">
                <a:solidFill>
                  <a:schemeClr val="dk1"/>
                </a:solidFill>
                <a:highlight>
                  <a:srgbClr val="FFFFFF"/>
                </a:highlight>
                <a:latin typeface="Consolas"/>
                <a:ea typeface="Consolas"/>
                <a:cs typeface="Consolas"/>
                <a:sym typeface="Consolas"/>
              </a:rPr>
              <a:t>=sess, </a:t>
            </a:r>
          </a:p>
          <a:p>
            <a:pPr lvl="0" rtl="0">
              <a:spcBef>
                <a:spcPts val="0"/>
              </a:spcBef>
              <a:buNone/>
            </a:pPr>
            <a:r>
              <a:rPr lang="en-US" sz="4800">
                <a:solidFill>
                  <a:srgbClr val="660099"/>
                </a:solidFill>
                <a:highlight>
                  <a:srgbClr val="FFFFFF"/>
                </a:highlight>
                <a:latin typeface="Consolas"/>
                <a:ea typeface="Consolas"/>
                <a:cs typeface="Consolas"/>
                <a:sym typeface="Consolas"/>
              </a:rPr>
              <a:t>      feed_dict</a:t>
            </a:r>
            <a:r>
              <a:rPr lang="en-US" sz="4800">
                <a:solidFill>
                  <a:schemeClr val="dk1"/>
                </a:solidFill>
                <a:highlight>
                  <a:srgbClr val="FFFFFF"/>
                </a:highlight>
                <a:latin typeface="Consolas"/>
                <a:ea typeface="Consolas"/>
                <a:cs typeface="Consolas"/>
                <a:sym typeface="Consolas"/>
              </a:rPr>
              <a:t>={X: mnist.test.images, Y: mnist.test.labels}))</a:t>
            </a:r>
          </a:p>
        </p:txBody>
      </p:sp>
      <p:sp>
        <p:nvSpPr>
          <p:cNvPr id="1137" name="Shape 1137"/>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Shape 1142"/>
          <p:cNvSpPr txBox="1"/>
          <p:nvPr/>
        </p:nvSpPr>
        <p:spPr>
          <a:xfrm>
            <a:off x="0" y="301467"/>
            <a:ext cx="22865700" cy="138552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hypothesis = tf.nn.softmax(tf.matmul(X, W) + b)</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endParaRPr sz="3200" i="1">
              <a:solidFill>
                <a:srgbClr val="808080"/>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is_correct = tf.equal(tf.arg_max(hypothesis,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tf.arg_max(Y,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p>
          <a:p>
            <a:pPr lvl="0" rtl="0">
              <a:spcBef>
                <a:spcPts val="0"/>
              </a:spcBef>
              <a:buNone/>
            </a:pPr>
            <a:r>
              <a:rPr lang="en-US" sz="3200">
                <a:solidFill>
                  <a:schemeClr val="dk1"/>
                </a:solidFill>
                <a:highlight>
                  <a:srgbClr val="FFFFFF"/>
                </a:highlight>
                <a:latin typeface="Consolas"/>
                <a:ea typeface="Consolas"/>
                <a:cs typeface="Consolas"/>
                <a:sym typeface="Consolas"/>
              </a:rPr>
              <a:t>accuracy = tf.reduce_mean(tf.cast(is_correct, tf.float32))</a:t>
            </a:r>
          </a:p>
          <a:p>
            <a:pPr lvl="0" rtl="0">
              <a:spcBef>
                <a:spcPts val="0"/>
              </a:spcBef>
              <a:buNone/>
            </a:pPr>
            <a:endParaRPr sz="3200" i="1">
              <a:solidFill>
                <a:srgbClr val="808080"/>
              </a:solidFill>
              <a:highlight>
                <a:srgbClr val="FFFFFF"/>
              </a:highlight>
              <a:latin typeface="Consolas"/>
              <a:ea typeface="Consolas"/>
              <a:cs typeface="Consolas"/>
              <a:sym typeface="Consolas"/>
            </a:endParaRPr>
          </a:p>
          <a:p>
            <a:pPr lvl="0" rtl="0">
              <a:spcBef>
                <a:spcPts val="0"/>
              </a:spcBef>
              <a:buNone/>
            </a:pPr>
            <a:r>
              <a:rPr lang="en-US" sz="3200" i="1">
                <a:solidFill>
                  <a:srgbClr val="808080"/>
                </a:solidFill>
                <a:highlight>
                  <a:srgbClr val="FFFFFF"/>
                </a:highlight>
                <a:latin typeface="Consolas"/>
                <a:ea typeface="Consolas"/>
                <a:cs typeface="Consolas"/>
                <a:sym typeface="Consolas"/>
              </a:rPr>
              <a:t># parameters</a:t>
            </a:r>
          </a:p>
          <a:p>
            <a:pPr lvl="0" rtl="0">
              <a:spcBef>
                <a:spcPts val="0"/>
              </a:spcBef>
              <a:buNone/>
            </a:pPr>
            <a:r>
              <a:rPr lang="en-US" sz="3200">
                <a:solidFill>
                  <a:schemeClr val="dk1"/>
                </a:solidFill>
                <a:highlight>
                  <a:srgbClr val="FFFFFF"/>
                </a:highlight>
                <a:latin typeface="Consolas"/>
                <a:ea typeface="Consolas"/>
                <a:cs typeface="Consolas"/>
                <a:sym typeface="Consolas"/>
              </a:rPr>
              <a:t>training_epochs = </a:t>
            </a:r>
            <a:r>
              <a:rPr lang="en-US" sz="3200">
                <a:solidFill>
                  <a:srgbClr val="0000FF"/>
                </a:solidFill>
                <a:highlight>
                  <a:srgbClr val="FFFFFF"/>
                </a:highlight>
                <a:latin typeface="Consolas"/>
                <a:ea typeface="Consolas"/>
                <a:cs typeface="Consolas"/>
                <a:sym typeface="Consolas"/>
              </a:rPr>
              <a:t>15</a:t>
            </a:r>
          </a:p>
          <a:p>
            <a:pPr lvl="0" rtl="0">
              <a:spcBef>
                <a:spcPts val="0"/>
              </a:spcBef>
              <a:buNone/>
            </a:pPr>
            <a:r>
              <a:rPr lang="en-US" sz="3200">
                <a:solidFill>
                  <a:schemeClr val="dk1"/>
                </a:solidFill>
                <a:highlight>
                  <a:srgbClr val="FFFFFF"/>
                </a:highlight>
                <a:latin typeface="Consolas"/>
                <a:ea typeface="Consolas"/>
                <a:cs typeface="Consolas"/>
                <a:sym typeface="Consolas"/>
              </a:rPr>
              <a:t>batch_size = </a:t>
            </a:r>
            <a:r>
              <a:rPr lang="en-US" sz="3200">
                <a:solidFill>
                  <a:srgbClr val="0000FF"/>
                </a:solidFill>
                <a:highlight>
                  <a:srgbClr val="FFFFFF"/>
                </a:highlight>
                <a:latin typeface="Consolas"/>
                <a:ea typeface="Consolas"/>
                <a:cs typeface="Consolas"/>
                <a:sym typeface="Consolas"/>
              </a:rPr>
              <a:t>100</a:t>
            </a:r>
          </a:p>
          <a:p>
            <a:pPr lvl="0" rtl="0">
              <a:spcBef>
                <a:spcPts val="0"/>
              </a:spcBef>
              <a:buNone/>
            </a:pPr>
            <a:endParaRPr sz="3200">
              <a:solidFill>
                <a:srgbClr val="0000FF"/>
              </a:solidFill>
              <a:highlight>
                <a:srgbClr val="FFFFFF"/>
              </a:highlight>
              <a:latin typeface="Consolas"/>
              <a:ea typeface="Consolas"/>
              <a:cs typeface="Consolas"/>
              <a:sym typeface="Consolas"/>
            </a:endParaRPr>
          </a:p>
          <a:p>
            <a:pPr lvl="0" rtl="0">
              <a:spcBef>
                <a:spcPts val="0"/>
              </a:spcBef>
              <a:buNone/>
            </a:pPr>
            <a:r>
              <a:rPr lang="en-US" sz="3200" b="1">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lang="en-US" sz="3200" b="1">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i="1">
                <a:solidFill>
                  <a:srgbClr val="808080"/>
                </a:solidFill>
                <a:highlight>
                  <a:srgbClr val="FFFFFF"/>
                </a:highlight>
                <a:latin typeface="Consolas"/>
                <a:ea typeface="Consolas"/>
                <a:cs typeface="Consolas"/>
                <a:sym typeface="Consolas"/>
              </a:rPr>
              <a:t># Initialize TensorFlow variables</a:t>
            </a:r>
          </a:p>
          <a:p>
            <a:pPr lvl="0" rtl="0">
              <a:spcBef>
                <a:spcPts val="0"/>
              </a:spcBef>
              <a:buNone/>
            </a:pPr>
            <a:r>
              <a:rPr lang="en-US" sz="3200" i="1">
                <a:solidFill>
                  <a:srgbClr val="808080"/>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i="1">
                <a:solidFill>
                  <a:srgbClr val="808080"/>
                </a:solidFill>
                <a:highlight>
                  <a:srgbClr val="FFFFFF"/>
                </a:highlight>
                <a:latin typeface="Consolas"/>
                <a:ea typeface="Consolas"/>
                <a:cs typeface="Consolas"/>
                <a:sym typeface="Consolas"/>
              </a:rPr>
              <a:t># Training cycle</a:t>
            </a:r>
          </a:p>
          <a:p>
            <a:pPr lvl="0" rtl="0">
              <a:spcBef>
                <a:spcPts val="0"/>
              </a:spcBef>
              <a:buNone/>
            </a:pPr>
            <a:r>
              <a:rPr lang="en-US" sz="3200" i="1">
                <a:solidFill>
                  <a:srgbClr val="808080"/>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epoch </a:t>
            </a:r>
            <a:r>
              <a:rPr lang="en-US" sz="3200" b="1">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3200">
                <a:solidFill>
                  <a:schemeClr val="dk1"/>
                </a:solidFill>
                <a:highlight>
                  <a:srgbClr val="FFFFFF"/>
                </a:highlight>
                <a:latin typeface="Consolas"/>
                <a:ea typeface="Consolas"/>
                <a:cs typeface="Consolas"/>
                <a:sym typeface="Consolas"/>
              </a:rPr>
              <a:t>       avg_cost = </a:t>
            </a:r>
            <a:r>
              <a:rPr lang="en-US" sz="3200">
                <a:solidFill>
                  <a:srgbClr val="0000FF"/>
                </a:solidFill>
                <a:highlight>
                  <a:srgbClr val="FFFFFF"/>
                </a:highlight>
                <a:latin typeface="Consolas"/>
                <a:ea typeface="Consolas"/>
                <a:cs typeface="Consolas"/>
                <a:sym typeface="Consolas"/>
              </a:rPr>
              <a:t>0</a:t>
            </a:r>
          </a:p>
          <a:p>
            <a:pPr lvl="0" rtl="0">
              <a:spcBef>
                <a:spcPts val="0"/>
              </a:spcBef>
              <a:buNone/>
            </a:pPr>
            <a:r>
              <a:rPr lang="en-US" sz="3200">
                <a:solidFill>
                  <a:srgbClr val="0000FF"/>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total_batch = </a:t>
            </a:r>
            <a:r>
              <a:rPr lang="en-US" sz="3200">
                <a:solidFill>
                  <a:srgbClr val="000080"/>
                </a:solidFill>
                <a:highlight>
                  <a:srgbClr val="FFFFFF"/>
                </a:highlight>
                <a:latin typeface="Consolas"/>
                <a:ea typeface="Consolas"/>
                <a:cs typeface="Consolas"/>
                <a:sym typeface="Consolas"/>
              </a:rPr>
              <a:t>int</a:t>
            </a:r>
            <a:r>
              <a:rPr lang="en-US" sz="32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b="1">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i </a:t>
            </a:r>
            <a:r>
              <a:rPr lang="en-US" sz="3200" b="1">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(total_batch):</a:t>
            </a:r>
          </a:p>
          <a:p>
            <a:pPr lvl="0" rtl="0">
              <a:spcBef>
                <a:spcPts val="0"/>
              </a:spcBef>
              <a:buNone/>
            </a:pPr>
            <a:r>
              <a:rPr lang="en-US" sz="32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3200">
                <a:solidFill>
                  <a:schemeClr val="dk1"/>
                </a:solidFill>
                <a:highlight>
                  <a:srgbClr val="FFFFFF"/>
                </a:highlight>
                <a:latin typeface="Consolas"/>
                <a:ea typeface="Consolas"/>
                <a:cs typeface="Consolas"/>
                <a:sym typeface="Consolas"/>
              </a:rPr>
              <a:t>           c, _ = sess.run([cost, optimizer], </a:t>
            </a:r>
          </a:p>
          <a:p>
            <a:pPr lvl="0" rtl="0">
              <a:spcBef>
                <a:spcPts val="0"/>
              </a:spcBef>
              <a:buNone/>
            </a:pPr>
            <a:r>
              <a:rPr lang="en-US" sz="3200">
                <a:solidFill>
                  <a:srgbClr val="660099"/>
                </a:solidFill>
                <a:highlight>
                  <a:srgbClr val="FFFFFF"/>
                </a:highlight>
                <a:latin typeface="Consolas"/>
                <a:ea typeface="Consolas"/>
                <a:cs typeface="Consolas"/>
                <a:sym typeface="Consolas"/>
              </a:rPr>
              <a:t>                               feed_dict</a:t>
            </a:r>
            <a:r>
              <a:rPr lang="en-US" sz="3200">
                <a:solidFill>
                  <a:schemeClr val="dk1"/>
                </a:solidFill>
                <a:highlight>
                  <a:srgbClr val="FFFFFF"/>
                </a:highlight>
                <a:latin typeface="Consolas"/>
                <a:ea typeface="Consolas"/>
                <a:cs typeface="Consolas"/>
                <a:sym typeface="Consolas"/>
              </a:rPr>
              <a:t>={X: batch_xs, Y: batch_ys})</a:t>
            </a:r>
          </a:p>
          <a:p>
            <a:pPr lvl="0" rtl="0">
              <a:spcBef>
                <a:spcPts val="0"/>
              </a:spcBef>
              <a:buNone/>
            </a:pPr>
            <a:r>
              <a:rPr lang="en-US" sz="3200">
                <a:solidFill>
                  <a:schemeClr val="dk1"/>
                </a:solidFill>
                <a:highlight>
                  <a:srgbClr val="FFFFFF"/>
                </a:highlight>
                <a:latin typeface="Consolas"/>
                <a:ea typeface="Consolas"/>
                <a:cs typeface="Consolas"/>
                <a:sym typeface="Consolas"/>
              </a:rPr>
              <a:t>           avg_cost += c / total_batch</a:t>
            </a:r>
          </a:p>
          <a:p>
            <a:pPr lvl="0" rtl="0">
              <a:spcBef>
                <a:spcPts val="0"/>
              </a:spcBef>
              <a:buNone/>
            </a:pPr>
            <a:endParaRPr sz="3200">
              <a:solidFill>
                <a:schemeClr val="dk1"/>
              </a:solidFill>
              <a:highlight>
                <a:srgbClr val="FFFFFF"/>
              </a:highlight>
              <a:latin typeface="Consolas"/>
              <a:ea typeface="Consolas"/>
              <a:cs typeface="Consolas"/>
              <a:sym typeface="Consolas"/>
            </a:endParaRP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a:t>
            </a:r>
            <a:r>
              <a:rPr lang="en-US" sz="3200" b="1">
                <a:solidFill>
                  <a:srgbClr val="008080"/>
                </a:solidFill>
                <a:highlight>
                  <a:srgbClr val="FFFFFF"/>
                </a:highlight>
                <a:latin typeface="Consolas"/>
                <a:ea typeface="Consolas"/>
                <a:cs typeface="Consolas"/>
                <a:sym typeface="Consolas"/>
              </a:rPr>
              <a:t>'Epoch:'</a:t>
            </a:r>
            <a:r>
              <a:rPr lang="en-US" sz="3200">
                <a:solidFill>
                  <a:schemeClr val="dk1"/>
                </a:solidFill>
                <a:highlight>
                  <a:srgbClr val="FFFFFF"/>
                </a:highlight>
                <a:latin typeface="Consolas"/>
                <a:ea typeface="Consolas"/>
                <a:cs typeface="Consolas"/>
                <a:sym typeface="Consolas"/>
              </a:rPr>
              <a:t>, </a:t>
            </a:r>
            <a:r>
              <a:rPr lang="en-US" sz="3200" b="1">
                <a:solidFill>
                  <a:srgbClr val="008080"/>
                </a:solidFill>
                <a:highlight>
                  <a:srgbClr val="FFFFFF"/>
                </a:highlight>
                <a:latin typeface="Consolas"/>
                <a:ea typeface="Consolas"/>
                <a:cs typeface="Consolas"/>
                <a:sym typeface="Consolas"/>
              </a:rPr>
              <a:t>'%04d' </a:t>
            </a:r>
            <a:r>
              <a:rPr lang="en-US" sz="3200">
                <a:solidFill>
                  <a:schemeClr val="dk1"/>
                </a:solidFill>
                <a:highlight>
                  <a:srgbClr val="FFFFFF"/>
                </a:highlight>
                <a:latin typeface="Consolas"/>
                <a:ea typeface="Consolas"/>
                <a:cs typeface="Consolas"/>
                <a:sym typeface="Consolas"/>
              </a:rPr>
              <a:t>% (epoch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p>
          <a:p>
            <a:pPr lvl="0" rtl="0">
              <a:spcBef>
                <a:spcPts val="0"/>
              </a:spcBef>
              <a:buNone/>
            </a:pPr>
            <a:r>
              <a:rPr lang="en-US" sz="3200">
                <a:solidFill>
                  <a:schemeClr val="dk1"/>
                </a:solidFill>
                <a:highlight>
                  <a:srgbClr val="FFFFFF"/>
                </a:highlight>
                <a:latin typeface="Consolas"/>
                <a:ea typeface="Consolas"/>
                <a:cs typeface="Consolas"/>
                <a:sym typeface="Consolas"/>
              </a:rPr>
              <a:t>                               </a:t>
            </a:r>
            <a:r>
              <a:rPr lang="en-US" sz="3200" b="1">
                <a:solidFill>
                  <a:srgbClr val="008080"/>
                </a:solidFill>
                <a:highlight>
                  <a:srgbClr val="FFFFFF"/>
                </a:highlight>
                <a:latin typeface="Consolas"/>
                <a:ea typeface="Consolas"/>
                <a:cs typeface="Consolas"/>
                <a:sym typeface="Consolas"/>
              </a:rPr>
              <a:t>'cost ='</a:t>
            </a:r>
            <a:r>
              <a:rPr lang="en-US" sz="3200">
                <a:solidFill>
                  <a:schemeClr val="dk1"/>
                </a:solidFill>
                <a:highlight>
                  <a:srgbClr val="FFFFFF"/>
                </a:highlight>
                <a:latin typeface="Consolas"/>
                <a:ea typeface="Consolas"/>
                <a:cs typeface="Consolas"/>
                <a:sym typeface="Consolas"/>
              </a:rPr>
              <a:t>, </a:t>
            </a:r>
            <a:r>
              <a:rPr lang="en-US" sz="3200" b="1">
                <a:solidFill>
                  <a:srgbClr val="008080"/>
                </a:solidFill>
                <a:highlight>
                  <a:srgbClr val="FFFFFF"/>
                </a:highlight>
                <a:latin typeface="Consolas"/>
                <a:ea typeface="Consolas"/>
                <a:cs typeface="Consolas"/>
                <a:sym typeface="Consolas"/>
              </a:rPr>
              <a:t>'{:.9f}'</a:t>
            </a:r>
            <a:r>
              <a:rPr lang="en-US" sz="3200">
                <a:solidFill>
                  <a:schemeClr val="dk1"/>
                </a:solidFill>
                <a:highlight>
                  <a:srgbClr val="FFFFFF"/>
                </a:highlight>
                <a:latin typeface="Consolas"/>
                <a:ea typeface="Consolas"/>
                <a:cs typeface="Consolas"/>
                <a:sym typeface="Consolas"/>
              </a:rPr>
              <a:t>.format(avg_cost))</a:t>
            </a:r>
          </a:p>
          <a:p>
            <a:pPr lvl="0" rtl="0">
              <a:spcBef>
                <a:spcPts val="0"/>
              </a:spcBef>
              <a:buClr>
                <a:schemeClr val="dk1"/>
              </a:buClr>
              <a:buFont typeface="Arial"/>
              <a:buNone/>
            </a:pP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endParaRPr sz="3200" i="1">
              <a:solidFill>
                <a:srgbClr val="808080"/>
              </a:solidFill>
              <a:latin typeface="Consolas"/>
              <a:ea typeface="Consolas"/>
              <a:cs typeface="Consolas"/>
              <a:sym typeface="Consolas"/>
            </a:endParaRPr>
          </a:p>
          <a:p>
            <a:pPr lvl="0" rtl="0">
              <a:spcBef>
                <a:spcPts val="0"/>
              </a:spcBef>
              <a:buNone/>
            </a:pPr>
            <a:endParaRPr sz="3200">
              <a:solidFill>
                <a:schemeClr val="dk1"/>
              </a:solidFill>
              <a:highlight>
                <a:srgbClr val="FFFFFF"/>
              </a:highlight>
              <a:latin typeface="Consolas"/>
              <a:ea typeface="Consolas"/>
              <a:cs typeface="Consolas"/>
              <a:sym typeface="Consolas"/>
            </a:endParaRPr>
          </a:p>
        </p:txBody>
      </p:sp>
      <p:sp>
        <p:nvSpPr>
          <p:cNvPr id="1143" name="Shape 1143"/>
          <p:cNvSpPr txBox="1"/>
          <p:nvPr/>
        </p:nvSpPr>
        <p:spPr>
          <a:xfrm>
            <a:off x="17339200" y="4109333"/>
            <a:ext cx="6435300" cy="90312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Clr>
                <a:schemeClr val="dk1"/>
              </a:buClr>
              <a:buSzPct val="93548"/>
              <a:buFont typeface="Arial"/>
              <a:buNone/>
            </a:pPr>
            <a:r>
              <a:rPr lang="en-US" sz="3100" b="1">
                <a:solidFill>
                  <a:srgbClr val="008080"/>
                </a:solidFill>
                <a:highlight>
                  <a:srgbClr val="FFFFFF"/>
                </a:highlight>
              </a:rPr>
              <a:t>Epoch: 0001 cost = 2.868104637</a:t>
            </a:r>
          </a:p>
          <a:p>
            <a:pPr lvl="0" rtl="0">
              <a:spcBef>
                <a:spcPts val="0"/>
              </a:spcBef>
              <a:buClr>
                <a:schemeClr val="dk1"/>
              </a:buClr>
              <a:buSzPct val="93548"/>
              <a:buFont typeface="Arial"/>
              <a:buNone/>
            </a:pPr>
            <a:r>
              <a:rPr lang="en-US" sz="3100" b="1">
                <a:solidFill>
                  <a:srgbClr val="008080"/>
                </a:solidFill>
                <a:highlight>
                  <a:srgbClr val="FFFFFF"/>
                </a:highlight>
              </a:rPr>
              <a:t>Epoch: 0002 cost = 1.134684615</a:t>
            </a:r>
          </a:p>
          <a:p>
            <a:pPr lvl="0" rtl="0">
              <a:spcBef>
                <a:spcPts val="0"/>
              </a:spcBef>
              <a:buClr>
                <a:schemeClr val="dk1"/>
              </a:buClr>
              <a:buSzPct val="93548"/>
              <a:buFont typeface="Arial"/>
              <a:buNone/>
            </a:pPr>
            <a:r>
              <a:rPr lang="en-US" sz="3100" b="1">
                <a:solidFill>
                  <a:srgbClr val="008080"/>
                </a:solidFill>
                <a:highlight>
                  <a:srgbClr val="FFFFFF"/>
                </a:highlight>
              </a:rPr>
              <a:t>Epoch: 0003 cost = 0.908220728</a:t>
            </a:r>
          </a:p>
          <a:p>
            <a:pPr lvl="0" rtl="0">
              <a:spcBef>
                <a:spcPts val="0"/>
              </a:spcBef>
              <a:buClr>
                <a:schemeClr val="dk1"/>
              </a:buClr>
              <a:buSzPct val="93548"/>
              <a:buFont typeface="Arial"/>
              <a:buNone/>
            </a:pPr>
            <a:r>
              <a:rPr lang="en-US" sz="3100" b="1">
                <a:solidFill>
                  <a:srgbClr val="008080"/>
                </a:solidFill>
                <a:highlight>
                  <a:srgbClr val="FFFFFF"/>
                </a:highlight>
              </a:rPr>
              <a:t>Epoch: 0004 cost = 0.794199896</a:t>
            </a:r>
          </a:p>
          <a:p>
            <a:pPr lvl="0" rtl="0">
              <a:spcBef>
                <a:spcPts val="0"/>
              </a:spcBef>
              <a:buClr>
                <a:schemeClr val="dk1"/>
              </a:buClr>
              <a:buSzPct val="93548"/>
              <a:buFont typeface="Arial"/>
              <a:buNone/>
            </a:pPr>
            <a:r>
              <a:rPr lang="en-US" sz="3100" b="1">
                <a:solidFill>
                  <a:srgbClr val="008080"/>
                </a:solidFill>
                <a:highlight>
                  <a:srgbClr val="FFFFFF"/>
                </a:highlight>
              </a:rPr>
              <a:t>Epoch: 0005 cost = 0.721815854</a:t>
            </a:r>
          </a:p>
          <a:p>
            <a:pPr lvl="0" rtl="0">
              <a:spcBef>
                <a:spcPts val="0"/>
              </a:spcBef>
              <a:buClr>
                <a:schemeClr val="dk1"/>
              </a:buClr>
              <a:buSzPct val="93548"/>
              <a:buFont typeface="Arial"/>
              <a:buNone/>
            </a:pPr>
            <a:r>
              <a:rPr lang="en-US" sz="3100" b="1">
                <a:solidFill>
                  <a:srgbClr val="008080"/>
                </a:solidFill>
                <a:highlight>
                  <a:srgbClr val="FFFFFF"/>
                </a:highlight>
              </a:rPr>
              <a:t>Epoch: 0006 cost = 0.670184430</a:t>
            </a:r>
          </a:p>
          <a:p>
            <a:pPr lvl="0" rtl="0">
              <a:spcBef>
                <a:spcPts val="0"/>
              </a:spcBef>
              <a:buClr>
                <a:schemeClr val="dk1"/>
              </a:buClr>
              <a:buSzPct val="93548"/>
              <a:buFont typeface="Arial"/>
              <a:buNone/>
            </a:pPr>
            <a:r>
              <a:rPr lang="en-US" sz="3100" b="1">
                <a:solidFill>
                  <a:srgbClr val="008080"/>
                </a:solidFill>
                <a:highlight>
                  <a:srgbClr val="FFFFFF"/>
                </a:highlight>
              </a:rPr>
              <a:t>Epoch: 0007 cost = 0.630576546</a:t>
            </a:r>
          </a:p>
          <a:p>
            <a:pPr lvl="0" rtl="0">
              <a:spcBef>
                <a:spcPts val="0"/>
              </a:spcBef>
              <a:buClr>
                <a:schemeClr val="dk1"/>
              </a:buClr>
              <a:buSzPct val="93548"/>
              <a:buFont typeface="Arial"/>
              <a:buNone/>
            </a:pPr>
            <a:r>
              <a:rPr lang="en-US" sz="3100" b="1">
                <a:solidFill>
                  <a:srgbClr val="008080"/>
                </a:solidFill>
                <a:highlight>
                  <a:srgbClr val="FFFFFF"/>
                </a:highlight>
              </a:rPr>
              <a:t>Epoch: 0008 cost = 0.598888191</a:t>
            </a:r>
          </a:p>
          <a:p>
            <a:pPr lvl="0" rtl="0">
              <a:spcBef>
                <a:spcPts val="0"/>
              </a:spcBef>
              <a:buClr>
                <a:schemeClr val="dk1"/>
              </a:buClr>
              <a:buSzPct val="93548"/>
              <a:buFont typeface="Arial"/>
              <a:buNone/>
            </a:pPr>
            <a:r>
              <a:rPr lang="en-US" sz="3100" b="1">
                <a:solidFill>
                  <a:srgbClr val="008080"/>
                </a:solidFill>
                <a:highlight>
                  <a:srgbClr val="FFFFFF"/>
                </a:highlight>
              </a:rPr>
              <a:t>Epoch: 0009 cost = 0.573027079</a:t>
            </a:r>
          </a:p>
          <a:p>
            <a:pPr lvl="0" rtl="0">
              <a:spcBef>
                <a:spcPts val="0"/>
              </a:spcBef>
              <a:buClr>
                <a:schemeClr val="dk1"/>
              </a:buClr>
              <a:buSzPct val="93548"/>
              <a:buFont typeface="Arial"/>
              <a:buNone/>
            </a:pPr>
            <a:r>
              <a:rPr lang="en-US" sz="3100" b="1">
                <a:solidFill>
                  <a:srgbClr val="008080"/>
                </a:solidFill>
                <a:highlight>
                  <a:srgbClr val="FFFFFF"/>
                </a:highlight>
              </a:rPr>
              <a:t>Epoch: 0010 cost = 0.550497213</a:t>
            </a:r>
          </a:p>
          <a:p>
            <a:pPr lvl="0" rtl="0">
              <a:spcBef>
                <a:spcPts val="0"/>
              </a:spcBef>
              <a:buClr>
                <a:schemeClr val="dk1"/>
              </a:buClr>
              <a:buSzPct val="93548"/>
              <a:buFont typeface="Arial"/>
              <a:buNone/>
            </a:pPr>
            <a:r>
              <a:rPr lang="en-US" sz="3100" b="1">
                <a:solidFill>
                  <a:srgbClr val="008080"/>
                </a:solidFill>
                <a:highlight>
                  <a:srgbClr val="FFFFFF"/>
                </a:highlight>
              </a:rPr>
              <a:t>Epoch: 0011 cost = 0.532001859</a:t>
            </a:r>
          </a:p>
          <a:p>
            <a:pPr lvl="0" rtl="0">
              <a:spcBef>
                <a:spcPts val="0"/>
              </a:spcBef>
              <a:buClr>
                <a:schemeClr val="dk1"/>
              </a:buClr>
              <a:buSzPct val="93548"/>
              <a:buFont typeface="Arial"/>
              <a:buNone/>
            </a:pPr>
            <a:r>
              <a:rPr lang="en-US" sz="3100" b="1">
                <a:solidFill>
                  <a:srgbClr val="008080"/>
                </a:solidFill>
                <a:highlight>
                  <a:srgbClr val="FFFFFF"/>
                </a:highlight>
              </a:rPr>
              <a:t>Epoch: 0012 cost = 0.515517795</a:t>
            </a:r>
          </a:p>
          <a:p>
            <a:pPr lvl="0" rtl="0">
              <a:spcBef>
                <a:spcPts val="0"/>
              </a:spcBef>
              <a:buClr>
                <a:schemeClr val="dk1"/>
              </a:buClr>
              <a:buSzPct val="93548"/>
              <a:buFont typeface="Arial"/>
              <a:buNone/>
            </a:pPr>
            <a:r>
              <a:rPr lang="en-US" sz="3100" b="1">
                <a:solidFill>
                  <a:srgbClr val="008080"/>
                </a:solidFill>
                <a:highlight>
                  <a:srgbClr val="FFFFFF"/>
                </a:highlight>
              </a:rPr>
              <a:t>Epoch: 0013 cost = 0.501175288</a:t>
            </a:r>
          </a:p>
          <a:p>
            <a:pPr lvl="0" rtl="0">
              <a:spcBef>
                <a:spcPts val="0"/>
              </a:spcBef>
              <a:buClr>
                <a:schemeClr val="dk1"/>
              </a:buClr>
              <a:buSzPct val="93548"/>
              <a:buFont typeface="Arial"/>
              <a:buNone/>
            </a:pPr>
            <a:r>
              <a:rPr lang="en-US" sz="3100" b="1">
                <a:solidFill>
                  <a:srgbClr val="008080"/>
                </a:solidFill>
                <a:highlight>
                  <a:srgbClr val="FFFFFF"/>
                </a:highlight>
              </a:rPr>
              <a:t>Epoch: 0014 cost = 0.488425370</a:t>
            </a:r>
          </a:p>
          <a:p>
            <a:pPr lvl="0" rtl="0">
              <a:spcBef>
                <a:spcPts val="0"/>
              </a:spcBef>
              <a:buClr>
                <a:schemeClr val="dk1"/>
              </a:buClr>
              <a:buSzPct val="93548"/>
              <a:buFont typeface="Arial"/>
              <a:buNone/>
            </a:pPr>
            <a:r>
              <a:rPr lang="en-US" sz="3100" b="1">
                <a:solidFill>
                  <a:srgbClr val="008080"/>
                </a:solidFill>
                <a:highlight>
                  <a:srgbClr val="FFFFFF"/>
                </a:highlight>
              </a:rPr>
              <a:t>Epoch: 0015 cost = 0.476968593</a:t>
            </a:r>
          </a:p>
          <a:p>
            <a:pPr lvl="0" rtl="0">
              <a:spcBef>
                <a:spcPts val="0"/>
              </a:spcBef>
              <a:buClr>
                <a:schemeClr val="dk1"/>
              </a:buClr>
              <a:buSzPct val="93548"/>
              <a:buFont typeface="Arial"/>
              <a:buNone/>
            </a:pPr>
            <a:r>
              <a:rPr lang="en-US" sz="3100" b="1">
                <a:solidFill>
                  <a:srgbClr val="008080"/>
                </a:solidFill>
                <a:highlight>
                  <a:srgbClr val="FFFFFF"/>
                </a:highlight>
              </a:rPr>
              <a:t>Learning finished</a:t>
            </a:r>
          </a:p>
          <a:p>
            <a:pPr lvl="0" rtl="0">
              <a:spcBef>
                <a:spcPts val="0"/>
              </a:spcBef>
              <a:buClr>
                <a:schemeClr val="dk1"/>
              </a:buClr>
              <a:buSzPct val="93548"/>
              <a:buFont typeface="Arial"/>
              <a:buNone/>
            </a:pPr>
            <a:r>
              <a:rPr lang="en-US" sz="3100" b="1">
                <a:solidFill>
                  <a:srgbClr val="008080"/>
                </a:solidFill>
                <a:highlight>
                  <a:srgbClr val="FFFFFF"/>
                </a:highlight>
              </a:rPr>
              <a:t>Accuracy:  0.888</a:t>
            </a:r>
          </a:p>
          <a:p>
            <a:pPr lvl="0" rtl="0">
              <a:spcBef>
                <a:spcPts val="0"/>
              </a:spcBef>
              <a:buNone/>
            </a:pPr>
            <a:endParaRPr sz="3100" b="1">
              <a:solidFill>
                <a:srgbClr val="008080"/>
              </a:solidFill>
              <a:highlight>
                <a:srgbClr val="FFFFFF"/>
              </a:highlight>
            </a:endParaRPr>
          </a:p>
        </p:txBody>
      </p:sp>
      <p:sp>
        <p:nvSpPr>
          <p:cNvPr id="1144" name="Shape 1144"/>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3"/>
              </a:rPr>
              <a:t>https://github.com/hunkim/DeepLearningZeroToAll/blob/master/lab-07-4-mnist_introduction.py</a:t>
            </a:r>
            <a:r>
              <a:rPr lang="en-US" sz="3100">
                <a:solidFill>
                  <a:schemeClr val="dk1"/>
                </a:solidFill>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Shape 338" descr="pg_0037.pdf"/>
          <p:cNvPicPr preferRelativeResize="0"/>
          <p:nvPr/>
        </p:nvPicPr>
        <p:blipFill rotWithShape="1">
          <a:blip r:embed="rId3">
            <a:alphaModFix/>
          </a:blip>
          <a:srcRect/>
          <a:stretch/>
        </p:blipFill>
        <p:spPr>
          <a:xfrm>
            <a:off x="3048000" y="0"/>
            <a:ext cx="18288001" cy="137160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Shape 1149"/>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Sample image show and prediction</a:t>
            </a:r>
          </a:p>
        </p:txBody>
      </p:sp>
      <p:pic>
        <p:nvPicPr>
          <p:cNvPr id="1150" name="Shape 1150"/>
          <p:cNvPicPr preferRelativeResize="0"/>
          <p:nvPr/>
        </p:nvPicPr>
        <p:blipFill>
          <a:blip r:embed="rId3">
            <a:alphaModFix/>
          </a:blip>
          <a:stretch>
            <a:fillRect/>
          </a:stretch>
        </p:blipFill>
        <p:spPr>
          <a:xfrm>
            <a:off x="145467" y="3786000"/>
            <a:ext cx="12783794" cy="8073936"/>
          </a:xfrm>
          <a:prstGeom prst="rect">
            <a:avLst/>
          </a:prstGeom>
          <a:noFill/>
          <a:ln>
            <a:noFill/>
          </a:ln>
        </p:spPr>
      </p:pic>
      <p:sp>
        <p:nvSpPr>
          <p:cNvPr id="1151" name="Shape 1151"/>
          <p:cNvSpPr txBox="1"/>
          <p:nvPr/>
        </p:nvSpPr>
        <p:spPr>
          <a:xfrm>
            <a:off x="7665133" y="3802267"/>
            <a:ext cx="16551900" cy="8254500"/>
          </a:xfrm>
          <a:prstGeom prst="rect">
            <a:avLst/>
          </a:prstGeom>
          <a:solidFill>
            <a:srgbClr val="FFFFFF"/>
          </a:solid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Clr>
                <a:schemeClr val="dk1"/>
              </a:buClr>
              <a:buSzPct val="82857"/>
              <a:buFont typeface="Arial"/>
              <a:buNone/>
            </a:pPr>
            <a:r>
              <a:rPr lang="en-US" sz="3500" dirty="0">
                <a:solidFill>
                  <a:srgbClr val="333333"/>
                </a:solidFill>
                <a:highlight>
                  <a:srgbClr val="FFFFFF"/>
                </a:highlight>
                <a:latin typeface="Consolas"/>
                <a:ea typeface="Consolas"/>
                <a:cs typeface="Consolas"/>
                <a:sym typeface="Consolas"/>
              </a:rPr>
              <a:t>import </a:t>
            </a:r>
            <a:r>
              <a:rPr lang="en-US" sz="3500" dirty="0" err="1">
                <a:solidFill>
                  <a:srgbClr val="333333"/>
                </a:solidFill>
                <a:highlight>
                  <a:srgbClr val="FFFFFF"/>
                </a:highlight>
                <a:latin typeface="Consolas"/>
                <a:ea typeface="Consolas"/>
                <a:cs typeface="Consolas"/>
                <a:sym typeface="Consolas"/>
              </a:rPr>
              <a:t>matplotlib.pyplot</a:t>
            </a:r>
            <a:r>
              <a:rPr lang="en-US" sz="3500" dirty="0">
                <a:solidFill>
                  <a:srgbClr val="333333"/>
                </a:solidFill>
                <a:highlight>
                  <a:srgbClr val="FFFFFF"/>
                </a:highlight>
                <a:latin typeface="Consolas"/>
                <a:ea typeface="Consolas"/>
                <a:cs typeface="Consolas"/>
                <a:sym typeface="Consolas"/>
              </a:rPr>
              <a:t> as </a:t>
            </a:r>
            <a:r>
              <a:rPr lang="en-US" sz="3500" dirty="0" err="1">
                <a:solidFill>
                  <a:srgbClr val="333333"/>
                </a:solidFill>
                <a:highlight>
                  <a:srgbClr val="FFFFFF"/>
                </a:highlight>
                <a:latin typeface="Consolas"/>
                <a:ea typeface="Consolas"/>
                <a:cs typeface="Consolas"/>
                <a:sym typeface="Consolas"/>
              </a:rPr>
              <a:t>plt</a:t>
            </a:r>
            <a:endParaRPr lang="en-US" sz="3500" dirty="0">
              <a:solidFill>
                <a:srgbClr val="333333"/>
              </a:solidFill>
              <a:highlight>
                <a:srgbClr val="FFFFFF"/>
              </a:highlight>
              <a:latin typeface="Consolas"/>
              <a:ea typeface="Consolas"/>
              <a:cs typeface="Consolas"/>
              <a:sym typeface="Consolas"/>
            </a:endParaRPr>
          </a:p>
          <a:p>
            <a:pPr lvl="0" rtl="0">
              <a:spcBef>
                <a:spcPts val="0"/>
              </a:spcBef>
              <a:buNone/>
            </a:pPr>
            <a:r>
              <a:rPr lang="en-US" sz="3500" dirty="0">
                <a:solidFill>
                  <a:srgbClr val="333333"/>
                </a:solidFill>
                <a:highlight>
                  <a:srgbClr val="FFFFFF"/>
                </a:highlight>
                <a:latin typeface="Consolas"/>
                <a:ea typeface="Consolas"/>
                <a:cs typeface="Consolas"/>
                <a:sym typeface="Consolas"/>
              </a:rPr>
              <a:t>import random</a:t>
            </a:r>
          </a:p>
          <a:p>
            <a:pPr lvl="0" rtl="0">
              <a:spcBef>
                <a:spcPts val="0"/>
              </a:spcBef>
              <a:buNone/>
            </a:pPr>
            <a:endParaRPr sz="3500" dirty="0">
              <a:solidFill>
                <a:srgbClr val="333333"/>
              </a:solidFill>
              <a:highlight>
                <a:srgbClr val="FFFFFF"/>
              </a:highlight>
              <a:latin typeface="Consolas"/>
              <a:ea typeface="Consolas"/>
              <a:cs typeface="Consolas"/>
              <a:sym typeface="Consolas"/>
            </a:endParaRPr>
          </a:p>
          <a:p>
            <a:pPr lvl="0" rtl="0">
              <a:spcBef>
                <a:spcPts val="0"/>
              </a:spcBef>
              <a:buNone/>
            </a:pPr>
            <a:r>
              <a:rPr lang="en-US" sz="3500" i="1" dirty="0">
                <a:solidFill>
                  <a:srgbClr val="808080"/>
                </a:solidFill>
                <a:highlight>
                  <a:srgbClr val="FFFFFF"/>
                </a:highlight>
                <a:latin typeface="Consolas"/>
                <a:ea typeface="Consolas"/>
                <a:cs typeface="Consolas"/>
                <a:sym typeface="Consolas"/>
              </a:rPr>
              <a:t># Get one and predict</a:t>
            </a:r>
          </a:p>
          <a:p>
            <a:pPr lvl="0" rtl="0">
              <a:spcBef>
                <a:spcPts val="0"/>
              </a:spcBef>
              <a:buNone/>
            </a:pPr>
            <a:r>
              <a:rPr lang="en-US" sz="3500" dirty="0">
                <a:solidFill>
                  <a:schemeClr val="dk1"/>
                </a:solidFill>
                <a:highlight>
                  <a:srgbClr val="FFFFFF"/>
                </a:highlight>
                <a:latin typeface="Consolas"/>
                <a:ea typeface="Consolas"/>
                <a:cs typeface="Consolas"/>
                <a:sym typeface="Consolas"/>
              </a:rPr>
              <a:t>r = </a:t>
            </a:r>
            <a:r>
              <a:rPr lang="en-US" sz="3500" dirty="0" err="1">
                <a:solidFill>
                  <a:schemeClr val="dk1"/>
                </a:solidFill>
                <a:highlight>
                  <a:srgbClr val="FFFFFF"/>
                </a:highlight>
                <a:latin typeface="Consolas"/>
                <a:ea typeface="Consolas"/>
                <a:cs typeface="Consolas"/>
                <a:sym typeface="Consolas"/>
              </a:rPr>
              <a:t>random.randint</a:t>
            </a:r>
            <a:r>
              <a:rPr lang="en-US" sz="3500" dirty="0">
                <a:solidFill>
                  <a:schemeClr val="dk1"/>
                </a:solidFill>
                <a:highlight>
                  <a:srgbClr val="FFFFFF"/>
                </a:highlight>
                <a:latin typeface="Consolas"/>
                <a:ea typeface="Consolas"/>
                <a:cs typeface="Consolas"/>
                <a:sym typeface="Consolas"/>
              </a:rPr>
              <a:t>(</a:t>
            </a:r>
            <a:r>
              <a:rPr lang="en-US" sz="3500" dirty="0">
                <a:solidFill>
                  <a:srgbClr val="0000FF"/>
                </a:solidFill>
                <a:highlight>
                  <a:srgbClr val="FFFFFF"/>
                </a:highlight>
                <a:latin typeface="Consolas"/>
                <a:ea typeface="Consolas"/>
                <a:cs typeface="Consolas"/>
                <a:sym typeface="Consolas"/>
              </a:rPr>
              <a:t>0</a:t>
            </a:r>
            <a:r>
              <a:rPr lang="en-US" sz="3500" dirty="0">
                <a:solidFill>
                  <a:schemeClr val="dk1"/>
                </a:solidFill>
                <a:highlight>
                  <a:srgbClr val="FFFFFF"/>
                </a:highlight>
                <a:latin typeface="Consolas"/>
                <a:ea typeface="Consolas"/>
                <a:cs typeface="Consolas"/>
                <a:sym typeface="Consolas"/>
              </a:rPr>
              <a:t>, </a:t>
            </a:r>
            <a:r>
              <a:rPr lang="en-US" sz="3500" dirty="0" err="1">
                <a:solidFill>
                  <a:schemeClr val="dk1"/>
                </a:solidFill>
                <a:highlight>
                  <a:srgbClr val="FFFFFF"/>
                </a:highlight>
                <a:latin typeface="Consolas"/>
                <a:ea typeface="Consolas"/>
                <a:cs typeface="Consolas"/>
                <a:sym typeface="Consolas"/>
              </a:rPr>
              <a:t>mnist.test.num_examples</a:t>
            </a:r>
            <a:r>
              <a:rPr lang="en-US" sz="3500" dirty="0">
                <a:solidFill>
                  <a:schemeClr val="dk1"/>
                </a:solidFill>
                <a:highlight>
                  <a:srgbClr val="FFFFFF"/>
                </a:highlight>
                <a:latin typeface="Consolas"/>
                <a:ea typeface="Consolas"/>
                <a:cs typeface="Consolas"/>
                <a:sym typeface="Consolas"/>
              </a:rPr>
              <a:t> - </a:t>
            </a:r>
            <a:r>
              <a:rPr lang="en-US" sz="3500" dirty="0">
                <a:solidFill>
                  <a:srgbClr val="0000FF"/>
                </a:solidFill>
                <a:highlight>
                  <a:srgbClr val="FFFFFF"/>
                </a:highlight>
                <a:latin typeface="Consolas"/>
                <a:ea typeface="Consolas"/>
                <a:cs typeface="Consolas"/>
                <a:sym typeface="Consolas"/>
              </a:rPr>
              <a:t>1</a:t>
            </a:r>
            <a:r>
              <a:rPr lang="en-US" sz="3500" dirty="0">
                <a:solidFill>
                  <a:schemeClr val="dk1"/>
                </a:solidFill>
                <a:highlight>
                  <a:srgbClr val="FFFFFF"/>
                </a:highlight>
                <a:latin typeface="Consolas"/>
                <a:ea typeface="Consolas"/>
                <a:cs typeface="Consolas"/>
                <a:sym typeface="Consolas"/>
              </a:rPr>
              <a:t>)</a:t>
            </a:r>
          </a:p>
          <a:p>
            <a:pPr lvl="0" rtl="0">
              <a:spcBef>
                <a:spcPts val="0"/>
              </a:spcBef>
              <a:buNone/>
            </a:pPr>
            <a:r>
              <a:rPr lang="en-US" sz="3500" dirty="0">
                <a:solidFill>
                  <a:srgbClr val="000080"/>
                </a:solidFill>
                <a:highlight>
                  <a:srgbClr val="FFFFFF"/>
                </a:highlight>
                <a:latin typeface="Consolas"/>
                <a:ea typeface="Consolas"/>
                <a:cs typeface="Consolas"/>
                <a:sym typeface="Consolas"/>
              </a:rPr>
              <a:t>print</a:t>
            </a:r>
            <a:r>
              <a:rPr lang="en-US" sz="3500" dirty="0">
                <a:solidFill>
                  <a:schemeClr val="dk1"/>
                </a:solidFill>
                <a:highlight>
                  <a:srgbClr val="FFFFFF"/>
                </a:highlight>
                <a:latin typeface="Consolas"/>
                <a:ea typeface="Consolas"/>
                <a:cs typeface="Consolas"/>
                <a:sym typeface="Consolas"/>
              </a:rPr>
              <a:t>(</a:t>
            </a:r>
            <a:r>
              <a:rPr lang="en-US" sz="3500" b="1" dirty="0">
                <a:solidFill>
                  <a:srgbClr val="008080"/>
                </a:solidFill>
                <a:highlight>
                  <a:srgbClr val="FFFFFF"/>
                </a:highlight>
                <a:latin typeface="Consolas"/>
                <a:ea typeface="Consolas"/>
                <a:cs typeface="Consolas"/>
                <a:sym typeface="Consolas"/>
              </a:rPr>
              <a:t>"Label:"</a:t>
            </a:r>
            <a:r>
              <a:rPr lang="en-US" sz="3500" dirty="0">
                <a:solidFill>
                  <a:schemeClr val="dk1"/>
                </a:solidFill>
                <a:highlight>
                  <a:srgbClr val="FFFFFF"/>
                </a:highlight>
                <a:latin typeface="Consolas"/>
                <a:ea typeface="Consolas"/>
                <a:cs typeface="Consolas"/>
                <a:sym typeface="Consolas"/>
              </a:rPr>
              <a:t>, </a:t>
            </a:r>
            <a:r>
              <a:rPr lang="en-US" sz="3500" dirty="0" err="1">
                <a:solidFill>
                  <a:schemeClr val="dk1"/>
                </a:solidFill>
                <a:highlight>
                  <a:srgbClr val="FFFFFF"/>
                </a:highlight>
                <a:latin typeface="Consolas"/>
                <a:ea typeface="Consolas"/>
                <a:cs typeface="Consolas"/>
                <a:sym typeface="Consolas"/>
              </a:rPr>
              <a:t>sess.run</a:t>
            </a:r>
            <a:r>
              <a:rPr lang="en-US" sz="3500" dirty="0">
                <a:solidFill>
                  <a:schemeClr val="dk1"/>
                </a:solidFill>
                <a:highlight>
                  <a:srgbClr val="FFFFFF"/>
                </a:highlight>
                <a:latin typeface="Consolas"/>
                <a:ea typeface="Consolas"/>
                <a:cs typeface="Consolas"/>
                <a:sym typeface="Consolas"/>
              </a:rPr>
              <a:t>(</a:t>
            </a:r>
            <a:r>
              <a:rPr lang="en-US" sz="3500" dirty="0" err="1">
                <a:solidFill>
                  <a:schemeClr val="dk1"/>
                </a:solidFill>
                <a:highlight>
                  <a:srgbClr val="FFFFFF"/>
                </a:highlight>
                <a:latin typeface="Consolas"/>
                <a:ea typeface="Consolas"/>
                <a:cs typeface="Consolas"/>
                <a:sym typeface="Consolas"/>
              </a:rPr>
              <a:t>tf.argmax</a:t>
            </a:r>
            <a:r>
              <a:rPr lang="en-US" sz="3500" dirty="0">
                <a:solidFill>
                  <a:schemeClr val="dk1"/>
                </a:solidFill>
                <a:highlight>
                  <a:srgbClr val="FFFFFF"/>
                </a:highlight>
                <a:latin typeface="Consolas"/>
                <a:ea typeface="Consolas"/>
                <a:cs typeface="Consolas"/>
                <a:sym typeface="Consolas"/>
              </a:rPr>
              <a:t>(</a:t>
            </a:r>
            <a:r>
              <a:rPr lang="en-US" sz="3500" dirty="0" err="1">
                <a:solidFill>
                  <a:schemeClr val="dk1"/>
                </a:solidFill>
                <a:highlight>
                  <a:srgbClr val="FFFFFF"/>
                </a:highlight>
                <a:latin typeface="Consolas"/>
                <a:ea typeface="Consolas"/>
                <a:cs typeface="Consolas"/>
                <a:sym typeface="Consolas"/>
              </a:rPr>
              <a:t>mnist.test.labels</a:t>
            </a:r>
            <a:r>
              <a:rPr lang="en-US" sz="3500" dirty="0">
                <a:solidFill>
                  <a:schemeClr val="dk1"/>
                </a:solidFill>
                <a:highlight>
                  <a:srgbClr val="FFFFFF"/>
                </a:highlight>
                <a:latin typeface="Consolas"/>
                <a:ea typeface="Consolas"/>
                <a:cs typeface="Consolas"/>
                <a:sym typeface="Consolas"/>
              </a:rPr>
              <a:t>[r:r+</a:t>
            </a:r>
            <a:r>
              <a:rPr lang="en-US" sz="3500" dirty="0">
                <a:solidFill>
                  <a:srgbClr val="0000FF"/>
                </a:solidFill>
                <a:highlight>
                  <a:srgbClr val="FFFFFF"/>
                </a:highlight>
                <a:latin typeface="Consolas"/>
                <a:ea typeface="Consolas"/>
                <a:cs typeface="Consolas"/>
                <a:sym typeface="Consolas"/>
              </a:rPr>
              <a:t>1</a:t>
            </a:r>
            <a:r>
              <a:rPr lang="en-US" sz="3500" dirty="0">
                <a:solidFill>
                  <a:schemeClr val="dk1"/>
                </a:solidFill>
                <a:highlight>
                  <a:srgbClr val="FFFFFF"/>
                </a:highlight>
                <a:latin typeface="Consolas"/>
                <a:ea typeface="Consolas"/>
                <a:cs typeface="Consolas"/>
                <a:sym typeface="Consolas"/>
              </a:rPr>
              <a:t>], </a:t>
            </a:r>
            <a:r>
              <a:rPr lang="en-US" sz="3500" dirty="0">
                <a:solidFill>
                  <a:srgbClr val="0000FF"/>
                </a:solidFill>
                <a:highlight>
                  <a:srgbClr val="FFFFFF"/>
                </a:highlight>
                <a:latin typeface="Consolas"/>
                <a:ea typeface="Consolas"/>
                <a:cs typeface="Consolas"/>
                <a:sym typeface="Consolas"/>
              </a:rPr>
              <a:t>1</a:t>
            </a:r>
            <a:r>
              <a:rPr lang="en-US" sz="3500" dirty="0">
                <a:solidFill>
                  <a:schemeClr val="dk1"/>
                </a:solidFill>
                <a:highlight>
                  <a:srgbClr val="FFFFFF"/>
                </a:highlight>
                <a:latin typeface="Consolas"/>
                <a:ea typeface="Consolas"/>
                <a:cs typeface="Consolas"/>
                <a:sym typeface="Consolas"/>
              </a:rPr>
              <a:t>)))</a:t>
            </a:r>
          </a:p>
          <a:p>
            <a:pPr lvl="0" rtl="0">
              <a:spcBef>
                <a:spcPts val="0"/>
              </a:spcBef>
              <a:buNone/>
            </a:pPr>
            <a:r>
              <a:rPr lang="en-US" sz="3500" dirty="0">
                <a:solidFill>
                  <a:srgbClr val="000080"/>
                </a:solidFill>
                <a:highlight>
                  <a:srgbClr val="FFFFFF"/>
                </a:highlight>
                <a:latin typeface="Consolas"/>
                <a:ea typeface="Consolas"/>
                <a:cs typeface="Consolas"/>
                <a:sym typeface="Consolas"/>
              </a:rPr>
              <a:t>print</a:t>
            </a:r>
            <a:r>
              <a:rPr lang="en-US" sz="3500" dirty="0">
                <a:solidFill>
                  <a:schemeClr val="dk1"/>
                </a:solidFill>
                <a:highlight>
                  <a:srgbClr val="FFFFFF"/>
                </a:highlight>
                <a:latin typeface="Consolas"/>
                <a:ea typeface="Consolas"/>
                <a:cs typeface="Consolas"/>
                <a:sym typeface="Consolas"/>
              </a:rPr>
              <a:t>(</a:t>
            </a:r>
            <a:r>
              <a:rPr lang="en-US" sz="3500" b="1" dirty="0">
                <a:solidFill>
                  <a:srgbClr val="008080"/>
                </a:solidFill>
                <a:highlight>
                  <a:srgbClr val="FFFFFF"/>
                </a:highlight>
                <a:latin typeface="Consolas"/>
                <a:ea typeface="Consolas"/>
                <a:cs typeface="Consolas"/>
                <a:sym typeface="Consolas"/>
              </a:rPr>
              <a:t>"Prediction:"</a:t>
            </a:r>
            <a:r>
              <a:rPr lang="en-US" sz="3500" dirty="0">
                <a:solidFill>
                  <a:schemeClr val="dk1"/>
                </a:solidFill>
                <a:highlight>
                  <a:srgbClr val="FFFFFF"/>
                </a:highlight>
                <a:latin typeface="Consolas"/>
                <a:ea typeface="Consolas"/>
                <a:cs typeface="Consolas"/>
                <a:sym typeface="Consolas"/>
              </a:rPr>
              <a:t>, </a:t>
            </a:r>
            <a:r>
              <a:rPr lang="en-US" sz="3500" dirty="0" err="1">
                <a:solidFill>
                  <a:schemeClr val="dk1"/>
                </a:solidFill>
                <a:highlight>
                  <a:srgbClr val="FFFFFF"/>
                </a:highlight>
                <a:latin typeface="Consolas"/>
                <a:ea typeface="Consolas"/>
                <a:cs typeface="Consolas"/>
                <a:sym typeface="Consolas"/>
              </a:rPr>
              <a:t>sess.run</a:t>
            </a:r>
            <a:r>
              <a:rPr lang="en-US" sz="3500" dirty="0">
                <a:solidFill>
                  <a:schemeClr val="dk1"/>
                </a:solidFill>
                <a:highlight>
                  <a:srgbClr val="FFFFFF"/>
                </a:highlight>
                <a:latin typeface="Consolas"/>
                <a:ea typeface="Consolas"/>
                <a:cs typeface="Consolas"/>
                <a:sym typeface="Consolas"/>
              </a:rPr>
              <a:t>(</a:t>
            </a:r>
            <a:r>
              <a:rPr lang="en-US" sz="3500" dirty="0" err="1">
                <a:solidFill>
                  <a:schemeClr val="dk1"/>
                </a:solidFill>
                <a:highlight>
                  <a:srgbClr val="FFFFFF"/>
                </a:highlight>
                <a:latin typeface="Consolas"/>
                <a:ea typeface="Consolas"/>
                <a:cs typeface="Consolas"/>
                <a:sym typeface="Consolas"/>
              </a:rPr>
              <a:t>tf.argmax</a:t>
            </a:r>
            <a:r>
              <a:rPr lang="en-US" sz="3500" dirty="0">
                <a:solidFill>
                  <a:schemeClr val="dk1"/>
                </a:solidFill>
                <a:highlight>
                  <a:srgbClr val="FFFFFF"/>
                </a:highlight>
                <a:latin typeface="Consolas"/>
                <a:ea typeface="Consolas"/>
                <a:cs typeface="Consolas"/>
                <a:sym typeface="Consolas"/>
              </a:rPr>
              <a:t>(hypothesis, </a:t>
            </a:r>
            <a:r>
              <a:rPr lang="en-US" sz="3500" dirty="0">
                <a:solidFill>
                  <a:srgbClr val="0000FF"/>
                </a:solidFill>
                <a:highlight>
                  <a:srgbClr val="FFFFFF"/>
                </a:highlight>
                <a:latin typeface="Consolas"/>
                <a:ea typeface="Consolas"/>
                <a:cs typeface="Consolas"/>
                <a:sym typeface="Consolas"/>
              </a:rPr>
              <a:t>1</a:t>
            </a:r>
            <a:r>
              <a:rPr lang="en-US" sz="3500" dirty="0">
                <a:solidFill>
                  <a:schemeClr val="dk1"/>
                </a:solidFill>
                <a:highlight>
                  <a:srgbClr val="FFFFFF"/>
                </a:highlight>
                <a:latin typeface="Consolas"/>
                <a:ea typeface="Consolas"/>
                <a:cs typeface="Consolas"/>
                <a:sym typeface="Consolas"/>
              </a:rPr>
              <a:t>), </a:t>
            </a:r>
          </a:p>
          <a:p>
            <a:pPr lvl="0" rtl="0">
              <a:spcBef>
                <a:spcPts val="0"/>
              </a:spcBef>
              <a:buNone/>
            </a:pPr>
            <a:r>
              <a:rPr lang="en-US" sz="3500" dirty="0">
                <a:solidFill>
                  <a:schemeClr val="dk1"/>
                </a:solidFill>
                <a:highlight>
                  <a:srgbClr val="FFFFFF"/>
                </a:highlight>
                <a:latin typeface="Consolas"/>
                <a:ea typeface="Consolas"/>
                <a:cs typeface="Consolas"/>
                <a:sym typeface="Consolas"/>
              </a:rPr>
              <a:t>                      </a:t>
            </a:r>
            <a:r>
              <a:rPr lang="en-US" sz="3500" dirty="0" err="1">
                <a:solidFill>
                  <a:schemeClr val="dk1"/>
                </a:solidFill>
                <a:highlight>
                  <a:srgbClr val="FFFFFF"/>
                </a:highlight>
                <a:latin typeface="Consolas"/>
                <a:ea typeface="Consolas"/>
                <a:cs typeface="Consolas"/>
                <a:sym typeface="Consolas"/>
              </a:rPr>
              <a:t>feed_dict</a:t>
            </a:r>
            <a:r>
              <a:rPr lang="en-US" sz="3500" dirty="0">
                <a:solidFill>
                  <a:schemeClr val="dk1"/>
                </a:solidFill>
                <a:highlight>
                  <a:srgbClr val="FFFFFF"/>
                </a:highlight>
                <a:latin typeface="Consolas"/>
                <a:ea typeface="Consolas"/>
                <a:cs typeface="Consolas"/>
                <a:sym typeface="Consolas"/>
              </a:rPr>
              <a:t>={X: </a:t>
            </a:r>
            <a:r>
              <a:rPr lang="en-US" sz="3500" dirty="0" err="1">
                <a:solidFill>
                  <a:schemeClr val="dk1"/>
                </a:solidFill>
                <a:highlight>
                  <a:srgbClr val="FFFFFF"/>
                </a:highlight>
                <a:latin typeface="Consolas"/>
                <a:ea typeface="Consolas"/>
                <a:cs typeface="Consolas"/>
                <a:sym typeface="Consolas"/>
              </a:rPr>
              <a:t>mnist.test.images</a:t>
            </a:r>
            <a:r>
              <a:rPr lang="en-US" sz="3500" dirty="0">
                <a:solidFill>
                  <a:schemeClr val="dk1"/>
                </a:solidFill>
                <a:highlight>
                  <a:srgbClr val="FFFFFF"/>
                </a:highlight>
                <a:latin typeface="Consolas"/>
                <a:ea typeface="Consolas"/>
                <a:cs typeface="Consolas"/>
                <a:sym typeface="Consolas"/>
              </a:rPr>
              <a:t>[r:r + </a:t>
            </a:r>
            <a:r>
              <a:rPr lang="en-US" sz="3500" dirty="0">
                <a:solidFill>
                  <a:srgbClr val="0000FF"/>
                </a:solidFill>
                <a:highlight>
                  <a:srgbClr val="FFFFFF"/>
                </a:highlight>
                <a:latin typeface="Consolas"/>
                <a:ea typeface="Consolas"/>
                <a:cs typeface="Consolas"/>
                <a:sym typeface="Consolas"/>
              </a:rPr>
              <a:t>1</a:t>
            </a:r>
            <a:r>
              <a:rPr lang="en-US" sz="3500" dirty="0">
                <a:solidFill>
                  <a:schemeClr val="dk1"/>
                </a:solidFill>
                <a:highlight>
                  <a:srgbClr val="FFFFFF"/>
                </a:highlight>
                <a:latin typeface="Consolas"/>
                <a:ea typeface="Consolas"/>
                <a:cs typeface="Consolas"/>
                <a:sym typeface="Consolas"/>
              </a:rPr>
              <a:t>]}))</a:t>
            </a:r>
          </a:p>
          <a:p>
            <a:pPr lvl="0" rtl="0">
              <a:spcBef>
                <a:spcPts val="0"/>
              </a:spcBef>
              <a:buNone/>
            </a:pPr>
            <a:endParaRPr sz="3500" dirty="0">
              <a:solidFill>
                <a:schemeClr val="dk1"/>
              </a:solidFill>
              <a:highlight>
                <a:srgbClr val="FFFFFF"/>
              </a:highlight>
              <a:latin typeface="Consolas"/>
              <a:ea typeface="Consolas"/>
              <a:cs typeface="Consolas"/>
              <a:sym typeface="Consolas"/>
            </a:endParaRPr>
          </a:p>
          <a:p>
            <a:pPr lvl="0" rtl="0">
              <a:spcBef>
                <a:spcPts val="0"/>
              </a:spcBef>
              <a:buNone/>
            </a:pPr>
            <a:r>
              <a:rPr lang="en-US" sz="3500" dirty="0" err="1">
                <a:solidFill>
                  <a:schemeClr val="dk1"/>
                </a:solidFill>
                <a:highlight>
                  <a:srgbClr val="FFFFFF"/>
                </a:highlight>
                <a:latin typeface="Consolas"/>
                <a:ea typeface="Consolas"/>
                <a:cs typeface="Consolas"/>
                <a:sym typeface="Consolas"/>
              </a:rPr>
              <a:t>plt.imshow</a:t>
            </a:r>
            <a:r>
              <a:rPr lang="en-US" sz="3500" dirty="0">
                <a:solidFill>
                  <a:schemeClr val="dk1"/>
                </a:solidFill>
                <a:highlight>
                  <a:srgbClr val="FFFFFF"/>
                </a:highlight>
                <a:latin typeface="Consolas"/>
                <a:ea typeface="Consolas"/>
                <a:cs typeface="Consolas"/>
                <a:sym typeface="Consolas"/>
              </a:rPr>
              <a:t>(</a:t>
            </a:r>
            <a:r>
              <a:rPr lang="en-US" sz="3500" dirty="0" err="1">
                <a:solidFill>
                  <a:schemeClr val="dk1"/>
                </a:solidFill>
                <a:highlight>
                  <a:srgbClr val="FFFFFF"/>
                </a:highlight>
                <a:latin typeface="Consolas"/>
                <a:ea typeface="Consolas"/>
                <a:cs typeface="Consolas"/>
                <a:sym typeface="Consolas"/>
              </a:rPr>
              <a:t>mnist.test.images</a:t>
            </a:r>
            <a:r>
              <a:rPr lang="en-US" sz="3500" dirty="0">
                <a:solidFill>
                  <a:schemeClr val="dk1"/>
                </a:solidFill>
                <a:highlight>
                  <a:srgbClr val="FFFFFF"/>
                </a:highlight>
                <a:latin typeface="Consolas"/>
                <a:ea typeface="Consolas"/>
                <a:cs typeface="Consolas"/>
                <a:sym typeface="Consolas"/>
              </a:rPr>
              <a:t>[r:r + </a:t>
            </a:r>
            <a:r>
              <a:rPr lang="en-US" sz="3500" dirty="0">
                <a:solidFill>
                  <a:srgbClr val="0000FF"/>
                </a:solidFill>
                <a:highlight>
                  <a:srgbClr val="FFFFFF"/>
                </a:highlight>
                <a:latin typeface="Consolas"/>
                <a:ea typeface="Consolas"/>
                <a:cs typeface="Consolas"/>
                <a:sym typeface="Consolas"/>
              </a:rPr>
              <a:t>1</a:t>
            </a:r>
            <a:r>
              <a:rPr lang="en-US" sz="3500" dirty="0">
                <a:solidFill>
                  <a:schemeClr val="dk1"/>
                </a:solidFill>
                <a:highlight>
                  <a:srgbClr val="FFFFFF"/>
                </a:highlight>
                <a:latin typeface="Consolas"/>
                <a:ea typeface="Consolas"/>
                <a:cs typeface="Consolas"/>
                <a:sym typeface="Consolas"/>
              </a:rPr>
              <a:t>].</a:t>
            </a:r>
          </a:p>
          <a:p>
            <a:pPr lvl="0" rtl="0">
              <a:spcBef>
                <a:spcPts val="0"/>
              </a:spcBef>
              <a:buNone/>
            </a:pPr>
            <a:r>
              <a:rPr lang="en-US" sz="3500" dirty="0">
                <a:solidFill>
                  <a:schemeClr val="dk1"/>
                </a:solidFill>
                <a:highlight>
                  <a:srgbClr val="FFFFFF"/>
                </a:highlight>
                <a:latin typeface="Consolas"/>
                <a:ea typeface="Consolas"/>
                <a:cs typeface="Consolas"/>
                <a:sym typeface="Consolas"/>
              </a:rPr>
              <a:t>          reshape(</a:t>
            </a:r>
            <a:r>
              <a:rPr lang="en-US" sz="3500" dirty="0">
                <a:solidFill>
                  <a:srgbClr val="0000FF"/>
                </a:solidFill>
                <a:highlight>
                  <a:srgbClr val="FFFFFF"/>
                </a:highlight>
                <a:latin typeface="Consolas"/>
                <a:ea typeface="Consolas"/>
                <a:cs typeface="Consolas"/>
                <a:sym typeface="Consolas"/>
              </a:rPr>
              <a:t>28</a:t>
            </a:r>
            <a:r>
              <a:rPr lang="en-US" sz="3500" dirty="0">
                <a:solidFill>
                  <a:schemeClr val="dk1"/>
                </a:solidFill>
                <a:highlight>
                  <a:srgbClr val="FFFFFF"/>
                </a:highlight>
                <a:latin typeface="Consolas"/>
                <a:ea typeface="Consolas"/>
                <a:cs typeface="Consolas"/>
                <a:sym typeface="Consolas"/>
              </a:rPr>
              <a:t>, </a:t>
            </a:r>
            <a:r>
              <a:rPr lang="en-US" sz="3500" dirty="0">
                <a:solidFill>
                  <a:srgbClr val="0000FF"/>
                </a:solidFill>
                <a:highlight>
                  <a:srgbClr val="FFFFFF"/>
                </a:highlight>
                <a:latin typeface="Consolas"/>
                <a:ea typeface="Consolas"/>
                <a:cs typeface="Consolas"/>
                <a:sym typeface="Consolas"/>
              </a:rPr>
              <a:t>28</a:t>
            </a:r>
            <a:r>
              <a:rPr lang="en-US" sz="3500" dirty="0">
                <a:solidFill>
                  <a:schemeClr val="dk1"/>
                </a:solidFill>
                <a:highlight>
                  <a:srgbClr val="FFFFFF"/>
                </a:highlight>
                <a:latin typeface="Consolas"/>
                <a:ea typeface="Consolas"/>
                <a:cs typeface="Consolas"/>
                <a:sym typeface="Consolas"/>
              </a:rPr>
              <a:t>), </a:t>
            </a:r>
            <a:r>
              <a:rPr lang="en-US" sz="3500" dirty="0" err="1">
                <a:solidFill>
                  <a:srgbClr val="660099"/>
                </a:solidFill>
                <a:highlight>
                  <a:srgbClr val="FFFFFF"/>
                </a:highlight>
                <a:latin typeface="Consolas"/>
                <a:ea typeface="Consolas"/>
                <a:cs typeface="Consolas"/>
                <a:sym typeface="Consolas"/>
              </a:rPr>
              <a:t>cmap</a:t>
            </a:r>
            <a:r>
              <a:rPr lang="en-US" sz="3500" dirty="0">
                <a:solidFill>
                  <a:schemeClr val="dk1"/>
                </a:solidFill>
                <a:highlight>
                  <a:srgbClr val="FFFFFF"/>
                </a:highlight>
                <a:latin typeface="Consolas"/>
                <a:ea typeface="Consolas"/>
                <a:cs typeface="Consolas"/>
                <a:sym typeface="Consolas"/>
              </a:rPr>
              <a:t>=</a:t>
            </a:r>
            <a:r>
              <a:rPr lang="en-US" sz="3500" b="1" dirty="0">
                <a:solidFill>
                  <a:srgbClr val="008080"/>
                </a:solidFill>
                <a:highlight>
                  <a:srgbClr val="FFFFFF"/>
                </a:highlight>
                <a:latin typeface="Consolas"/>
                <a:ea typeface="Consolas"/>
                <a:cs typeface="Consolas"/>
                <a:sym typeface="Consolas"/>
              </a:rPr>
              <a:t>'</a:t>
            </a:r>
            <a:r>
              <a:rPr lang="en-US" sz="3500" b="1" dirty="0" err="1">
                <a:solidFill>
                  <a:srgbClr val="008080"/>
                </a:solidFill>
                <a:highlight>
                  <a:srgbClr val="FFFFFF"/>
                </a:highlight>
                <a:latin typeface="Consolas"/>
                <a:ea typeface="Consolas"/>
                <a:cs typeface="Consolas"/>
                <a:sym typeface="Consolas"/>
              </a:rPr>
              <a:t>Greys'</a:t>
            </a:r>
            <a:r>
              <a:rPr lang="en-US" sz="3500" dirty="0">
                <a:solidFill>
                  <a:schemeClr val="dk1"/>
                </a:solidFill>
                <a:highlight>
                  <a:srgbClr val="FFFFFF"/>
                </a:highlight>
                <a:latin typeface="Consolas"/>
                <a:ea typeface="Consolas"/>
                <a:cs typeface="Consolas"/>
                <a:sym typeface="Consolas"/>
              </a:rPr>
              <a:t>, </a:t>
            </a:r>
            <a:r>
              <a:rPr lang="en-US" sz="3500" dirty="0">
                <a:solidFill>
                  <a:srgbClr val="660099"/>
                </a:solidFill>
                <a:highlight>
                  <a:srgbClr val="FFFFFF"/>
                </a:highlight>
                <a:latin typeface="Consolas"/>
                <a:ea typeface="Consolas"/>
                <a:cs typeface="Consolas"/>
                <a:sym typeface="Consolas"/>
              </a:rPr>
              <a:t>interpolation</a:t>
            </a:r>
            <a:r>
              <a:rPr lang="en-US" sz="3500" dirty="0">
                <a:solidFill>
                  <a:schemeClr val="dk1"/>
                </a:solidFill>
                <a:highlight>
                  <a:srgbClr val="FFFFFF"/>
                </a:highlight>
                <a:latin typeface="Consolas"/>
                <a:ea typeface="Consolas"/>
                <a:cs typeface="Consolas"/>
                <a:sym typeface="Consolas"/>
              </a:rPr>
              <a:t>=</a:t>
            </a:r>
            <a:r>
              <a:rPr lang="en-US" sz="3500" b="1" dirty="0">
                <a:solidFill>
                  <a:srgbClr val="008080"/>
                </a:solidFill>
                <a:highlight>
                  <a:srgbClr val="FFFFFF"/>
                </a:highlight>
                <a:latin typeface="Consolas"/>
                <a:ea typeface="Consolas"/>
                <a:cs typeface="Consolas"/>
                <a:sym typeface="Consolas"/>
              </a:rPr>
              <a:t>'nearest'</a:t>
            </a:r>
            <a:r>
              <a:rPr lang="en-US" sz="3500" dirty="0">
                <a:solidFill>
                  <a:schemeClr val="dk1"/>
                </a:solidFill>
                <a:highlight>
                  <a:srgbClr val="FFFFFF"/>
                </a:highlight>
                <a:latin typeface="Consolas"/>
                <a:ea typeface="Consolas"/>
                <a:cs typeface="Consolas"/>
                <a:sym typeface="Consolas"/>
              </a:rPr>
              <a:t>)</a:t>
            </a:r>
          </a:p>
          <a:p>
            <a:pPr lvl="0" rtl="0">
              <a:spcBef>
                <a:spcPts val="0"/>
              </a:spcBef>
              <a:buNone/>
            </a:pPr>
            <a:r>
              <a:rPr lang="en-US" sz="3500" dirty="0" err="1">
                <a:solidFill>
                  <a:schemeClr val="dk1"/>
                </a:solidFill>
                <a:highlight>
                  <a:srgbClr val="FFFFFF"/>
                </a:highlight>
                <a:latin typeface="Consolas"/>
                <a:ea typeface="Consolas"/>
                <a:cs typeface="Consolas"/>
                <a:sym typeface="Consolas"/>
              </a:rPr>
              <a:t>plt.show</a:t>
            </a:r>
            <a:r>
              <a:rPr lang="en-US" sz="3500" dirty="0">
                <a:solidFill>
                  <a:schemeClr val="dk1"/>
                </a:solidFill>
                <a:highlight>
                  <a:srgbClr val="FFFFFF"/>
                </a:highlight>
                <a:latin typeface="Consolas"/>
                <a:ea typeface="Consolas"/>
                <a:cs typeface="Consolas"/>
                <a:sym typeface="Consolas"/>
              </a:rPr>
              <a:t>()</a:t>
            </a:r>
          </a:p>
        </p:txBody>
      </p:sp>
      <p:sp>
        <p:nvSpPr>
          <p:cNvPr id="1152" name="Shape 1152"/>
          <p:cNvSpPr txBox="1"/>
          <p:nvPr/>
        </p:nvSpPr>
        <p:spPr>
          <a:xfrm>
            <a:off x="7658467" y="13143333"/>
            <a:ext cx="19958400" cy="572700"/>
          </a:xfrm>
          <a:prstGeom prst="rect">
            <a:avLst/>
          </a:prstGeom>
          <a:noFill/>
          <a:ln>
            <a:noFill/>
          </a:ln>
        </p:spPr>
        <p:txBody>
          <a:bodyPr wrap="square" lIns="243800" tIns="243800" rIns="243800" bIns="243800" anchor="ctr" anchorCtr="0">
            <a:noAutofit/>
          </a:bodyPr>
          <a:lstStyle/>
          <a:p>
            <a:pPr lvl="0" rtl="0">
              <a:spcBef>
                <a:spcPts val="0"/>
              </a:spcBef>
              <a:buNone/>
            </a:pPr>
            <a:r>
              <a:rPr lang="en-US" sz="3100" u="sng">
                <a:solidFill>
                  <a:schemeClr val="hlink"/>
                </a:solidFill>
                <a:hlinkClick r:id="rId4"/>
              </a:rPr>
              <a:t>https://github.com/hunkim/DeepLearningZeroToAll/blob/master/lab-07-4-mnist_introduction.py</a:t>
            </a:r>
            <a:r>
              <a:rPr lang="en-US" sz="3100">
                <a:solidFill>
                  <a:schemeClr val="dk1"/>
                </a:solidFill>
              </a:rPr>
              <a:t> </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Shape 1157"/>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Machine Learning Basics</a:t>
            </a:r>
          </a:p>
        </p:txBody>
      </p:sp>
      <p:sp>
        <p:nvSpPr>
          <p:cNvPr id="1158" name="Shape 1158"/>
          <p:cNvSpPr txBox="1">
            <a:spLocks noGrp="1"/>
          </p:cNvSpPr>
          <p:nvPr>
            <p:ph type="body" idx="1"/>
          </p:nvPr>
        </p:nvSpPr>
        <p:spPr>
          <a:xfrm>
            <a:off x="480561" y="3893343"/>
            <a:ext cx="23422800" cy="8036700"/>
          </a:xfrm>
          <a:prstGeom prst="rect">
            <a:avLst/>
          </a:prstGeom>
          <a:noFill/>
          <a:ln>
            <a:noFill/>
          </a:ln>
        </p:spPr>
        <p:txBody>
          <a:bodyPr wrap="square" lIns="71425" tIns="71425" rIns="71425" bIns="71425" anchor="ctr" anchorCtr="0">
            <a:noAutofit/>
          </a:bodyPr>
          <a:lstStyle/>
          <a:p>
            <a:pPr marL="457200" marR="0" lvl="0" indent="-228600" algn="l" rtl="0">
              <a:lnSpc>
                <a:spcPct val="100000"/>
              </a:lnSpc>
              <a:spcBef>
                <a:spcPts val="0"/>
              </a:spcBef>
              <a:spcAft>
                <a:spcPts val="0"/>
              </a:spcAft>
              <a:buClr>
                <a:srgbClr val="D9D9D9"/>
              </a:buClr>
            </a:pPr>
            <a:r>
              <a:rPr lang="en-US">
                <a:solidFill>
                  <a:srgbClr val="D9D9D9"/>
                </a:solidFill>
              </a:rPr>
              <a:t>Linear Regression</a:t>
            </a:r>
          </a:p>
          <a:p>
            <a:pPr marL="457200" marR="0" lvl="0" indent="-228600" algn="l" rtl="0">
              <a:lnSpc>
                <a:spcPct val="100000"/>
              </a:lnSpc>
              <a:spcBef>
                <a:spcPts val="0"/>
              </a:spcBef>
              <a:spcAft>
                <a:spcPts val="0"/>
              </a:spcAft>
              <a:buClr>
                <a:srgbClr val="D9D9D9"/>
              </a:buClr>
            </a:pPr>
            <a:r>
              <a:rPr lang="en-US">
                <a:solidFill>
                  <a:srgbClr val="D9D9D9"/>
                </a:solidFill>
              </a:rPr>
              <a:t>Logistic Regression (Binary classification)</a:t>
            </a:r>
          </a:p>
          <a:p>
            <a:pPr marL="457200" marR="0" lvl="0" indent="-228600" algn="l" rtl="0">
              <a:lnSpc>
                <a:spcPct val="100000"/>
              </a:lnSpc>
              <a:spcBef>
                <a:spcPts val="0"/>
              </a:spcBef>
              <a:spcAft>
                <a:spcPts val="0"/>
              </a:spcAft>
              <a:buClr>
                <a:srgbClr val="D9D9D9"/>
              </a:buClr>
            </a:pPr>
            <a:r>
              <a:rPr lang="en-US">
                <a:solidFill>
                  <a:srgbClr val="D9D9D9"/>
                </a:solidFill>
              </a:rPr>
              <a:t>Softmax Classification</a:t>
            </a:r>
          </a:p>
          <a:p>
            <a:pPr marL="457200" marR="0" lvl="0" indent="-228600" algn="l" rtl="0">
              <a:lnSpc>
                <a:spcPct val="100000"/>
              </a:lnSpc>
              <a:spcBef>
                <a:spcPts val="0"/>
              </a:spcBef>
              <a:spcAft>
                <a:spcPts val="0"/>
              </a:spcAft>
            </a:pPr>
            <a:r>
              <a:rPr lang="en-US"/>
              <a:t>Neural Networks </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Shape 116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Neural Net</a:t>
            </a:r>
          </a:p>
        </p:txBody>
      </p:sp>
      <p:pic>
        <p:nvPicPr>
          <p:cNvPr id="1164" name="Shape 1164" descr="pasted-image.png"/>
          <p:cNvPicPr preferRelativeResize="0"/>
          <p:nvPr/>
        </p:nvPicPr>
        <p:blipFill rotWithShape="1">
          <a:blip r:embed="rId3">
            <a:alphaModFix/>
          </a:blip>
          <a:srcRect/>
          <a:stretch/>
        </p:blipFill>
        <p:spPr>
          <a:xfrm>
            <a:off x="17241431" y="1238403"/>
            <a:ext cx="5908896" cy="3070635"/>
          </a:xfrm>
          <a:prstGeom prst="rect">
            <a:avLst/>
          </a:prstGeom>
          <a:noFill/>
          <a:ln>
            <a:noFill/>
          </a:ln>
        </p:spPr>
      </p:pic>
      <p:pic>
        <p:nvPicPr>
          <p:cNvPr id="1165" name="Shape 1165" descr="pasted-image.jpeg"/>
          <p:cNvPicPr preferRelativeResize="0"/>
          <p:nvPr/>
        </p:nvPicPr>
        <p:blipFill rotWithShape="1">
          <a:blip r:embed="rId4">
            <a:alphaModFix/>
          </a:blip>
          <a:srcRect/>
          <a:stretch/>
        </p:blipFill>
        <p:spPr>
          <a:xfrm>
            <a:off x="5922367" y="4455715"/>
            <a:ext cx="14884503" cy="730112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Shape 1170"/>
          <p:cNvSpPr/>
          <p:nvPr/>
        </p:nvSpPr>
        <p:spPr>
          <a:xfrm>
            <a:off x="9306333" y="124933"/>
            <a:ext cx="14824800" cy="1606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Softmax classifier for MNIST</a:t>
            </a:r>
          </a:p>
        </p:txBody>
      </p:sp>
      <p:sp>
        <p:nvSpPr>
          <p:cNvPr id="1171" name="Shape 1171"/>
          <p:cNvSpPr txBox="1"/>
          <p:nvPr/>
        </p:nvSpPr>
        <p:spPr>
          <a:xfrm>
            <a:off x="0" y="0"/>
            <a:ext cx="20398500" cy="12633600"/>
          </a:xfrm>
          <a:prstGeom prst="rect">
            <a:avLst/>
          </a:prstGeom>
          <a:noFill/>
          <a:ln>
            <a:noFill/>
          </a:ln>
        </p:spPr>
        <p:txBody>
          <a:bodyPr wrap="square" lIns="243800" tIns="243800" rIns="243800" bIns="243800" anchor="ctr" anchorCtr="0">
            <a:noAutofit/>
          </a:bodyPr>
          <a:lstStyle/>
          <a:p>
            <a:pPr lvl="0" rtl="0">
              <a:spcBef>
                <a:spcPts val="0"/>
              </a:spcBef>
              <a:buNone/>
            </a:pPr>
            <a:endParaRPr sz="2700" i="1">
              <a:solidFill>
                <a:srgbClr val="808080"/>
              </a:solidFill>
              <a:highlight>
                <a:srgbClr val="FFFFFF"/>
              </a:highlight>
              <a:latin typeface="Consolas"/>
              <a:ea typeface="Consolas"/>
              <a:cs typeface="Consolas"/>
              <a:sym typeface="Consolas"/>
            </a:endParaRPr>
          </a:p>
          <a:p>
            <a:pPr lvl="0" rtl="0">
              <a:spcBef>
                <a:spcPts val="0"/>
              </a:spcBef>
              <a:buNone/>
            </a:pPr>
            <a:r>
              <a:rPr lang="en-US" sz="2700" i="1">
                <a:solidFill>
                  <a:srgbClr val="808080"/>
                </a:solidFill>
                <a:highlight>
                  <a:srgbClr val="FFFFFF"/>
                </a:highlight>
                <a:latin typeface="Consolas"/>
                <a:ea typeface="Consolas"/>
                <a:cs typeface="Consolas"/>
                <a:sym typeface="Consolas"/>
              </a:rPr>
              <a:t># weights &amp; bias for nn layers</a:t>
            </a:r>
          </a:p>
          <a:p>
            <a:pPr lvl="0" rtl="0">
              <a:spcBef>
                <a:spcPts val="0"/>
              </a:spcBef>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784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hypothesis = tf.matmul(X, W) + b</a:t>
            </a:r>
          </a:p>
          <a:p>
            <a:pPr lvl="0" rtl="0">
              <a:spcBef>
                <a:spcPts val="0"/>
              </a:spcBef>
              <a:buNone/>
            </a:pPr>
            <a:r>
              <a:rPr lang="en-US" sz="2700" i="1">
                <a:solidFill>
                  <a:srgbClr val="808080"/>
                </a:solidFill>
                <a:highlight>
                  <a:srgbClr val="FFFFFF"/>
                </a:highlight>
                <a:latin typeface="Consolas"/>
                <a:ea typeface="Consolas"/>
                <a:cs typeface="Consolas"/>
                <a:sym typeface="Consolas"/>
              </a:rPr>
              <a:t># define cost/loss &amp; optimizer</a:t>
            </a:r>
          </a:p>
          <a:p>
            <a:pPr lvl="0" rtl="0">
              <a:spcBef>
                <a:spcPts val="0"/>
              </a:spcBef>
              <a:buNone/>
            </a:pPr>
            <a:r>
              <a:rPr lang="en-US" sz="2700">
                <a:solidFill>
                  <a:schemeClr val="dk1"/>
                </a:solidFill>
                <a:highlight>
                  <a:srgbClr val="FFFFFF"/>
                </a:highlight>
                <a:latin typeface="Consolas"/>
                <a:ea typeface="Consolas"/>
                <a:cs typeface="Consolas"/>
                <a:sym typeface="Consolas"/>
              </a:rPr>
              <a:t>cost = tf.reduce_mean(tf.nn.softmax_cross_entropy_with_logits(</a:t>
            </a:r>
            <a:r>
              <a:rPr lang="en-US" sz="2700">
                <a:solidFill>
                  <a:srgbClr val="660099"/>
                </a:solidFill>
                <a:highlight>
                  <a:srgbClr val="FFFFFF"/>
                </a:highlight>
                <a:latin typeface="Consolas"/>
                <a:ea typeface="Consolas"/>
                <a:cs typeface="Consolas"/>
                <a:sym typeface="Consolas"/>
              </a:rPr>
              <a:t>logits</a:t>
            </a:r>
            <a:r>
              <a:rPr lang="en-US" sz="2700">
                <a:solidFill>
                  <a:schemeClr val="dk1"/>
                </a:solidFill>
                <a:highlight>
                  <a:srgbClr val="FFFFFF"/>
                </a:highlight>
                <a:latin typeface="Consolas"/>
                <a:ea typeface="Consolas"/>
                <a:cs typeface="Consolas"/>
                <a:sym typeface="Consolas"/>
              </a:rPr>
              <a:t>=hypothesis, </a:t>
            </a:r>
            <a:r>
              <a:rPr lang="en-US" sz="2700">
                <a:solidFill>
                  <a:srgbClr val="660099"/>
                </a:solidFill>
                <a:highlight>
                  <a:srgbClr val="FFFFFF"/>
                </a:highlight>
                <a:latin typeface="Consolas"/>
                <a:ea typeface="Consolas"/>
                <a:cs typeface="Consolas"/>
                <a:sym typeface="Consolas"/>
              </a:rPr>
              <a:t>labels</a:t>
            </a:r>
            <a:r>
              <a:rPr lang="en-US" sz="2700">
                <a:solidFill>
                  <a:schemeClr val="dk1"/>
                </a:solidFill>
                <a:highlight>
                  <a:srgbClr val="FFFFFF"/>
                </a:highlight>
                <a:latin typeface="Consolas"/>
                <a:ea typeface="Consolas"/>
                <a:cs typeface="Consolas"/>
                <a:sym typeface="Consolas"/>
              </a:rPr>
              <a:t>=Y))</a:t>
            </a:r>
          </a:p>
          <a:p>
            <a:pPr lvl="0" rtl="0">
              <a:spcBef>
                <a:spcPts val="0"/>
              </a:spcBef>
              <a:buNone/>
            </a:pPr>
            <a:r>
              <a:rPr lang="en-US" sz="2700">
                <a:solidFill>
                  <a:schemeClr val="dk1"/>
                </a:solidFill>
                <a:highlight>
                  <a:srgbClr val="FFFFFF"/>
                </a:highlight>
                <a:latin typeface="Consolas"/>
                <a:ea typeface="Consolas"/>
                <a:cs typeface="Consolas"/>
                <a:sym typeface="Consolas"/>
              </a:rPr>
              <a:t>optimizer = tf.train.AdamOptimizer(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=learning_rate).minimize(cost)</a:t>
            </a:r>
          </a:p>
          <a:p>
            <a:pPr lvl="0" rtl="0">
              <a:spcBef>
                <a:spcPts val="0"/>
              </a:spcBef>
              <a:buNone/>
            </a:pPr>
            <a:r>
              <a:rPr lang="en-US" sz="2700" i="1">
                <a:solidFill>
                  <a:srgbClr val="808080"/>
                </a:solidFill>
                <a:highlight>
                  <a:srgbClr val="FFFFFF"/>
                </a:highlight>
                <a:latin typeface="Consolas"/>
                <a:ea typeface="Consolas"/>
                <a:cs typeface="Consolas"/>
                <a:sym typeface="Consolas"/>
              </a:rPr>
              <a:t># initialize</a:t>
            </a:r>
          </a:p>
          <a:p>
            <a:pPr lvl="0" rtl="0">
              <a:spcBef>
                <a:spcPts val="0"/>
              </a:spcBef>
              <a:buNone/>
            </a:pPr>
            <a:r>
              <a:rPr lang="en-US" sz="2700">
                <a:solidFill>
                  <a:schemeClr val="dk1"/>
                </a:solidFill>
                <a:highlight>
                  <a:srgbClr val="FFFFFF"/>
                </a:highlight>
                <a:latin typeface="Consolas"/>
                <a:ea typeface="Consolas"/>
                <a:cs typeface="Consolas"/>
                <a:sym typeface="Consolas"/>
              </a:rPr>
              <a:t>sess = tf.Session()</a:t>
            </a:r>
          </a:p>
          <a:p>
            <a:pPr lvl="0" rtl="0">
              <a:spcBef>
                <a:spcPts val="0"/>
              </a:spcBef>
              <a:buNone/>
            </a:pPr>
            <a:r>
              <a:rPr lang="en-US" sz="2700">
                <a:solidFill>
                  <a:schemeClr val="dk1"/>
                </a:solidFill>
                <a:highlight>
                  <a:srgbClr val="FFFFFF"/>
                </a:highlight>
                <a:latin typeface="Consolas"/>
                <a:ea typeface="Consolas"/>
                <a:cs typeface="Consolas"/>
                <a:sym typeface="Consolas"/>
              </a:rPr>
              <a:t>sess.run(tf.global_variables_initializer())</a:t>
            </a:r>
          </a:p>
          <a:p>
            <a:pPr lvl="0" rtl="0">
              <a:spcBef>
                <a:spcPts val="0"/>
              </a:spcBef>
              <a:buNone/>
            </a:pP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i="1">
                <a:solidFill>
                  <a:srgbClr val="808080"/>
                </a:solidFill>
                <a:highlight>
                  <a:srgbClr val="FFFFFF"/>
                </a:highlight>
                <a:latin typeface="Consolas"/>
                <a:ea typeface="Consolas"/>
                <a:cs typeface="Consolas"/>
                <a:sym typeface="Consolas"/>
              </a:rPr>
              <a:t># train my model</a:t>
            </a:r>
          </a:p>
          <a:p>
            <a:pPr lvl="0" rtl="0">
              <a:spcBef>
                <a:spcPts val="0"/>
              </a:spcBef>
              <a:buNone/>
            </a:pPr>
            <a:r>
              <a:rPr lang="en-US" sz="2700" b="1">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epoch </a:t>
            </a:r>
            <a:r>
              <a:rPr lang="en-US" sz="2700" b="1">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(training_epochs):</a:t>
            </a:r>
          </a:p>
          <a:p>
            <a:pPr lvl="0" rtl="0">
              <a:spcBef>
                <a:spcPts val="0"/>
              </a:spcBef>
              <a:buNone/>
            </a:pPr>
            <a:r>
              <a:rPr lang="en-US" sz="2700">
                <a:solidFill>
                  <a:schemeClr val="dk1"/>
                </a:solidFill>
                <a:highlight>
                  <a:srgbClr val="FFFFFF"/>
                </a:highlight>
                <a:latin typeface="Consolas"/>
                <a:ea typeface="Consolas"/>
                <a:cs typeface="Consolas"/>
                <a:sym typeface="Consolas"/>
              </a:rPr>
              <a:t>   avg_cost = </a:t>
            </a:r>
            <a:r>
              <a:rPr lang="en-US" sz="2700">
                <a:solidFill>
                  <a:srgbClr val="0000FF"/>
                </a:solidFill>
                <a:highlight>
                  <a:srgbClr val="FFFFFF"/>
                </a:highlight>
                <a:latin typeface="Consolas"/>
                <a:ea typeface="Consolas"/>
                <a:cs typeface="Consolas"/>
                <a:sym typeface="Consolas"/>
              </a:rPr>
              <a:t>0</a:t>
            </a:r>
          </a:p>
          <a:p>
            <a:pPr lvl="0" rtl="0">
              <a:spcBef>
                <a:spcPts val="0"/>
              </a:spcBef>
              <a:buNone/>
            </a:pPr>
            <a:r>
              <a:rPr lang="en-US" sz="2700">
                <a:solidFill>
                  <a:srgbClr val="0000FF"/>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total_batch = </a:t>
            </a:r>
            <a:r>
              <a:rPr lang="en-US" sz="2700">
                <a:solidFill>
                  <a:srgbClr val="000080"/>
                </a:solidFill>
                <a:highlight>
                  <a:srgbClr val="FFFFFF"/>
                </a:highlight>
                <a:latin typeface="Consolas"/>
                <a:ea typeface="Consolas"/>
                <a:cs typeface="Consolas"/>
                <a:sym typeface="Consolas"/>
              </a:rPr>
              <a:t>int</a:t>
            </a:r>
            <a:r>
              <a:rPr lang="en-US" sz="2700">
                <a:solidFill>
                  <a:schemeClr val="dk1"/>
                </a:solidFill>
                <a:highlight>
                  <a:srgbClr val="FFFFFF"/>
                </a:highlight>
                <a:latin typeface="Consolas"/>
                <a:ea typeface="Consolas"/>
                <a:cs typeface="Consolas"/>
                <a:sym typeface="Consolas"/>
              </a:rPr>
              <a:t>(mnist.train.num_examples / batch_size)</a:t>
            </a:r>
          </a:p>
          <a:p>
            <a:pPr lvl="0" rtl="0">
              <a:spcBef>
                <a:spcPts val="0"/>
              </a:spcBef>
              <a:buNone/>
            </a:pP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   </a:t>
            </a:r>
            <a:r>
              <a:rPr lang="en-US" sz="2700" b="1">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i </a:t>
            </a:r>
            <a:r>
              <a:rPr lang="en-US" sz="2700" b="1">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(total_batch):</a:t>
            </a:r>
          </a:p>
          <a:p>
            <a:pPr lvl="0" rtl="0">
              <a:spcBef>
                <a:spcPts val="0"/>
              </a:spcBef>
              <a:buNone/>
            </a:pPr>
            <a:r>
              <a:rPr lang="en-US" sz="2700">
                <a:solidFill>
                  <a:schemeClr val="dk1"/>
                </a:solidFill>
                <a:highlight>
                  <a:srgbClr val="FFFFFF"/>
                </a:highlight>
                <a:latin typeface="Consolas"/>
                <a:ea typeface="Consolas"/>
                <a:cs typeface="Consolas"/>
                <a:sym typeface="Consolas"/>
              </a:rPr>
              <a:t>       batch_xs, batch_ys = mnist.train.next_batch(batch_size)</a:t>
            </a:r>
          </a:p>
          <a:p>
            <a:pPr lvl="0" rtl="0">
              <a:spcBef>
                <a:spcPts val="0"/>
              </a:spcBef>
              <a:buNone/>
            </a:pPr>
            <a:r>
              <a:rPr lang="en-US" sz="2700">
                <a:solidFill>
                  <a:schemeClr val="dk1"/>
                </a:solidFill>
                <a:highlight>
                  <a:srgbClr val="FFFFFF"/>
                </a:highlight>
                <a:latin typeface="Consolas"/>
                <a:ea typeface="Consolas"/>
                <a:cs typeface="Consolas"/>
                <a:sym typeface="Consolas"/>
              </a:rPr>
              <a:t>       feed_dict = {X: batch_xs, Y: batch_ys}</a:t>
            </a:r>
          </a:p>
          <a:p>
            <a:pPr lvl="0" rtl="0">
              <a:spcBef>
                <a:spcPts val="0"/>
              </a:spcBef>
              <a:buNone/>
            </a:pPr>
            <a:r>
              <a:rPr lang="en-US" sz="2700">
                <a:solidFill>
                  <a:schemeClr val="dk1"/>
                </a:solidFill>
                <a:highlight>
                  <a:srgbClr val="FFFFFF"/>
                </a:highlight>
                <a:latin typeface="Consolas"/>
                <a:ea typeface="Consolas"/>
                <a:cs typeface="Consolas"/>
                <a:sym typeface="Consolas"/>
              </a:rPr>
              <a:t>       c, _ = sess.run([cost, optimizer],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=feed_dict)</a:t>
            </a:r>
          </a:p>
          <a:p>
            <a:pPr lvl="0" rtl="0">
              <a:spcBef>
                <a:spcPts val="0"/>
              </a:spcBef>
              <a:buNone/>
            </a:pPr>
            <a:r>
              <a:rPr lang="en-US" sz="2700">
                <a:solidFill>
                  <a:schemeClr val="dk1"/>
                </a:solidFill>
                <a:highlight>
                  <a:srgbClr val="FFFFFF"/>
                </a:highlight>
                <a:latin typeface="Consolas"/>
                <a:ea typeface="Consolas"/>
                <a:cs typeface="Consolas"/>
                <a:sym typeface="Consolas"/>
              </a:rPr>
              <a:t>       avg_cost += c / total_batch</a:t>
            </a:r>
          </a:p>
          <a:p>
            <a:pPr lvl="0" rtl="0">
              <a:spcBef>
                <a:spcPts val="0"/>
              </a:spcBef>
              <a:buNone/>
            </a:pP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'Epoch:'</a:t>
            </a:r>
            <a:r>
              <a:rPr lang="en-US" sz="2700">
                <a:solidFill>
                  <a:schemeClr val="dk1"/>
                </a:solidFill>
                <a:highlight>
                  <a:srgbClr val="FFFFFF"/>
                </a:highlight>
                <a:latin typeface="Consolas"/>
                <a:ea typeface="Consolas"/>
                <a:cs typeface="Consolas"/>
                <a:sym typeface="Consolas"/>
              </a:rPr>
              <a:t>, </a:t>
            </a:r>
            <a:r>
              <a:rPr lang="en-US" sz="2700" b="1">
                <a:solidFill>
                  <a:srgbClr val="008080"/>
                </a:solidFill>
                <a:highlight>
                  <a:srgbClr val="FFFFFF"/>
                </a:highlight>
                <a:latin typeface="Consolas"/>
                <a:ea typeface="Consolas"/>
                <a:cs typeface="Consolas"/>
                <a:sym typeface="Consolas"/>
              </a:rPr>
              <a:t>'%04d' </a:t>
            </a:r>
            <a:r>
              <a:rPr lang="en-US" sz="2700">
                <a:solidFill>
                  <a:schemeClr val="dk1"/>
                </a:solidFill>
                <a:highlight>
                  <a:srgbClr val="FFFFFF"/>
                </a:highlight>
                <a:latin typeface="Consolas"/>
                <a:ea typeface="Consolas"/>
                <a:cs typeface="Consolas"/>
                <a:sym typeface="Consolas"/>
              </a:rPr>
              <a:t>% (epoch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b="1">
                <a:solidFill>
                  <a:srgbClr val="008080"/>
                </a:solidFill>
                <a:highlight>
                  <a:srgbClr val="FFFFFF"/>
                </a:highlight>
                <a:latin typeface="Consolas"/>
                <a:ea typeface="Consolas"/>
                <a:cs typeface="Consolas"/>
                <a:sym typeface="Consolas"/>
              </a:rPr>
              <a:t>'cost ='</a:t>
            </a:r>
            <a:r>
              <a:rPr lang="en-US" sz="2700">
                <a:solidFill>
                  <a:schemeClr val="dk1"/>
                </a:solidFill>
                <a:highlight>
                  <a:srgbClr val="FFFFFF"/>
                </a:highlight>
                <a:latin typeface="Consolas"/>
                <a:ea typeface="Consolas"/>
                <a:cs typeface="Consolas"/>
                <a:sym typeface="Consolas"/>
              </a:rPr>
              <a:t>, </a:t>
            </a:r>
            <a:r>
              <a:rPr lang="en-US" sz="2700" b="1">
                <a:solidFill>
                  <a:srgbClr val="008080"/>
                </a:solidFill>
                <a:highlight>
                  <a:srgbClr val="FFFFFF"/>
                </a:highlight>
                <a:latin typeface="Consolas"/>
                <a:ea typeface="Consolas"/>
                <a:cs typeface="Consolas"/>
                <a:sym typeface="Consolas"/>
              </a:rPr>
              <a:t>'{:.9f}'</a:t>
            </a:r>
            <a:r>
              <a:rPr lang="en-US" sz="2700">
                <a:solidFill>
                  <a:schemeClr val="dk1"/>
                </a:solidFill>
                <a:highlight>
                  <a:srgbClr val="FFFFFF"/>
                </a:highlight>
                <a:latin typeface="Consolas"/>
                <a:ea typeface="Consolas"/>
                <a:cs typeface="Consolas"/>
                <a:sym typeface="Consolas"/>
              </a:rPr>
              <a:t>.format(avg_cost))</a:t>
            </a:r>
          </a:p>
          <a:p>
            <a:pPr lvl="0" rtl="0">
              <a:spcBef>
                <a:spcPts val="0"/>
              </a:spcBef>
              <a:buNone/>
            </a:pP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'Learning Finished!'</a:t>
            </a:r>
            <a:r>
              <a:rPr lang="en-US" sz="2700">
                <a:solidFill>
                  <a:schemeClr val="dk1"/>
                </a:solidFill>
                <a:highlight>
                  <a:srgbClr val="FFFFFF"/>
                </a:highlight>
                <a:latin typeface="Consolas"/>
                <a:ea typeface="Consolas"/>
                <a:cs typeface="Consolas"/>
                <a:sym typeface="Consolas"/>
              </a:rPr>
              <a:t>)</a:t>
            </a:r>
          </a:p>
          <a:p>
            <a:pPr lvl="0" rtl="0">
              <a:spcBef>
                <a:spcPts val="0"/>
              </a:spcBef>
              <a:buNone/>
            </a:pPr>
            <a:endParaRPr sz="2700">
              <a:solidFill>
                <a:schemeClr val="dk1"/>
              </a:solidFill>
              <a:highlight>
                <a:srgbClr val="FFFFFF"/>
              </a:highlight>
              <a:latin typeface="Consolas"/>
              <a:ea typeface="Consolas"/>
              <a:cs typeface="Consolas"/>
              <a:sym typeface="Consolas"/>
            </a:endParaRPr>
          </a:p>
          <a:p>
            <a:pPr lvl="0" rtl="0">
              <a:spcBef>
                <a:spcPts val="0"/>
              </a:spcBef>
              <a:buNone/>
            </a:pPr>
            <a:r>
              <a:rPr lang="en-US" sz="2700" i="1">
                <a:solidFill>
                  <a:srgbClr val="808080"/>
                </a:solidFill>
                <a:highlight>
                  <a:srgbClr val="FFFFFF"/>
                </a:highlight>
                <a:latin typeface="Consolas"/>
                <a:ea typeface="Consolas"/>
                <a:cs typeface="Consolas"/>
                <a:sym typeface="Consolas"/>
              </a:rPr>
              <a:t># Test model and check accuracy</a:t>
            </a:r>
          </a:p>
          <a:p>
            <a:pPr lvl="0" rtl="0">
              <a:spcBef>
                <a:spcPts val="0"/>
              </a:spcBef>
              <a:buNone/>
            </a:pPr>
            <a:r>
              <a:rPr lang="en-US" sz="2700">
                <a:solidFill>
                  <a:schemeClr val="dk1"/>
                </a:solidFill>
                <a:highlight>
                  <a:srgbClr val="FFFFFF"/>
                </a:highlight>
                <a:latin typeface="Consolas"/>
                <a:ea typeface="Consolas"/>
                <a:cs typeface="Consolas"/>
                <a:sym typeface="Consolas"/>
              </a:rPr>
              <a:t>correct_prediction = tf.equal(tf.argmax(hypothesis,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tf.argmax(Y,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p>
          <a:p>
            <a:pPr lvl="0" rtl="0">
              <a:spcBef>
                <a:spcPts val="0"/>
              </a:spcBef>
              <a:buNone/>
            </a:pPr>
            <a:r>
              <a:rPr lang="en-US" sz="2700">
                <a:solidFill>
                  <a:schemeClr val="dk1"/>
                </a:solidFill>
                <a:highlight>
                  <a:srgbClr val="FFFFFF"/>
                </a:highlight>
                <a:latin typeface="Consolas"/>
                <a:ea typeface="Consolas"/>
                <a:cs typeface="Consolas"/>
                <a:sym typeface="Consolas"/>
              </a:rPr>
              <a:t>accuracy = tf.reduce_mean(tf.cast(correct_prediction, tf.float32))</a:t>
            </a:r>
          </a:p>
          <a:p>
            <a:pPr lvl="0" rtl="0">
              <a:spcBef>
                <a:spcPts val="0"/>
              </a:spcBef>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lang="en-US" sz="2700" b="1">
                <a:solidFill>
                  <a:srgbClr val="008080"/>
                </a:solidFill>
                <a:highlight>
                  <a:srgbClr val="FFFFFF"/>
                </a:highlight>
                <a:latin typeface="Consolas"/>
                <a:ea typeface="Consolas"/>
                <a:cs typeface="Consolas"/>
                <a:sym typeface="Consolas"/>
              </a:rPr>
              <a:t>'Accuracy:'</a:t>
            </a:r>
            <a:r>
              <a:rPr lang="en-US" sz="2700">
                <a:solidFill>
                  <a:schemeClr val="dk1"/>
                </a:solidFill>
                <a:highlight>
                  <a:srgbClr val="FFFFFF"/>
                </a:highlight>
                <a:latin typeface="Consolas"/>
                <a:ea typeface="Consolas"/>
                <a:cs typeface="Consolas"/>
                <a:sym typeface="Consolas"/>
              </a:rPr>
              <a:t>, sess.run(accuracy,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mnist.test.images, Y: mnist.test.labels}))</a:t>
            </a:r>
          </a:p>
          <a:p>
            <a:pPr lvl="0" rtl="0">
              <a:spcBef>
                <a:spcPts val="0"/>
              </a:spcBef>
              <a:buNone/>
            </a:pPr>
            <a:endParaRPr sz="2700" b="1">
              <a:solidFill>
                <a:srgbClr val="008080"/>
              </a:solidFill>
              <a:highlight>
                <a:srgbClr val="FFFFFF"/>
              </a:highlight>
              <a:latin typeface="Consolas"/>
              <a:ea typeface="Consolas"/>
              <a:cs typeface="Consolas"/>
              <a:sym typeface="Consolas"/>
            </a:endParaRPr>
          </a:p>
        </p:txBody>
      </p:sp>
      <p:sp>
        <p:nvSpPr>
          <p:cNvPr id="1172" name="Shape 1172"/>
          <p:cNvSpPr txBox="1"/>
          <p:nvPr/>
        </p:nvSpPr>
        <p:spPr>
          <a:xfrm>
            <a:off x="17260000" y="2840000"/>
            <a:ext cx="6648000" cy="80001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0001 cost = 5.888845987</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0002 cost = 1.860620173</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0003 cost = 1.159035648</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0004 cost = 0.892340870</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0005 cost = 0.751155428</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0006 cost = 0.662484806</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0007 cost = 0.601544010</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0008 cost = 0.556526115</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0009 cost = 0.521186961</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0010 cost = 0.493068354</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0011 cost = 0.469686249</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0012 cost = 0.449967254</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0013 cost = 0.433519321</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0014 cost = 0.419000337</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Epoch: 0015 cost = 0.406490815</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Learning Finished!</a:t>
            </a:r>
          </a:p>
          <a:p>
            <a:pPr marL="0" marR="0" lvl="0" indent="-184150" algn="l" rtl="0">
              <a:lnSpc>
                <a:spcPct val="100000"/>
              </a:lnSpc>
              <a:spcBef>
                <a:spcPts val="0"/>
              </a:spcBef>
              <a:spcAft>
                <a:spcPts val="0"/>
              </a:spcAft>
              <a:buClr>
                <a:srgbClr val="000000"/>
              </a:buClr>
              <a:buSzPct val="93548"/>
              <a:buFont typeface="Arial"/>
              <a:buNone/>
            </a:pPr>
            <a:r>
              <a:rPr lang="en-US" sz="3100" b="1">
                <a:solidFill>
                  <a:srgbClr val="008080"/>
                </a:solidFill>
                <a:highlight>
                  <a:srgbClr val="FFFFFF"/>
                </a:highlight>
              </a:rPr>
              <a:t>Accuracy: 0.9035</a:t>
            </a:r>
          </a:p>
        </p:txBody>
      </p:sp>
      <p:sp>
        <p:nvSpPr>
          <p:cNvPr id="1173" name="Shape 1173"/>
          <p:cNvSpPr txBox="1"/>
          <p:nvPr/>
        </p:nvSpPr>
        <p:spPr>
          <a:xfrm>
            <a:off x="8468467" y="12633600"/>
            <a:ext cx="15915300" cy="10824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https://github.com/hunkim/DeepLearningZeroToAll/blob/master/lab-10-1-mnist_softmax.py</a:t>
            </a:r>
            <a:r>
              <a:rPr lang="en-US" sz="2900"/>
              <a:t> </a:t>
            </a:r>
          </a:p>
        </p:txBody>
      </p:sp>
      <p:sp>
        <p:nvSpPr>
          <p:cNvPr id="1174" name="Shape 1174"/>
          <p:cNvSpPr txBox="1"/>
          <p:nvPr/>
        </p:nvSpPr>
        <p:spPr>
          <a:xfrm>
            <a:off x="9167650" y="3516400"/>
            <a:ext cx="7756200" cy="1830000"/>
          </a:xfrm>
          <a:prstGeom prst="rect">
            <a:avLst/>
          </a:prstGeom>
          <a:noFill/>
          <a:ln w="9525" cap="flat" cmpd="sng">
            <a:solidFill>
              <a:srgbClr val="4A86E8"/>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sz="3000">
                <a:solidFill>
                  <a:schemeClr val="dk1"/>
                </a:solidFill>
                <a:latin typeface="Consolas"/>
                <a:ea typeface="Consolas"/>
                <a:cs typeface="Consolas"/>
                <a:sym typeface="Consolas"/>
              </a:rPr>
              <a:t>cost = tf.reduce_mean(-tf.reduce_sum(Y * tf.log(hypothesis), </a:t>
            </a:r>
            <a:r>
              <a:rPr lang="en-US" sz="3000">
                <a:solidFill>
                  <a:srgbClr val="660099"/>
                </a:solidFill>
                <a:latin typeface="Consolas"/>
                <a:ea typeface="Consolas"/>
                <a:cs typeface="Consolas"/>
                <a:sym typeface="Consolas"/>
              </a:rPr>
              <a:t>axis</a:t>
            </a:r>
            <a:r>
              <a:rPr lang="en-US" sz="3000">
                <a:solidFill>
                  <a:schemeClr val="dk1"/>
                </a:solidFill>
                <a:latin typeface="Consolas"/>
                <a:ea typeface="Consolas"/>
                <a:cs typeface="Consolas"/>
                <a:sym typeface="Consolas"/>
              </a:rPr>
              <a:t>=</a:t>
            </a:r>
            <a:r>
              <a:rPr lang="en-US" sz="3000">
                <a:solidFill>
                  <a:schemeClr val="hlink"/>
                </a:solidFill>
                <a:latin typeface="Consolas"/>
                <a:ea typeface="Consolas"/>
                <a:cs typeface="Consolas"/>
                <a:sym typeface="Consolas"/>
              </a:rPr>
              <a:t>1</a:t>
            </a:r>
            <a:r>
              <a:rPr lang="en-US" sz="3000">
                <a:solidFill>
                  <a:schemeClr val="dk1"/>
                </a:solidFill>
                <a:latin typeface="Consolas"/>
                <a:ea typeface="Consolas"/>
                <a:cs typeface="Consolas"/>
                <a:sym typeface="Consolas"/>
              </a:rPr>
              <a: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Shape 1179"/>
          <p:cNvSpPr/>
          <p:nvPr/>
        </p:nvSpPr>
        <p:spPr>
          <a:xfrm>
            <a:off x="9306333" y="124933"/>
            <a:ext cx="14824800" cy="1606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a:latin typeface="Gill Sans"/>
                <a:ea typeface="Gill Sans"/>
                <a:cs typeface="Gill Sans"/>
                <a:sym typeface="Gill Sans"/>
              </a:rPr>
              <a:t>NN</a:t>
            </a:r>
            <a:r>
              <a:rPr lang="en-US" sz="9100" b="0" i="0" u="none" strike="noStrike" cap="none">
                <a:solidFill>
                  <a:srgbClr val="000000"/>
                </a:solidFill>
                <a:latin typeface="Gill Sans"/>
                <a:ea typeface="Gill Sans"/>
                <a:cs typeface="Gill Sans"/>
                <a:sym typeface="Gill Sans"/>
              </a:rPr>
              <a:t> for MNIST</a:t>
            </a:r>
          </a:p>
        </p:txBody>
      </p:sp>
      <p:sp>
        <p:nvSpPr>
          <p:cNvPr id="1180" name="Shape 1180"/>
          <p:cNvSpPr txBox="1"/>
          <p:nvPr/>
        </p:nvSpPr>
        <p:spPr>
          <a:xfrm>
            <a:off x="0" y="0"/>
            <a:ext cx="20398500" cy="126336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90625"/>
              <a:buFont typeface="Arial"/>
              <a:buNone/>
            </a:pPr>
            <a:r>
              <a:rPr lang="en-US" sz="3200" i="1">
                <a:solidFill>
                  <a:srgbClr val="808080"/>
                </a:solidFill>
                <a:highlight>
                  <a:srgbClr val="FFFFFF"/>
                </a:highlight>
                <a:latin typeface="Consolas"/>
                <a:ea typeface="Consolas"/>
                <a:cs typeface="Consolas"/>
                <a:sym typeface="Consolas"/>
              </a:rPr>
              <a:t># input place holders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X = tf.placeholder(tf.float32, [</a:t>
            </a:r>
            <a:r>
              <a:rPr lang="en-US" sz="3200" b="1">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Y = tf.placeholder(tf.float32, [</a:t>
            </a:r>
            <a:r>
              <a:rPr lang="en-US" sz="3200" b="1">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i="1">
                <a:solidFill>
                  <a:srgbClr val="808080"/>
                </a:solidFill>
                <a:highlight>
                  <a:srgbClr val="FFFFFF"/>
                </a:highlight>
                <a:latin typeface="Consolas"/>
                <a:ea typeface="Consolas"/>
                <a:cs typeface="Consolas"/>
                <a:sym typeface="Consolas"/>
              </a:rPr>
              <a:t># weights &amp; bias for nn layers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W1 = tf.Variable(tf.random_normal([</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b1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L1 = tf.nn.relu(tf.matmul(X, W1) + b1)</a:t>
            </a:r>
          </a:p>
          <a:p>
            <a:pPr lvl="0" rtl="0">
              <a:spcBef>
                <a:spcPts val="0"/>
              </a:spcBef>
              <a:buClr>
                <a:schemeClr val="dk1"/>
              </a:buClr>
              <a:buFont typeface="Arial"/>
              <a:buNone/>
            </a:pP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L2 = tf.nn.relu(tf.matmul(L1, W2) + b2)</a:t>
            </a:r>
          </a:p>
          <a:p>
            <a:pPr lvl="0" rtl="0">
              <a:spcBef>
                <a:spcPts val="0"/>
              </a:spcBef>
              <a:buClr>
                <a:schemeClr val="dk1"/>
              </a:buClr>
              <a:buFont typeface="Arial"/>
              <a:buNone/>
            </a:pP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W3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b3 = tf.Variable(tf.random_normal([</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hypothesis = tf.matmul(L2, W3) + b3</a:t>
            </a:r>
          </a:p>
          <a:p>
            <a:pPr lvl="0" rtl="0">
              <a:spcBef>
                <a:spcPts val="0"/>
              </a:spcBef>
              <a:buClr>
                <a:schemeClr val="dk1"/>
              </a:buClr>
              <a:buFont typeface="Arial"/>
              <a:buNone/>
            </a:pPr>
            <a:endParaRPr sz="3200">
              <a:solidFill>
                <a:schemeClr val="dk1"/>
              </a:solidFill>
              <a:highlight>
                <a:srgbClr val="FFFFFF"/>
              </a:highlight>
              <a:latin typeface="Consolas"/>
              <a:ea typeface="Consolas"/>
              <a:cs typeface="Consolas"/>
              <a:sym typeface="Consolas"/>
            </a:endParaRPr>
          </a:p>
          <a:p>
            <a:pPr lvl="0" rtl="0">
              <a:spcBef>
                <a:spcPts val="0"/>
              </a:spcBef>
              <a:buClr>
                <a:schemeClr val="dk1"/>
              </a:buClr>
              <a:buSzPct val="90625"/>
              <a:buFont typeface="Arial"/>
              <a:buNone/>
            </a:pPr>
            <a:r>
              <a:rPr lang="en-US" sz="3200" i="1">
                <a:solidFill>
                  <a:srgbClr val="808080"/>
                </a:solidFill>
                <a:highlight>
                  <a:srgbClr val="FFFFFF"/>
                </a:highlight>
                <a:latin typeface="Consolas"/>
                <a:ea typeface="Consolas"/>
                <a:cs typeface="Consolas"/>
                <a:sym typeface="Consolas"/>
              </a:rPr>
              <a:t># define cost/loss &amp; optimizer</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cost = tf.reduce_mean(tf.nn.softmax_cross_entropy_with_logits(</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   </a:t>
            </a:r>
            <a:r>
              <a:rPr lang="en-US" sz="3200">
                <a:solidFill>
                  <a:srgbClr val="660099"/>
                </a:solidFill>
                <a:highlight>
                  <a:srgbClr val="FFFFFF"/>
                </a:highlight>
                <a:latin typeface="Consolas"/>
                <a:ea typeface="Consolas"/>
                <a:cs typeface="Consolas"/>
                <a:sym typeface="Consolas"/>
              </a:rPr>
              <a:t>logits</a:t>
            </a:r>
            <a:r>
              <a:rPr lang="en-US" sz="3200">
                <a:solidFill>
                  <a:schemeClr val="dk1"/>
                </a:solidFill>
                <a:highlight>
                  <a:srgbClr val="FFFFFF"/>
                </a:highlight>
                <a:latin typeface="Consolas"/>
                <a:ea typeface="Consolas"/>
                <a:cs typeface="Consolas"/>
                <a:sym typeface="Consolas"/>
              </a:rPr>
              <a:t>=hypothesis, </a:t>
            </a:r>
            <a:r>
              <a:rPr lang="en-US" sz="3200">
                <a:solidFill>
                  <a:srgbClr val="660099"/>
                </a:solidFill>
                <a:highlight>
                  <a:srgbClr val="FFFFFF"/>
                </a:highlight>
                <a:latin typeface="Consolas"/>
                <a:ea typeface="Consolas"/>
                <a:cs typeface="Consolas"/>
                <a:sym typeface="Consolas"/>
              </a:rPr>
              <a:t>labels</a:t>
            </a:r>
            <a:r>
              <a:rPr lang="en-US" sz="3200">
                <a:solidFill>
                  <a:schemeClr val="dk1"/>
                </a:solidFill>
                <a:highlight>
                  <a:srgbClr val="FFFFFF"/>
                </a:highlight>
                <a:latin typeface="Consolas"/>
                <a:ea typeface="Consolas"/>
                <a:cs typeface="Consolas"/>
                <a:sym typeface="Consolas"/>
              </a:rPr>
              <a:t>=Y))</a:t>
            </a:r>
          </a:p>
          <a:p>
            <a:pPr lvl="0" rtl="0">
              <a:spcBef>
                <a:spcPts val="0"/>
              </a:spcBef>
              <a:buClr>
                <a:schemeClr val="dk1"/>
              </a:buClr>
              <a:buSzPct val="90625"/>
              <a:buFont typeface="Arial"/>
              <a:buNone/>
            </a:pPr>
            <a:r>
              <a:rPr lang="en-US" sz="3200">
                <a:solidFill>
                  <a:schemeClr val="dk1"/>
                </a:solidFill>
                <a:highlight>
                  <a:srgbClr val="FFFFFF"/>
                </a:highlight>
                <a:latin typeface="Consolas"/>
                <a:ea typeface="Consolas"/>
                <a:cs typeface="Consolas"/>
                <a:sym typeface="Consolas"/>
              </a:rPr>
              <a:t>optimizer = tf.train.AdamOptimizer(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=learning_rate).minimize(cost)</a:t>
            </a:r>
          </a:p>
          <a:p>
            <a:pPr lvl="0" rtl="0">
              <a:spcBef>
                <a:spcPts val="0"/>
              </a:spcBef>
              <a:buNone/>
            </a:pPr>
            <a:endParaRPr sz="2700" i="1">
              <a:solidFill>
                <a:srgbClr val="808080"/>
              </a:solidFill>
              <a:highlight>
                <a:srgbClr val="FFFFFF"/>
              </a:highlight>
              <a:latin typeface="Consolas"/>
              <a:ea typeface="Consolas"/>
              <a:cs typeface="Consolas"/>
              <a:sym typeface="Consolas"/>
            </a:endParaRPr>
          </a:p>
        </p:txBody>
      </p:sp>
      <p:sp>
        <p:nvSpPr>
          <p:cNvPr id="1181" name="Shape 1181"/>
          <p:cNvSpPr txBox="1"/>
          <p:nvPr/>
        </p:nvSpPr>
        <p:spPr>
          <a:xfrm>
            <a:off x="16421333" y="2056067"/>
            <a:ext cx="7486500" cy="83319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3100" b="1">
                <a:solidFill>
                  <a:srgbClr val="008080"/>
                </a:solidFill>
                <a:highlight>
                  <a:srgbClr val="FFFFFF"/>
                </a:highlight>
              </a:rPr>
              <a:t>Epoch: 0001 cost = 141.207671860</a:t>
            </a:r>
          </a:p>
          <a:p>
            <a:pPr lvl="0" rtl="0">
              <a:spcBef>
                <a:spcPts val="0"/>
              </a:spcBef>
              <a:buNone/>
            </a:pPr>
            <a:r>
              <a:rPr lang="en-US" sz="3100" b="1">
                <a:solidFill>
                  <a:srgbClr val="008080"/>
                </a:solidFill>
                <a:highlight>
                  <a:srgbClr val="FFFFFF"/>
                </a:highlight>
              </a:rPr>
              <a:t>Epoch: 0002 cost = 38.788445864</a:t>
            </a:r>
          </a:p>
          <a:p>
            <a:pPr lvl="0" rtl="0">
              <a:spcBef>
                <a:spcPts val="0"/>
              </a:spcBef>
              <a:buNone/>
            </a:pPr>
            <a:r>
              <a:rPr lang="en-US" sz="3100" b="1">
                <a:solidFill>
                  <a:srgbClr val="008080"/>
                </a:solidFill>
                <a:highlight>
                  <a:srgbClr val="FFFFFF"/>
                </a:highlight>
              </a:rPr>
              <a:t>Epoch: 0003 cost = 23.977515479</a:t>
            </a:r>
          </a:p>
          <a:p>
            <a:pPr lvl="0" rtl="0">
              <a:spcBef>
                <a:spcPts val="0"/>
              </a:spcBef>
              <a:buNone/>
            </a:pPr>
            <a:r>
              <a:rPr lang="en-US" sz="3100" b="1">
                <a:solidFill>
                  <a:srgbClr val="008080"/>
                </a:solidFill>
                <a:highlight>
                  <a:srgbClr val="FFFFFF"/>
                </a:highlight>
              </a:rPr>
              <a:t>Epoch: 0004 cost = 16.315132428</a:t>
            </a:r>
          </a:p>
          <a:p>
            <a:pPr lvl="0" rtl="0">
              <a:spcBef>
                <a:spcPts val="0"/>
              </a:spcBef>
              <a:buNone/>
            </a:pPr>
            <a:r>
              <a:rPr lang="en-US" sz="3100" b="1">
                <a:solidFill>
                  <a:srgbClr val="008080"/>
                </a:solidFill>
                <a:highlight>
                  <a:srgbClr val="FFFFFF"/>
                </a:highlight>
              </a:rPr>
              <a:t>Epoch: 0005 cost = 11.702554882</a:t>
            </a:r>
          </a:p>
          <a:p>
            <a:pPr lvl="0" rtl="0">
              <a:spcBef>
                <a:spcPts val="0"/>
              </a:spcBef>
              <a:buNone/>
            </a:pPr>
            <a:r>
              <a:rPr lang="en-US" sz="3100" b="1">
                <a:solidFill>
                  <a:srgbClr val="008080"/>
                </a:solidFill>
                <a:highlight>
                  <a:srgbClr val="FFFFFF"/>
                </a:highlight>
              </a:rPr>
              <a:t>Epoch: 0006 cost = 8.573139748</a:t>
            </a:r>
          </a:p>
          <a:p>
            <a:pPr lvl="0" rtl="0">
              <a:spcBef>
                <a:spcPts val="0"/>
              </a:spcBef>
              <a:buNone/>
            </a:pPr>
            <a:r>
              <a:rPr lang="en-US" sz="3100" b="1">
                <a:solidFill>
                  <a:srgbClr val="008080"/>
                </a:solidFill>
                <a:highlight>
                  <a:srgbClr val="FFFFFF"/>
                </a:highlight>
              </a:rPr>
              <a:t>Epoch: 0007 cost = 6.370995680</a:t>
            </a:r>
          </a:p>
          <a:p>
            <a:pPr lvl="0" rtl="0">
              <a:spcBef>
                <a:spcPts val="0"/>
              </a:spcBef>
              <a:buNone/>
            </a:pPr>
            <a:r>
              <a:rPr lang="en-US" sz="3100" b="1">
                <a:solidFill>
                  <a:srgbClr val="008080"/>
                </a:solidFill>
                <a:highlight>
                  <a:srgbClr val="FFFFFF"/>
                </a:highlight>
              </a:rPr>
              <a:t>Epoch: 0008 cost = 4.537178684</a:t>
            </a:r>
          </a:p>
          <a:p>
            <a:pPr lvl="0" rtl="0">
              <a:spcBef>
                <a:spcPts val="0"/>
              </a:spcBef>
              <a:buNone/>
            </a:pPr>
            <a:r>
              <a:rPr lang="en-US" sz="3100" b="1">
                <a:solidFill>
                  <a:srgbClr val="008080"/>
                </a:solidFill>
                <a:highlight>
                  <a:srgbClr val="FFFFFF"/>
                </a:highlight>
              </a:rPr>
              <a:t>Epoch: 0009 cost = 3.216900532</a:t>
            </a:r>
          </a:p>
          <a:p>
            <a:pPr lvl="0" rtl="0">
              <a:spcBef>
                <a:spcPts val="0"/>
              </a:spcBef>
              <a:buNone/>
            </a:pPr>
            <a:r>
              <a:rPr lang="en-US" sz="3100" b="1">
                <a:solidFill>
                  <a:srgbClr val="008080"/>
                </a:solidFill>
                <a:highlight>
                  <a:srgbClr val="FFFFFF"/>
                </a:highlight>
              </a:rPr>
              <a:t>Epoch: 0010 cost = 2.329708954</a:t>
            </a:r>
          </a:p>
          <a:p>
            <a:pPr lvl="0" rtl="0">
              <a:spcBef>
                <a:spcPts val="0"/>
              </a:spcBef>
              <a:buNone/>
            </a:pPr>
            <a:r>
              <a:rPr lang="en-US" sz="3100" b="1">
                <a:solidFill>
                  <a:srgbClr val="008080"/>
                </a:solidFill>
                <a:highlight>
                  <a:srgbClr val="FFFFFF"/>
                </a:highlight>
              </a:rPr>
              <a:t>Epoch: 0011 cost = 1.715552875</a:t>
            </a:r>
          </a:p>
          <a:p>
            <a:pPr lvl="0" rtl="0">
              <a:spcBef>
                <a:spcPts val="0"/>
              </a:spcBef>
              <a:buNone/>
            </a:pPr>
            <a:r>
              <a:rPr lang="en-US" sz="3100" b="1">
                <a:solidFill>
                  <a:srgbClr val="008080"/>
                </a:solidFill>
                <a:highlight>
                  <a:srgbClr val="FFFFFF"/>
                </a:highlight>
              </a:rPr>
              <a:t>Epoch: 0012 cost = 1.189857912</a:t>
            </a:r>
          </a:p>
          <a:p>
            <a:pPr lvl="0" rtl="0">
              <a:spcBef>
                <a:spcPts val="0"/>
              </a:spcBef>
              <a:buNone/>
            </a:pPr>
            <a:r>
              <a:rPr lang="en-US" sz="3100" b="1">
                <a:solidFill>
                  <a:srgbClr val="008080"/>
                </a:solidFill>
                <a:highlight>
                  <a:srgbClr val="FFFFFF"/>
                </a:highlight>
              </a:rPr>
              <a:t>Epoch: 0013 cost = 0.820965160</a:t>
            </a:r>
          </a:p>
          <a:p>
            <a:pPr lvl="0" rtl="0">
              <a:spcBef>
                <a:spcPts val="0"/>
              </a:spcBef>
              <a:buNone/>
            </a:pPr>
            <a:r>
              <a:rPr lang="en-US" sz="3100" b="1">
                <a:solidFill>
                  <a:srgbClr val="008080"/>
                </a:solidFill>
                <a:highlight>
                  <a:srgbClr val="FFFFFF"/>
                </a:highlight>
              </a:rPr>
              <a:t>Epoch: 0014 cost = 0.624131458</a:t>
            </a:r>
          </a:p>
          <a:p>
            <a:pPr lvl="0" rtl="0">
              <a:spcBef>
                <a:spcPts val="0"/>
              </a:spcBef>
              <a:buNone/>
            </a:pPr>
            <a:r>
              <a:rPr lang="en-US" sz="3100" b="1">
                <a:solidFill>
                  <a:srgbClr val="008080"/>
                </a:solidFill>
                <a:highlight>
                  <a:srgbClr val="FFFFFF"/>
                </a:highlight>
              </a:rPr>
              <a:t>Epoch: 0015 cost = 0.454633765</a:t>
            </a:r>
          </a:p>
          <a:p>
            <a:pPr lvl="0" rtl="0">
              <a:spcBef>
                <a:spcPts val="0"/>
              </a:spcBef>
              <a:buNone/>
            </a:pPr>
            <a:r>
              <a:rPr lang="en-US" sz="3100" b="1">
                <a:solidFill>
                  <a:srgbClr val="008080"/>
                </a:solidFill>
                <a:highlight>
                  <a:srgbClr val="FFFFFF"/>
                </a:highlight>
              </a:rPr>
              <a:t>Learning Finished!</a:t>
            </a:r>
          </a:p>
          <a:p>
            <a:pPr lvl="0" rtl="0">
              <a:spcBef>
                <a:spcPts val="0"/>
              </a:spcBef>
              <a:buNone/>
            </a:pPr>
            <a:r>
              <a:rPr lang="en-US" sz="3100" b="1">
                <a:solidFill>
                  <a:srgbClr val="008080"/>
                </a:solidFill>
                <a:highlight>
                  <a:srgbClr val="FFFFFF"/>
                </a:highlight>
              </a:rPr>
              <a:t>Accuracy: </a:t>
            </a:r>
            <a:r>
              <a:rPr lang="en-US" sz="3700" b="1">
                <a:solidFill>
                  <a:srgbClr val="008080"/>
                </a:solidFill>
                <a:highlight>
                  <a:srgbClr val="FFFFFF"/>
                </a:highlight>
              </a:rPr>
              <a:t>0.9455</a:t>
            </a:r>
          </a:p>
        </p:txBody>
      </p:sp>
      <p:sp>
        <p:nvSpPr>
          <p:cNvPr id="1182" name="Shape 1182"/>
          <p:cNvSpPr txBox="1"/>
          <p:nvPr/>
        </p:nvSpPr>
        <p:spPr>
          <a:xfrm>
            <a:off x="8468467" y="12633600"/>
            <a:ext cx="15915300" cy="10824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https://github.com/hunkim/DeepLearningZeroToAll/blob/master/lab-10-2-mnist_nn.py</a:t>
            </a:r>
            <a:r>
              <a:rPr lang="en-US" sz="2900">
                <a:solidFill>
                  <a:schemeClr val="dk1"/>
                </a:solidFill>
              </a:rPr>
              <a:t> </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Shape 1187"/>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Wide &amp; Deep</a:t>
            </a:r>
          </a:p>
        </p:txBody>
      </p:sp>
      <p:pic>
        <p:nvPicPr>
          <p:cNvPr id="1188" name="Shape 1188" descr="pasted-image.png"/>
          <p:cNvPicPr preferRelativeResize="0"/>
          <p:nvPr/>
        </p:nvPicPr>
        <p:blipFill rotWithShape="1">
          <a:blip r:embed="rId3">
            <a:alphaModFix/>
          </a:blip>
          <a:srcRect/>
          <a:stretch/>
        </p:blipFill>
        <p:spPr>
          <a:xfrm>
            <a:off x="901700" y="4051300"/>
            <a:ext cx="22580599" cy="5613400"/>
          </a:xfrm>
          <a:prstGeom prst="rect">
            <a:avLst/>
          </a:prstGeom>
          <a:noFill/>
          <a:ln>
            <a:noFill/>
          </a:ln>
        </p:spPr>
      </p:pic>
      <p:sp>
        <p:nvSpPr>
          <p:cNvPr id="1189" name="Shape 1189"/>
          <p:cNvSpPr/>
          <p:nvPr/>
        </p:nvSpPr>
        <p:spPr>
          <a:xfrm>
            <a:off x="3447163" y="12734337"/>
            <a:ext cx="19824892" cy="828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4500" b="0" i="0" u="sng" strike="noStrike" cap="none">
                <a:solidFill>
                  <a:schemeClr val="hlink"/>
                </a:solidFill>
                <a:latin typeface="Helvetica Neue Light"/>
                <a:ea typeface="Helvetica Neue Light"/>
                <a:cs typeface="Helvetica Neue Light"/>
                <a:sym typeface="Helvetica Neue Light"/>
                <a:hlinkClick r:id="rId4"/>
              </a:rPr>
              <a:t>https://www.tensorflow.org/versions/r0.11/tutorials/wide_and_deep/index.html</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pic>
        <p:nvPicPr>
          <p:cNvPr id="1194" name="Shape 1194"/>
          <p:cNvPicPr preferRelativeResize="0"/>
          <p:nvPr/>
        </p:nvPicPr>
        <p:blipFill>
          <a:blip r:embed="rId3">
            <a:alphaModFix/>
          </a:blip>
          <a:stretch>
            <a:fillRect/>
          </a:stretch>
        </p:blipFill>
        <p:spPr>
          <a:xfrm>
            <a:off x="-118110" y="0"/>
            <a:ext cx="24502110" cy="13804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Shape 1199"/>
          <p:cNvSpPr txBox="1">
            <a:spLocks noGrp="1"/>
          </p:cNvSpPr>
          <p:nvPr>
            <p:ph type="title"/>
          </p:nvPr>
        </p:nvSpPr>
        <p:spPr>
          <a:xfrm>
            <a:off x="-21835" y="357187"/>
            <a:ext cx="24427800" cy="3429000"/>
          </a:xfrm>
          <a:prstGeom prst="rect">
            <a:avLst/>
          </a:prstGeom>
        </p:spPr>
        <p:txBody>
          <a:bodyPr wrap="square" lIns="91425" tIns="91425" rIns="91425" bIns="91425" anchor="ctr" anchorCtr="0">
            <a:noAutofit/>
          </a:bodyPr>
          <a:lstStyle/>
          <a:p>
            <a:pPr lvl="0">
              <a:spcBef>
                <a:spcPts val="0"/>
              </a:spcBef>
              <a:buNone/>
            </a:pPr>
            <a:r>
              <a:rPr lang="en-US"/>
              <a:t>Homework</a:t>
            </a:r>
          </a:p>
        </p:txBody>
      </p:sp>
      <p:sp>
        <p:nvSpPr>
          <p:cNvPr id="1200" name="Shape 1200"/>
          <p:cNvSpPr txBox="1">
            <a:spLocks noGrp="1"/>
          </p:cNvSpPr>
          <p:nvPr>
            <p:ph type="body" idx="1"/>
          </p:nvPr>
        </p:nvSpPr>
        <p:spPr>
          <a:xfrm>
            <a:off x="480561" y="3893343"/>
            <a:ext cx="23422800" cy="8036700"/>
          </a:xfrm>
          <a:prstGeom prst="rect">
            <a:avLst/>
          </a:prstGeom>
        </p:spPr>
        <p:txBody>
          <a:bodyPr wrap="square" lIns="91425" tIns="91425" rIns="91425" bIns="91425" anchor="ctr" anchorCtr="0">
            <a:noAutofit/>
          </a:bodyPr>
          <a:lstStyle/>
          <a:p>
            <a:pPr marL="457200" lvl="0" indent="-228600" rtl="0">
              <a:spcBef>
                <a:spcPts val="0"/>
              </a:spcBef>
            </a:pPr>
            <a:r>
              <a:rPr lang="en-US"/>
              <a:t>Tensor manipulation </a:t>
            </a:r>
          </a:p>
          <a:p>
            <a:pPr marL="914400" lvl="1" indent="-228600" rtl="0">
              <a:spcBef>
                <a:spcPts val="0"/>
              </a:spcBef>
            </a:pPr>
            <a:r>
              <a:rPr lang="en-US" u="sng">
                <a:solidFill>
                  <a:schemeClr val="hlink"/>
                </a:solidFill>
                <a:hlinkClick r:id="rId3"/>
              </a:rPr>
              <a:t>https://docs.google.com/presentation/d/1gQ7Xxrhylkr5Kk5pG15yvX3yOln_hk2-H6jrQeXqKmU/</a:t>
            </a:r>
            <a:r>
              <a:rPr lang="en-US"/>
              <a:t> </a:t>
            </a:r>
          </a:p>
          <a:p>
            <a:pPr marL="457200" lvl="0" indent="-228600" rtl="0">
              <a:spcBef>
                <a:spcPts val="0"/>
              </a:spcBef>
            </a:pPr>
            <a:r>
              <a:rPr lang="en-US"/>
              <a:t>Titanic with NN</a:t>
            </a:r>
          </a:p>
          <a:p>
            <a:pPr marL="914400" lvl="1" indent="-228600">
              <a:spcBef>
                <a:spcPts val="0"/>
              </a:spcBef>
            </a:pPr>
            <a:r>
              <a:rPr lang="en-US" u="sng">
                <a:solidFill>
                  <a:schemeClr val="hlink"/>
                </a:solidFill>
                <a:hlinkClick r:id="rId4"/>
              </a:rPr>
              <a:t>https://github.com/hunkim/KaggleZeroToAll/tree/master/k0-01-titanic</a:t>
            </a:r>
            <a:r>
              <a:rPr lang="en-US"/>
              <a:t> </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Shape 1205"/>
          <p:cNvSpPr txBox="1">
            <a:spLocks noGrp="1"/>
          </p:cNvSpPr>
          <p:nvPr>
            <p:ph type="body" idx="1"/>
          </p:nvPr>
        </p:nvSpPr>
        <p:spPr>
          <a:xfrm>
            <a:off x="556750" y="8931350"/>
            <a:ext cx="23422800" cy="4370100"/>
          </a:xfrm>
          <a:prstGeom prst="rect">
            <a:avLst/>
          </a:prstGeom>
        </p:spPr>
        <p:txBody>
          <a:bodyPr wrap="square" lIns="91425" tIns="91425" rIns="91425" bIns="91425" anchor="ctr" anchorCtr="0">
            <a:noAutofit/>
          </a:bodyPr>
          <a:lstStyle/>
          <a:p>
            <a:pPr marL="457200" lvl="0" indent="-228600">
              <a:spcBef>
                <a:spcPts val="0"/>
              </a:spcBef>
            </a:pPr>
            <a:r>
              <a:rPr lang="en-US"/>
              <a:t>CNN</a:t>
            </a:r>
          </a:p>
          <a:p>
            <a:pPr marL="457200" lvl="0" indent="-228600" rtl="0">
              <a:spcBef>
                <a:spcPts val="0"/>
              </a:spcBef>
            </a:pPr>
            <a:r>
              <a:rPr lang="en-US"/>
              <a:t>RNN</a:t>
            </a:r>
          </a:p>
          <a:p>
            <a:pPr marL="457200" lvl="0" indent="-228600">
              <a:spcBef>
                <a:spcPts val="0"/>
              </a:spcBef>
            </a:pPr>
            <a:r>
              <a:rPr lang="en-US"/>
              <a:t>Example code: </a:t>
            </a:r>
            <a:r>
              <a:rPr lang="en-US" u="sng">
                <a:solidFill>
                  <a:schemeClr val="hlink"/>
                </a:solidFill>
                <a:hlinkClick r:id="rId3"/>
              </a:rPr>
              <a:t>https://github.com/hunkim/DeepLearningZeroToAll</a:t>
            </a:r>
            <a:r>
              <a:rPr lang="en-US"/>
              <a:t>  </a:t>
            </a:r>
          </a:p>
        </p:txBody>
      </p:sp>
      <p:pic>
        <p:nvPicPr>
          <p:cNvPr id="1206" name="Shape 1206"/>
          <p:cNvPicPr preferRelativeResize="0"/>
          <p:nvPr/>
        </p:nvPicPr>
        <p:blipFill>
          <a:blip r:embed="rId4">
            <a:alphaModFix/>
          </a:blip>
          <a:stretch>
            <a:fillRect/>
          </a:stretch>
        </p:blipFill>
        <p:spPr>
          <a:xfrm>
            <a:off x="4873475" y="1307800"/>
            <a:ext cx="18124725" cy="101651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Shape 1211"/>
          <p:cNvSpPr txBox="1">
            <a:spLocks noGrp="1"/>
          </p:cNvSpPr>
          <p:nvPr>
            <p:ph type="title"/>
          </p:nvPr>
        </p:nvSpPr>
        <p:spPr>
          <a:xfrm>
            <a:off x="-21835" y="357187"/>
            <a:ext cx="24427800" cy="3429000"/>
          </a:xfrm>
          <a:prstGeom prst="rect">
            <a:avLst/>
          </a:prstGeom>
        </p:spPr>
        <p:txBody>
          <a:bodyPr wrap="square" lIns="91425" tIns="91425" rIns="91425" bIns="91425" anchor="ctr" anchorCtr="0">
            <a:noAutofit/>
          </a:bodyPr>
          <a:lstStyle/>
          <a:p>
            <a:pPr lvl="0">
              <a:spcBef>
                <a:spcPts val="0"/>
              </a:spcBef>
              <a:buNone/>
            </a:pPr>
            <a:endParaRPr/>
          </a:p>
        </p:txBody>
      </p:sp>
      <p:sp>
        <p:nvSpPr>
          <p:cNvPr id="1212" name="Shape 1212"/>
          <p:cNvSpPr txBox="1">
            <a:spLocks noGrp="1"/>
          </p:cNvSpPr>
          <p:nvPr>
            <p:ph type="body" idx="1"/>
          </p:nvPr>
        </p:nvSpPr>
        <p:spPr>
          <a:xfrm>
            <a:off x="480561" y="3893343"/>
            <a:ext cx="23422800" cy="8036700"/>
          </a:xfrm>
          <a:prstGeom prst="rect">
            <a:avLst/>
          </a:prstGeom>
        </p:spPr>
        <p:txBody>
          <a:bodyPr wrap="square" lIns="91425" tIns="91425" rIns="91425" bIns="91425" anchor="ctr" anchorCtr="0">
            <a:noAutofit/>
          </a:bodyPr>
          <a:lstStyle/>
          <a:p>
            <a:pPr lvl="0">
              <a:spcBef>
                <a:spcPts val="0"/>
              </a:spcBef>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Shape 343" descr="pg_0038.pdf"/>
          <p:cNvPicPr preferRelativeResize="0"/>
          <p:nvPr/>
        </p:nvPicPr>
        <p:blipFill rotWithShape="1">
          <a:blip r:embed="rId3">
            <a:alphaModFix/>
          </a:blip>
          <a:srcRect/>
          <a:stretch/>
        </p:blipFill>
        <p:spPr>
          <a:xfrm>
            <a:off x="3048000" y="0"/>
            <a:ext cx="18288001" cy="13716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Shape 1217"/>
          <p:cNvSpPr txBox="1">
            <a:spLocks noGrp="1"/>
          </p:cNvSpPr>
          <p:nvPr>
            <p:ph type="title"/>
          </p:nvPr>
        </p:nvSpPr>
        <p:spPr>
          <a:xfrm>
            <a:off x="-21835" y="357187"/>
            <a:ext cx="24427800" cy="3429000"/>
          </a:xfrm>
          <a:prstGeom prst="rect">
            <a:avLst/>
          </a:prstGeom>
        </p:spPr>
        <p:txBody>
          <a:bodyPr wrap="square" lIns="91425" tIns="91425" rIns="91425" bIns="91425" anchor="ctr" anchorCtr="0">
            <a:noAutofit/>
          </a:bodyPr>
          <a:lstStyle/>
          <a:p>
            <a:pPr lvl="0">
              <a:spcBef>
                <a:spcPts val="0"/>
              </a:spcBef>
              <a:buNone/>
            </a:pPr>
            <a:endParaRPr/>
          </a:p>
        </p:txBody>
      </p:sp>
      <p:sp>
        <p:nvSpPr>
          <p:cNvPr id="1218" name="Shape 1218"/>
          <p:cNvSpPr txBox="1">
            <a:spLocks noGrp="1"/>
          </p:cNvSpPr>
          <p:nvPr>
            <p:ph type="body" idx="1"/>
          </p:nvPr>
        </p:nvSpPr>
        <p:spPr>
          <a:xfrm>
            <a:off x="480561" y="3893343"/>
            <a:ext cx="23422800" cy="8036700"/>
          </a:xfrm>
          <a:prstGeom prst="rect">
            <a:avLst/>
          </a:prstGeom>
        </p:spPr>
        <p:txBody>
          <a:bodyPr wrap="square" lIns="91425" tIns="91425" rIns="91425" bIns="91425" anchor="ctr" anchorCtr="0">
            <a:noAutofit/>
          </a:bodyPr>
          <a:lstStyle/>
          <a:p>
            <a:pPr lvl="0">
              <a:spcBef>
                <a:spcPts val="0"/>
              </a:spcBef>
              <a:buNone/>
            </a:pP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Shape 1223"/>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lvl="0" rtl="0">
              <a:spcBef>
                <a:spcPts val="0"/>
              </a:spcBef>
              <a:buClr>
                <a:schemeClr val="dk1"/>
              </a:buClr>
              <a:buSzPct val="25000"/>
              <a:buFont typeface="Gill Sans"/>
              <a:buNone/>
            </a:pPr>
            <a:r>
              <a:rPr lang="en-US">
                <a:solidFill>
                  <a:schemeClr val="dk1"/>
                </a:solidFill>
              </a:rPr>
              <a:t>How to minimize cost?</a:t>
            </a:r>
          </a:p>
        </p:txBody>
      </p:sp>
      <p:sp>
        <p:nvSpPr>
          <p:cNvPr id="1224" name="Shape 1224"/>
          <p:cNvSpPr txBox="1">
            <a:spLocks noGrp="1"/>
          </p:cNvSpPr>
          <p:nvPr>
            <p:ph type="body" idx="1"/>
          </p:nvPr>
        </p:nvSpPr>
        <p:spPr>
          <a:xfrm>
            <a:off x="945925" y="3720325"/>
            <a:ext cx="22969800" cy="8800200"/>
          </a:xfrm>
          <a:prstGeom prst="rect">
            <a:avLst/>
          </a:prstGeom>
          <a:noFill/>
          <a:ln>
            <a:noFill/>
          </a:ln>
        </p:spPr>
        <p:txBody>
          <a:bodyPr wrap="square" lIns="71425" tIns="71425" rIns="71425" bIns="71425" anchor="ctr" anchorCtr="0">
            <a:noAutofit/>
          </a:bodyPr>
          <a:lstStyle/>
          <a:p>
            <a:pPr marL="457200" marR="0" lvl="0" indent="-546100" algn="l" rtl="0">
              <a:lnSpc>
                <a:spcPct val="100000"/>
              </a:lnSpc>
              <a:spcBef>
                <a:spcPts val="0"/>
              </a:spcBef>
              <a:spcAft>
                <a:spcPts val="0"/>
              </a:spcAft>
              <a:buClr>
                <a:srgbClr val="000000"/>
              </a:buClr>
              <a:buSzPct val="100000"/>
              <a:buFont typeface="Gill Sans"/>
            </a:pPr>
            <a:r>
              <a:rPr lang="en-US" sz="5000" b="0" i="0" u="none" strike="noStrike" cap="none">
                <a:solidFill>
                  <a:srgbClr val="000000"/>
                </a:solidFill>
                <a:latin typeface="Gill Sans"/>
                <a:ea typeface="Gill Sans"/>
                <a:cs typeface="Gill Sans"/>
                <a:sym typeface="Gill Sans"/>
              </a:rPr>
              <a:t>Start with initial guesses</a:t>
            </a:r>
          </a:p>
          <a:p>
            <a:pPr marL="914400" marR="0" lvl="1" indent="-546100" algn="l" rtl="0">
              <a:lnSpc>
                <a:spcPct val="100000"/>
              </a:lnSpc>
              <a:spcBef>
                <a:spcPts val="3300"/>
              </a:spcBef>
              <a:spcAft>
                <a:spcPts val="0"/>
              </a:spcAft>
              <a:buClr>
                <a:srgbClr val="000000"/>
              </a:buClr>
              <a:buSzPct val="100000"/>
              <a:buFont typeface="Gill Sans"/>
            </a:pPr>
            <a:r>
              <a:rPr lang="en-US" b="0" i="0" u="none" strike="noStrike" cap="none">
                <a:solidFill>
                  <a:srgbClr val="000000"/>
                </a:solidFill>
                <a:latin typeface="Gill Sans"/>
                <a:ea typeface="Gill Sans"/>
                <a:cs typeface="Gill Sans"/>
                <a:sym typeface="Gill Sans"/>
              </a:rPr>
              <a:t>Start at 0,0 (or any other value)</a:t>
            </a:r>
          </a:p>
          <a:p>
            <a:pPr marL="914400" marR="0" lvl="1" indent="-546100" algn="l" rtl="0">
              <a:lnSpc>
                <a:spcPct val="100000"/>
              </a:lnSpc>
              <a:spcBef>
                <a:spcPts val="3300"/>
              </a:spcBef>
              <a:spcAft>
                <a:spcPts val="0"/>
              </a:spcAft>
              <a:buClr>
                <a:srgbClr val="000000"/>
              </a:buClr>
              <a:buSzPct val="100000"/>
              <a:buFont typeface="Gill Sans"/>
            </a:pPr>
            <a:r>
              <a:rPr lang="en-US" b="0" i="0" u="none" strike="noStrike" cap="none">
                <a:solidFill>
                  <a:srgbClr val="000000"/>
                </a:solidFill>
                <a:latin typeface="Gill Sans"/>
                <a:ea typeface="Gill Sans"/>
                <a:cs typeface="Gill Sans"/>
                <a:sym typeface="Gill Sans"/>
              </a:rPr>
              <a:t>Keeping changing W and b a little bit to try and reduce cost(W, b)</a:t>
            </a:r>
          </a:p>
          <a:p>
            <a:pPr marL="457200" marR="0" lvl="0" indent="-546100" algn="l" rtl="0">
              <a:lnSpc>
                <a:spcPct val="100000"/>
              </a:lnSpc>
              <a:spcBef>
                <a:spcPts val="3300"/>
              </a:spcBef>
              <a:spcAft>
                <a:spcPts val="0"/>
              </a:spcAft>
              <a:buClr>
                <a:srgbClr val="000000"/>
              </a:buClr>
              <a:buSzPct val="100000"/>
              <a:buFont typeface="Gill Sans"/>
            </a:pPr>
            <a:r>
              <a:rPr lang="en-US" sz="5000" b="0" i="0" u="none" strike="noStrike" cap="none">
                <a:solidFill>
                  <a:srgbClr val="000000"/>
                </a:solidFill>
                <a:latin typeface="Gill Sans"/>
                <a:ea typeface="Gill Sans"/>
                <a:cs typeface="Gill Sans"/>
                <a:sym typeface="Gill Sans"/>
              </a:rPr>
              <a:t>Each time you change the parameters, you select the gradient which reduces cost(W, b) the most possible </a:t>
            </a:r>
          </a:p>
          <a:p>
            <a:pPr marL="457200" marR="0" lvl="0" indent="-546100" algn="l" rtl="0">
              <a:lnSpc>
                <a:spcPct val="100000"/>
              </a:lnSpc>
              <a:spcBef>
                <a:spcPts val="3300"/>
              </a:spcBef>
              <a:spcAft>
                <a:spcPts val="0"/>
              </a:spcAft>
              <a:buClr>
                <a:srgbClr val="000000"/>
              </a:buClr>
              <a:buSzPct val="100000"/>
              <a:buFont typeface="Gill Sans"/>
            </a:pPr>
            <a:r>
              <a:rPr lang="en-US" sz="5000" b="0" i="0" u="none" strike="noStrike" cap="none">
                <a:solidFill>
                  <a:srgbClr val="000000"/>
                </a:solidFill>
                <a:latin typeface="Gill Sans"/>
                <a:ea typeface="Gill Sans"/>
                <a:cs typeface="Gill Sans"/>
                <a:sym typeface="Gill Sans"/>
              </a:rPr>
              <a:t>Repeat</a:t>
            </a:r>
          </a:p>
          <a:p>
            <a:pPr marL="457200" marR="0" lvl="0" indent="-546100" algn="l" rtl="0">
              <a:lnSpc>
                <a:spcPct val="100000"/>
              </a:lnSpc>
              <a:spcBef>
                <a:spcPts val="3300"/>
              </a:spcBef>
              <a:spcAft>
                <a:spcPts val="0"/>
              </a:spcAft>
              <a:buClr>
                <a:srgbClr val="000000"/>
              </a:buClr>
              <a:buSzPct val="100000"/>
              <a:buFont typeface="Gill Sans"/>
            </a:pPr>
            <a:r>
              <a:rPr lang="en-US" sz="5000" b="0" i="0" u="none" strike="noStrike" cap="none">
                <a:solidFill>
                  <a:srgbClr val="000000"/>
                </a:solidFill>
                <a:latin typeface="Gill Sans"/>
                <a:ea typeface="Gill Sans"/>
                <a:cs typeface="Gill Sans"/>
                <a:sym typeface="Gill Sans"/>
              </a:rPr>
              <a:t>Do so until you converge to a local minimum</a:t>
            </a:r>
          </a:p>
          <a:p>
            <a:pPr marL="457200" marR="0" lvl="0" indent="-546100" algn="l" rtl="0">
              <a:lnSpc>
                <a:spcPct val="100000"/>
              </a:lnSpc>
              <a:spcBef>
                <a:spcPts val="3300"/>
              </a:spcBef>
              <a:spcAft>
                <a:spcPts val="0"/>
              </a:spcAft>
              <a:buClr>
                <a:srgbClr val="000000"/>
              </a:buClr>
              <a:buSzPct val="100000"/>
              <a:buFont typeface="Gill Sans"/>
            </a:pPr>
            <a:r>
              <a:rPr lang="en-US" sz="5000" b="0" i="0" u="none" strike="noStrike" cap="none">
                <a:solidFill>
                  <a:srgbClr val="000000"/>
                </a:solidFill>
                <a:latin typeface="Gill Sans"/>
                <a:ea typeface="Gill Sans"/>
                <a:cs typeface="Gill Sans"/>
                <a:sym typeface="Gill Sans"/>
              </a:rPr>
              <a:t>Has an interesting property</a:t>
            </a:r>
          </a:p>
          <a:p>
            <a:pPr marL="914400" marR="0" lvl="1" indent="-546100" algn="l" rtl="0">
              <a:lnSpc>
                <a:spcPct val="100000"/>
              </a:lnSpc>
              <a:spcBef>
                <a:spcPts val="3300"/>
              </a:spcBef>
              <a:spcAft>
                <a:spcPts val="0"/>
              </a:spcAft>
              <a:buClr>
                <a:srgbClr val="000000"/>
              </a:buClr>
              <a:buSzPct val="100000"/>
              <a:buFont typeface="Gill Sans"/>
            </a:pPr>
            <a:r>
              <a:rPr lang="en-US" b="0" i="0" u="none" strike="noStrike" cap="none">
                <a:solidFill>
                  <a:srgbClr val="000000"/>
                </a:solidFill>
                <a:latin typeface="Gill Sans"/>
                <a:ea typeface="Gill Sans"/>
                <a:cs typeface="Gill Sans"/>
                <a:sym typeface="Gill Sans"/>
              </a:rPr>
              <a:t>Where you start can determine which minimum you end up</a:t>
            </a:r>
          </a:p>
        </p:txBody>
      </p:sp>
      <p:sp>
        <p:nvSpPr>
          <p:cNvPr id="1225" name="Shape 1225"/>
          <p:cNvSpPr/>
          <p:nvPr/>
        </p:nvSpPr>
        <p:spPr>
          <a:xfrm>
            <a:off x="8126310" y="12983368"/>
            <a:ext cx="12989100" cy="5367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2600" b="0" i="0" u="none" strike="noStrike" cap="none">
                <a:solidFill>
                  <a:srgbClr val="000000"/>
                </a:solidFill>
                <a:latin typeface="Helvetica Neue Light"/>
                <a:ea typeface="Helvetica Neue Light"/>
                <a:cs typeface="Helvetica Neue Light"/>
                <a:sym typeface="Helvetica Neue Light"/>
              </a:rPr>
              <a:t>http://www.holehouse.org/mlclass/01_02_Introduction_regression_analysis_and_gr.html</a:t>
            </a:r>
          </a:p>
        </p:txBody>
      </p:sp>
      <p:pic>
        <p:nvPicPr>
          <p:cNvPr id="1226" name="Shape 1226" descr="pasted-image.png"/>
          <p:cNvPicPr preferRelativeResize="0"/>
          <p:nvPr/>
        </p:nvPicPr>
        <p:blipFill rotWithShape="1">
          <a:blip r:embed="rId3">
            <a:alphaModFix/>
          </a:blip>
          <a:srcRect/>
          <a:stretch/>
        </p:blipFill>
        <p:spPr>
          <a:xfrm>
            <a:off x="18691200" y="2780025"/>
            <a:ext cx="4160400" cy="30891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Shape 1231"/>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Formal definition</a:t>
            </a:r>
          </a:p>
        </p:txBody>
      </p:sp>
      <p:pic>
        <p:nvPicPr>
          <p:cNvPr id="1232" name="Shape 1232" descr="pasted-image.pdf"/>
          <p:cNvPicPr preferRelativeResize="0"/>
          <p:nvPr/>
        </p:nvPicPr>
        <p:blipFill rotWithShape="1">
          <a:blip r:embed="rId3">
            <a:alphaModFix/>
          </a:blip>
          <a:srcRect/>
          <a:stretch/>
        </p:blipFill>
        <p:spPr>
          <a:xfrm>
            <a:off x="7673578" y="4158095"/>
            <a:ext cx="9036900" cy="1768200"/>
          </a:xfrm>
          <a:prstGeom prst="rect">
            <a:avLst/>
          </a:prstGeom>
          <a:noFill/>
          <a:ln>
            <a:noFill/>
          </a:ln>
        </p:spPr>
      </p:pic>
      <p:pic>
        <p:nvPicPr>
          <p:cNvPr id="1233" name="Shape 1233" descr="pasted-image.pdf"/>
          <p:cNvPicPr preferRelativeResize="0"/>
          <p:nvPr/>
        </p:nvPicPr>
        <p:blipFill rotWithShape="1">
          <a:blip r:embed="rId4">
            <a:alphaModFix/>
          </a:blip>
          <a:srcRect/>
          <a:stretch/>
        </p:blipFill>
        <p:spPr>
          <a:xfrm>
            <a:off x="7512843" y="8990869"/>
            <a:ext cx="9358200" cy="1768200"/>
          </a:xfrm>
          <a:prstGeom prst="rect">
            <a:avLst/>
          </a:prstGeom>
          <a:noFill/>
          <a:ln>
            <a:noFill/>
          </a:ln>
        </p:spPr>
      </p:pic>
      <p:sp>
        <p:nvSpPr>
          <p:cNvPr id="1234" name="Shape 1234"/>
          <p:cNvSpPr/>
          <p:nvPr/>
        </p:nvSpPr>
        <p:spPr>
          <a:xfrm rot="5417324">
            <a:off x="11300091" y="6948298"/>
            <a:ext cx="1785923" cy="1021513"/>
          </a:xfrm>
          <a:prstGeom prst="rightArrow">
            <a:avLst>
              <a:gd name="adj1" fmla="val 39896"/>
              <a:gd name="adj2" fmla="val 66082"/>
            </a:avLst>
          </a:prstGeom>
          <a:blipFill rotWithShape="1">
            <a:blip r:embed="rId5">
              <a:alphaModFix/>
            </a:blip>
            <a:stretch>
              <a:fillRect/>
            </a:stretch>
          </a:blipFill>
          <a:ln>
            <a:noFill/>
          </a:ln>
          <a:effectLst>
            <a:outerShdw blurRad="50800" dist="25400" dir="5400000" rotWithShape="0">
              <a:srgbClr val="000000">
                <a:alpha val="49800"/>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Shape 1239"/>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Formal definition</a:t>
            </a:r>
          </a:p>
        </p:txBody>
      </p:sp>
      <p:pic>
        <p:nvPicPr>
          <p:cNvPr id="1240" name="Shape 1240" descr="pasted-image.pdf"/>
          <p:cNvPicPr preferRelativeResize="0"/>
          <p:nvPr/>
        </p:nvPicPr>
        <p:blipFill rotWithShape="1">
          <a:blip r:embed="rId3">
            <a:alphaModFix/>
          </a:blip>
          <a:srcRect/>
          <a:stretch/>
        </p:blipFill>
        <p:spPr>
          <a:xfrm>
            <a:off x="7236302" y="3967571"/>
            <a:ext cx="11019300" cy="1768200"/>
          </a:xfrm>
          <a:prstGeom prst="rect">
            <a:avLst/>
          </a:prstGeom>
          <a:noFill/>
          <a:ln>
            <a:noFill/>
          </a:ln>
        </p:spPr>
      </p:pic>
      <p:pic>
        <p:nvPicPr>
          <p:cNvPr id="1241" name="Shape 1241" descr="pasted-image.pdf"/>
          <p:cNvPicPr preferRelativeResize="0"/>
          <p:nvPr/>
        </p:nvPicPr>
        <p:blipFill rotWithShape="1">
          <a:blip r:embed="rId4">
            <a:alphaModFix/>
          </a:blip>
          <a:srcRect/>
          <a:stretch/>
        </p:blipFill>
        <p:spPr>
          <a:xfrm>
            <a:off x="7298810" y="7027664"/>
            <a:ext cx="10894200" cy="1768200"/>
          </a:xfrm>
          <a:prstGeom prst="rect">
            <a:avLst/>
          </a:prstGeom>
          <a:noFill/>
          <a:ln>
            <a:noFill/>
          </a:ln>
        </p:spPr>
      </p:pic>
      <p:pic>
        <p:nvPicPr>
          <p:cNvPr id="1242" name="Shape 1242" descr="pasted-image.pdf"/>
          <p:cNvPicPr preferRelativeResize="0"/>
          <p:nvPr/>
        </p:nvPicPr>
        <p:blipFill rotWithShape="1">
          <a:blip r:embed="rId5">
            <a:alphaModFix/>
          </a:blip>
          <a:srcRect/>
          <a:stretch/>
        </p:blipFill>
        <p:spPr>
          <a:xfrm>
            <a:off x="7429686" y="9855584"/>
            <a:ext cx="10144200" cy="1768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pic>
        <p:nvPicPr>
          <p:cNvPr id="1247" name="Shape 1247" descr="pasted-image.png"/>
          <p:cNvPicPr preferRelativeResize="0"/>
          <p:nvPr/>
        </p:nvPicPr>
        <p:blipFill rotWithShape="1">
          <a:blip r:embed="rId3">
            <a:alphaModFix/>
          </a:blip>
          <a:srcRect/>
          <a:stretch/>
        </p:blipFill>
        <p:spPr>
          <a:xfrm>
            <a:off x="3048000" y="2195534"/>
            <a:ext cx="18288000" cy="93249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Shape 1252"/>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Gradient descent algorithm</a:t>
            </a:r>
          </a:p>
        </p:txBody>
      </p:sp>
      <p:pic>
        <p:nvPicPr>
          <p:cNvPr id="1253" name="Shape 1253" descr="pasted-image.pdf"/>
          <p:cNvPicPr preferRelativeResize="0"/>
          <p:nvPr/>
        </p:nvPicPr>
        <p:blipFill rotWithShape="1">
          <a:blip r:embed="rId3">
            <a:alphaModFix/>
          </a:blip>
          <a:srcRect/>
          <a:stretch/>
        </p:blipFill>
        <p:spPr>
          <a:xfrm>
            <a:off x="7119937" y="5973960"/>
            <a:ext cx="10144200" cy="176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Shape 348" descr="pasted-image.png"/>
          <p:cNvPicPr preferRelativeResize="0"/>
          <p:nvPr/>
        </p:nvPicPr>
        <p:blipFill rotWithShape="1">
          <a:blip r:embed="rId3">
            <a:alphaModFix/>
          </a:blip>
          <a:srcRect/>
          <a:stretch/>
        </p:blipFill>
        <p:spPr>
          <a:xfrm>
            <a:off x="1900420" y="2025575"/>
            <a:ext cx="20583160" cy="9664850"/>
          </a:xfrm>
          <a:prstGeom prst="rect">
            <a:avLst/>
          </a:prstGeom>
          <a:noFill/>
          <a:ln>
            <a:noFill/>
          </a:ln>
        </p:spPr>
      </p:pic>
      <p:sp>
        <p:nvSpPr>
          <p:cNvPr id="349" name="Shape 349"/>
          <p:cNvSpPr/>
          <p:nvPr/>
        </p:nvSpPr>
        <p:spPr>
          <a:xfrm>
            <a:off x="9272455" y="12752046"/>
            <a:ext cx="14023341" cy="904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5000" b="0" i="0" u="none" strike="noStrike" cap="non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Shape 354" descr="pasted-image.jpeg"/>
          <p:cNvPicPr preferRelativeResize="0"/>
          <p:nvPr/>
        </p:nvPicPr>
        <p:blipFill rotWithShape="1">
          <a:blip r:embed="rId3">
            <a:alphaModFix/>
          </a:blip>
          <a:srcRect/>
          <a:stretch/>
        </p:blipFill>
        <p:spPr>
          <a:xfrm>
            <a:off x="1435649" y="-180657"/>
            <a:ext cx="20505946" cy="14498344"/>
          </a:xfrm>
          <a:prstGeom prst="rect">
            <a:avLst/>
          </a:prstGeom>
          <a:noFill/>
          <a:ln>
            <a:noFill/>
          </a:ln>
        </p:spPr>
      </p:pic>
      <p:pic>
        <p:nvPicPr>
          <p:cNvPr id="355" name="Shape 355" descr="pasted-image.png"/>
          <p:cNvPicPr preferRelativeResize="0"/>
          <p:nvPr/>
        </p:nvPicPr>
        <p:blipFill rotWithShape="1">
          <a:blip r:embed="rId4">
            <a:alphaModFix/>
          </a:blip>
          <a:srcRect/>
          <a:stretch/>
        </p:blipFill>
        <p:spPr>
          <a:xfrm>
            <a:off x="-25236134" y="-143257"/>
            <a:ext cx="28153988" cy="14002514"/>
          </a:xfrm>
          <a:prstGeom prst="rect">
            <a:avLst/>
          </a:prstGeom>
          <a:noFill/>
          <a:ln>
            <a:noFill/>
          </a:ln>
        </p:spPr>
      </p:pic>
      <p:pic>
        <p:nvPicPr>
          <p:cNvPr id="356" name="Shape 356" descr="pasted-image.png"/>
          <p:cNvPicPr preferRelativeResize="0"/>
          <p:nvPr/>
        </p:nvPicPr>
        <p:blipFill rotWithShape="1">
          <a:blip r:embed="rId4">
            <a:alphaModFix/>
          </a:blip>
          <a:srcRect/>
          <a:stretch/>
        </p:blipFill>
        <p:spPr>
          <a:xfrm>
            <a:off x="21099530" y="-143257"/>
            <a:ext cx="28153988" cy="14002514"/>
          </a:xfrm>
          <a:prstGeom prst="rect">
            <a:avLst/>
          </a:prstGeom>
          <a:noFill/>
          <a:ln>
            <a:noFill/>
          </a:ln>
        </p:spPr>
      </p:pic>
      <p:sp>
        <p:nvSpPr>
          <p:cNvPr id="357" name="Shape 357"/>
          <p:cNvSpPr/>
          <p:nvPr/>
        </p:nvSpPr>
        <p:spPr>
          <a:xfrm>
            <a:off x="1984760" y="12917146"/>
            <a:ext cx="12005236" cy="5746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2800" b="0" i="0" u="none" strike="noStrike" cap="non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21836" y="3293963"/>
            <a:ext cx="24427671" cy="7128074"/>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12600" b="0" i="0" u="none" strike="noStrike" cap="none">
                <a:solidFill>
                  <a:srgbClr val="000000"/>
                </a:solidFill>
                <a:latin typeface="Gill Sans"/>
                <a:ea typeface="Gill Sans"/>
                <a:cs typeface="Gill Sans"/>
                <a:sym typeface="Gill Sans"/>
              </a:rPr>
              <a:t>Machine Learning is </a:t>
            </a:r>
          </a:p>
          <a:p>
            <a:pPr marL="0" marR="0" lvl="0" indent="0" algn="ctr" rtl="0">
              <a:lnSpc>
                <a:spcPct val="100000"/>
              </a:lnSpc>
              <a:spcBef>
                <a:spcPts val="0"/>
              </a:spcBef>
              <a:spcAft>
                <a:spcPts val="0"/>
              </a:spcAft>
              <a:buClr>
                <a:srgbClr val="000000"/>
              </a:buClr>
              <a:buSzPct val="25000"/>
              <a:buFont typeface="Gill Sans"/>
              <a:buNone/>
            </a:pPr>
            <a:r>
              <a:rPr lang="en-US" sz="12600" b="1" i="0" u="none" strike="noStrike" cap="none">
                <a:solidFill>
                  <a:srgbClr val="000000"/>
                </a:solidFill>
                <a:latin typeface="Gill Sans"/>
                <a:ea typeface="Gill Sans"/>
                <a:cs typeface="Gill Sans"/>
                <a:sym typeface="Gill Sans"/>
              </a:rPr>
              <a:t>Already</a:t>
            </a:r>
            <a:r>
              <a:rPr lang="en-US" sz="12600" b="0" i="0" u="none" strike="noStrike" cap="none">
                <a:solidFill>
                  <a:srgbClr val="000000"/>
                </a:solidFill>
                <a:latin typeface="Gill Sans"/>
                <a:ea typeface="Gill Sans"/>
                <a:cs typeface="Gill Sans"/>
                <a:sym typeface="Gill Sans"/>
              </a:rPr>
              <a:t> Affecting Your World</a:t>
            </a:r>
          </a:p>
        </p:txBody>
      </p:sp>
      <p:sp>
        <p:nvSpPr>
          <p:cNvPr id="363" name="Shape 363"/>
          <p:cNvSpPr/>
          <p:nvPr/>
        </p:nvSpPr>
        <p:spPr>
          <a:xfrm>
            <a:off x="6588169" y="12825412"/>
            <a:ext cx="17506863" cy="7651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4100" b="0" i="0" u="none" strike="noStrike" cap="none">
                <a:solidFill>
                  <a:srgbClr val="000000"/>
                </a:solidFill>
                <a:latin typeface="Helvetica Neue Light"/>
                <a:ea typeface="Helvetica Neue Light"/>
                <a:cs typeface="Helvetica Neue Light"/>
                <a:sym typeface="Helvetica Neue Light"/>
              </a:rPr>
              <a:t>http://respondr.io/7-ways-machine-learning-is-already-affecting-your-world/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p:nvPr/>
        </p:nvSpPr>
        <p:spPr>
          <a:xfrm>
            <a:off x="3981887" y="5084762"/>
            <a:ext cx="16699625" cy="35464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6700" b="0" i="0" u="none" strike="noStrike" cap="none">
                <a:solidFill>
                  <a:srgbClr val="000000"/>
                </a:solidFill>
                <a:latin typeface="Helvetica Neue Light"/>
                <a:ea typeface="Helvetica Neue Light"/>
                <a:cs typeface="Helvetica Neue Light"/>
                <a:sym typeface="Helvetica Neue Light"/>
              </a:rPr>
              <a:t>如果要建造一艘船，不要一起鼓勵人們收集木材，</a:t>
            </a:r>
          </a:p>
          <a:p>
            <a:pPr marL="0" marR="0" lvl="0" indent="0" algn="ctr" rtl="0">
              <a:lnSpc>
                <a:spcPct val="100000"/>
              </a:lnSpc>
              <a:spcBef>
                <a:spcPts val="0"/>
              </a:spcBef>
              <a:spcAft>
                <a:spcPts val="0"/>
              </a:spcAft>
              <a:buClr>
                <a:srgbClr val="000000"/>
              </a:buClr>
              <a:buSzPct val="25000"/>
              <a:buFont typeface="Helvetica Neue Light"/>
              <a:buNone/>
            </a:pPr>
            <a:r>
              <a:rPr lang="en-US" sz="6700" b="0" i="0" u="none" strike="noStrike" cap="none">
                <a:solidFill>
                  <a:srgbClr val="000000"/>
                </a:solidFill>
                <a:latin typeface="Helvetica Neue Light"/>
                <a:ea typeface="Helvetica Neue Light"/>
                <a:cs typeface="Helvetica Neue Light"/>
                <a:sym typeface="Helvetica Neue Light"/>
              </a:rPr>
              <a:t>不要分配任務和工作，</a:t>
            </a:r>
          </a:p>
          <a:p>
            <a:pPr marL="0" marR="0" lvl="0" indent="0" algn="ctr" rtl="0">
              <a:lnSpc>
                <a:spcPct val="100000"/>
              </a:lnSpc>
              <a:spcBef>
                <a:spcPts val="0"/>
              </a:spcBef>
              <a:spcAft>
                <a:spcPts val="0"/>
              </a:spcAft>
              <a:buClr>
                <a:srgbClr val="000000"/>
              </a:buClr>
              <a:buSzPct val="25000"/>
              <a:buFont typeface="Helvetica Neue Light"/>
              <a:buNone/>
            </a:pPr>
            <a:r>
              <a:rPr lang="en-US" sz="6700" b="0" i="0" u="none" strike="noStrike" cap="none">
                <a:solidFill>
                  <a:srgbClr val="000000"/>
                </a:solidFill>
                <a:latin typeface="Helvetica Neue Light"/>
                <a:ea typeface="Helvetica Neue Light"/>
                <a:cs typeface="Helvetica Neue Light"/>
                <a:sym typeface="Helvetica Neue Light"/>
              </a:rPr>
              <a:t>而應該教他們漫長的海洋無限遠。</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Shape 373" descr="pasted-image.png"/>
          <p:cNvPicPr preferRelativeResize="0"/>
          <p:nvPr/>
        </p:nvPicPr>
        <p:blipFill rotWithShape="1">
          <a:blip r:embed="rId3">
            <a:alphaModFix/>
          </a:blip>
          <a:srcRect/>
          <a:stretch/>
        </p:blipFill>
        <p:spPr>
          <a:xfrm>
            <a:off x="563769" y="3144951"/>
            <a:ext cx="23256462" cy="74260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Google Neural Machine Translation (Sep 2016)</a:t>
            </a:r>
          </a:p>
        </p:txBody>
      </p:sp>
      <p:pic>
        <p:nvPicPr>
          <p:cNvPr id="379" name="Shape 379" descr="pasted-image.png"/>
          <p:cNvPicPr preferRelativeResize="0"/>
          <p:nvPr/>
        </p:nvPicPr>
        <p:blipFill rotWithShape="1">
          <a:blip r:embed="rId3">
            <a:alphaModFix/>
          </a:blip>
          <a:srcRect/>
          <a:stretch/>
        </p:blipFill>
        <p:spPr>
          <a:xfrm>
            <a:off x="3351547" y="2971140"/>
            <a:ext cx="18396722" cy="10693097"/>
          </a:xfrm>
          <a:prstGeom prst="rect">
            <a:avLst/>
          </a:prstGeom>
          <a:noFill/>
          <a:ln>
            <a:noFill/>
          </a:ln>
        </p:spPr>
      </p:pic>
      <p:sp>
        <p:nvSpPr>
          <p:cNvPr id="380" name="Shape 380"/>
          <p:cNvSpPr txBox="1"/>
          <p:nvPr/>
        </p:nvSpPr>
        <p:spPr>
          <a:xfrm>
            <a:off x="13691350" y="11733225"/>
            <a:ext cx="14134800" cy="3000000"/>
          </a:xfrm>
          <a:prstGeom prst="rect">
            <a:avLst/>
          </a:prstGeom>
          <a:noFill/>
          <a:ln>
            <a:noFill/>
          </a:ln>
        </p:spPr>
        <p:txBody>
          <a:bodyPr wrap="square" lIns="91425" tIns="91425" rIns="91425" bIns="91425" anchor="ctr" anchorCtr="0">
            <a:noAutofit/>
          </a:bodyPr>
          <a:lstStyle/>
          <a:p>
            <a:pPr lvl="0" rtl="0">
              <a:spcBef>
                <a:spcPts val="0"/>
              </a:spcBef>
              <a:buNone/>
            </a:pPr>
            <a:r>
              <a:rPr lang="en-US" sz="2400">
                <a:solidFill>
                  <a:srgbClr val="333333"/>
                </a:solidFill>
                <a:highlight>
                  <a:srgbClr val="FFFFFF"/>
                </a:highlight>
              </a:rPr>
              <a:t>[Reference] "A Neural Network for Machine Translation, at Production Scale", </a:t>
            </a:r>
            <a:r>
              <a:rPr lang="en-US" sz="2400" u="sng">
                <a:solidFill>
                  <a:srgbClr val="6611CC"/>
                </a:solidFill>
                <a:highlight>
                  <a:srgbClr val="FFFFFF"/>
                </a:highlight>
                <a:hlinkClick r:id="rId4"/>
              </a:rPr>
              <a:t>https://research.googleblog.com/2016/09/a-neural-network-for-machine.html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Shape 385" descr="pasted-image.png"/>
          <p:cNvPicPr preferRelativeResize="0"/>
          <p:nvPr/>
        </p:nvPicPr>
        <p:blipFill rotWithShape="1">
          <a:blip r:embed="rId3">
            <a:alphaModFix/>
          </a:blip>
          <a:srcRect/>
          <a:stretch/>
        </p:blipFill>
        <p:spPr>
          <a:xfrm>
            <a:off x="4248150" y="1022350"/>
            <a:ext cx="15887700" cy="11671300"/>
          </a:xfrm>
          <a:prstGeom prst="rect">
            <a:avLst/>
          </a:prstGeom>
          <a:noFill/>
          <a:ln>
            <a:noFill/>
          </a:ln>
        </p:spPr>
      </p:pic>
      <p:sp>
        <p:nvSpPr>
          <p:cNvPr id="386" name="Shape 386"/>
          <p:cNvSpPr/>
          <p:nvPr/>
        </p:nvSpPr>
        <p:spPr>
          <a:xfrm>
            <a:off x="987469" y="12916839"/>
            <a:ext cx="23450551" cy="904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5000" b="0" i="0" u="none" strike="noStrike" cap="none">
                <a:solidFill>
                  <a:srgbClr val="000000"/>
                </a:solidFill>
                <a:latin typeface="Helvetica Neue Light"/>
                <a:ea typeface="Helvetica Neue Light"/>
                <a:cs typeface="Helvetica Neue Light"/>
                <a:sym typeface="Helvetica Neue Light"/>
              </a:rPr>
              <a:t>https://play.google.com/store/apps/details?id=com.baidu.research.talktype&amp;hl=en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1986563" y="4398338"/>
            <a:ext cx="20410875" cy="4919325"/>
          </a:xfrm>
          <a:prstGeom prst="rect">
            <a:avLst/>
          </a:prstGeom>
          <a:noFill/>
          <a:ln>
            <a:noFill/>
          </a:ln>
        </p:spPr>
      </p:pic>
      <p:sp>
        <p:nvSpPr>
          <p:cNvPr id="287" name="Shape 287"/>
          <p:cNvSpPr txBox="1"/>
          <p:nvPr/>
        </p:nvSpPr>
        <p:spPr>
          <a:xfrm>
            <a:off x="304800" y="304800"/>
            <a:ext cx="3000000" cy="30000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
        <p:nvSpPr>
          <p:cNvPr id="288" name="Shape 288"/>
          <p:cNvSpPr txBox="1">
            <a:spLocks noGrp="1"/>
          </p:cNvSpPr>
          <p:nvPr>
            <p:ph type="title"/>
          </p:nvPr>
        </p:nvSpPr>
        <p:spPr>
          <a:xfrm>
            <a:off x="-21835" y="357187"/>
            <a:ext cx="24428100" cy="3428700"/>
          </a:xfrm>
          <a:prstGeom prst="rect">
            <a:avLst/>
          </a:prstGeom>
        </p:spPr>
        <p:txBody>
          <a:bodyPr wrap="square" lIns="91425" tIns="91425" rIns="91425" bIns="91425" anchor="b" anchorCtr="0">
            <a:noAutofit/>
          </a:bodyPr>
          <a:lstStyle/>
          <a:p>
            <a:pPr lvl="0" rtl="0">
              <a:spcBef>
                <a:spcPts val="0"/>
              </a:spcBef>
              <a:buNone/>
            </a:pPr>
            <a:r>
              <a:rPr lang="en-US"/>
              <a:t>Gifts from Google and Line</a:t>
            </a:r>
          </a:p>
        </p:txBody>
      </p:sp>
      <p:pic>
        <p:nvPicPr>
          <p:cNvPr id="289" name="Shape 289"/>
          <p:cNvPicPr preferRelativeResize="0"/>
          <p:nvPr/>
        </p:nvPicPr>
        <p:blipFill>
          <a:blip r:embed="rId4">
            <a:alphaModFix/>
          </a:blip>
          <a:stretch>
            <a:fillRect/>
          </a:stretch>
        </p:blipFill>
        <p:spPr>
          <a:xfrm>
            <a:off x="21649650" y="11810988"/>
            <a:ext cx="1905000" cy="1905000"/>
          </a:xfrm>
          <a:prstGeom prst="rect">
            <a:avLst/>
          </a:prstGeom>
          <a:noFill/>
          <a:ln>
            <a:noFill/>
          </a:ln>
        </p:spPr>
      </p:pic>
      <p:pic>
        <p:nvPicPr>
          <p:cNvPr id="290" name="Shape 290"/>
          <p:cNvPicPr preferRelativeResize="0"/>
          <p:nvPr/>
        </p:nvPicPr>
        <p:blipFill>
          <a:blip r:embed="rId5">
            <a:alphaModFix/>
          </a:blip>
          <a:stretch>
            <a:fillRect/>
          </a:stretch>
        </p:blipFill>
        <p:spPr>
          <a:xfrm>
            <a:off x="18908200" y="11882760"/>
            <a:ext cx="1761475" cy="176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Shape 391" descr="pasted-image.png"/>
          <p:cNvPicPr preferRelativeResize="0"/>
          <p:nvPr/>
        </p:nvPicPr>
        <p:blipFill rotWithShape="1">
          <a:blip r:embed="rId3">
            <a:alphaModFix/>
          </a:blip>
          <a:srcRect/>
          <a:stretch/>
        </p:blipFill>
        <p:spPr>
          <a:xfrm>
            <a:off x="5505450" y="1403350"/>
            <a:ext cx="13373099" cy="10909300"/>
          </a:xfrm>
          <a:prstGeom prst="rect">
            <a:avLst/>
          </a:prstGeom>
          <a:noFill/>
          <a:ln>
            <a:noFill/>
          </a:ln>
        </p:spPr>
      </p:pic>
      <p:sp>
        <p:nvSpPr>
          <p:cNvPr id="392" name="Shape 392"/>
          <p:cNvSpPr txBox="1"/>
          <p:nvPr/>
        </p:nvSpPr>
        <p:spPr>
          <a:xfrm>
            <a:off x="14678100" y="11908850"/>
            <a:ext cx="10568400" cy="3000000"/>
          </a:xfrm>
          <a:prstGeom prst="rect">
            <a:avLst/>
          </a:prstGeom>
          <a:noFill/>
          <a:ln>
            <a:noFill/>
          </a:ln>
        </p:spPr>
        <p:txBody>
          <a:bodyPr wrap="square" lIns="91425" tIns="91425" rIns="91425" bIns="91425" anchor="ctr" anchorCtr="0">
            <a:noAutofit/>
          </a:bodyPr>
          <a:lstStyle/>
          <a:p>
            <a:pPr lvl="0" rtl="0">
              <a:spcBef>
                <a:spcPts val="0"/>
              </a:spcBef>
              <a:buNone/>
            </a:pPr>
            <a:r>
              <a:rPr lang="en-US" sz="2400" u="sng">
                <a:solidFill>
                  <a:srgbClr val="6611CC"/>
                </a:solidFill>
                <a:highlight>
                  <a:srgbClr val="FFFFFF"/>
                </a:highlight>
                <a:hlinkClick r:id="rId4"/>
              </a:rPr>
              <a:t>https://play.google.com/store/apps/details?id=com.fitnow.loseit&amp;hl=en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Shape 397" descr="pasted-image.jpeg"/>
          <p:cNvPicPr preferRelativeResize="0"/>
          <p:nvPr/>
        </p:nvPicPr>
        <p:blipFill rotWithShape="1">
          <a:blip r:embed="rId3">
            <a:alphaModFix/>
          </a:blip>
          <a:srcRect/>
          <a:stretch/>
        </p:blipFill>
        <p:spPr>
          <a:xfrm>
            <a:off x="5791200" y="2711450"/>
            <a:ext cx="12801600" cy="10833100"/>
          </a:xfrm>
          <a:prstGeom prst="rect">
            <a:avLst/>
          </a:prstGeom>
          <a:noFill/>
          <a:ln>
            <a:noFill/>
          </a:ln>
        </p:spPr>
      </p:pic>
      <p:sp>
        <p:nvSpPr>
          <p:cNvPr id="398" name="Shape 398"/>
          <p:cNvSpPr txBox="1">
            <a:spLocks noGrp="1"/>
          </p:cNvSpPr>
          <p:nvPr>
            <p:ph type="title"/>
          </p:nvPr>
        </p:nvSpPr>
        <p:spPr>
          <a:xfrm>
            <a:off x="-21836" y="-241300"/>
            <a:ext cx="24427671"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Smart Reply: Promising results </a:t>
            </a:r>
          </a:p>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Seen 78%, Used 31.9%</a:t>
            </a:r>
          </a:p>
        </p:txBody>
      </p:sp>
      <p:sp>
        <p:nvSpPr>
          <p:cNvPr id="399" name="Shape 399"/>
          <p:cNvSpPr/>
          <p:nvPr/>
        </p:nvSpPr>
        <p:spPr>
          <a:xfrm>
            <a:off x="18670548" y="13212763"/>
            <a:ext cx="5686502" cy="396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1700" b="0" i="0" u="none" strike="noStrike" cap="non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Shape 404"/>
          <p:cNvPicPr preferRelativeResize="0"/>
          <p:nvPr/>
        </p:nvPicPr>
        <p:blipFill>
          <a:blip r:embed="rId3">
            <a:alphaModFix/>
          </a:blip>
          <a:stretch>
            <a:fillRect/>
          </a:stretch>
        </p:blipFill>
        <p:spPr>
          <a:xfrm>
            <a:off x="3073433" y="406400"/>
            <a:ext cx="18237128" cy="12903192"/>
          </a:xfrm>
          <a:prstGeom prst="rect">
            <a:avLst/>
          </a:prstGeom>
          <a:noFill/>
          <a:ln>
            <a:noFill/>
          </a:ln>
        </p:spPr>
      </p:pic>
      <p:sp>
        <p:nvSpPr>
          <p:cNvPr id="405" name="Shape 405"/>
          <p:cNvSpPr txBox="1"/>
          <p:nvPr/>
        </p:nvSpPr>
        <p:spPr>
          <a:xfrm>
            <a:off x="19230867" y="12879800"/>
            <a:ext cx="5762400" cy="1039200"/>
          </a:xfrm>
          <a:prstGeom prst="rect">
            <a:avLst/>
          </a:prstGeom>
          <a:noFill/>
          <a:ln>
            <a:noFill/>
          </a:ln>
        </p:spPr>
        <p:txBody>
          <a:bodyPr wrap="square" lIns="243800" tIns="243800" rIns="243800" bIns="243800" anchor="ctr" anchorCtr="0">
            <a:noAutofit/>
          </a:bodyPr>
          <a:lstStyle/>
          <a:p>
            <a:pPr lvl="0" rtl="0">
              <a:spcBef>
                <a:spcPts val="0"/>
              </a:spcBef>
              <a:buNone/>
            </a:pPr>
            <a:r>
              <a:rPr lang="en-US" sz="3200" u="sng">
                <a:solidFill>
                  <a:schemeClr val="hlink"/>
                </a:solidFill>
                <a:hlinkClick r:id="rId4"/>
              </a:rPr>
              <a:t>https://www.autodraw.com/</a:t>
            </a:r>
            <a:r>
              <a:rPr lang="en-US" sz="320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Shape 410" descr="pasted-image.png"/>
          <p:cNvPicPr preferRelativeResize="0"/>
          <p:nvPr/>
        </p:nvPicPr>
        <p:blipFill rotWithShape="1">
          <a:blip r:embed="rId3">
            <a:alphaModFix/>
          </a:blip>
          <a:srcRect/>
          <a:stretch/>
        </p:blipFill>
        <p:spPr>
          <a:xfrm>
            <a:off x="2732346" y="-211336"/>
            <a:ext cx="18919200" cy="13716000"/>
          </a:xfrm>
          <a:prstGeom prst="rect">
            <a:avLst/>
          </a:prstGeom>
          <a:noFill/>
          <a:ln>
            <a:noFill/>
          </a:ln>
        </p:spPr>
      </p:pic>
      <p:sp>
        <p:nvSpPr>
          <p:cNvPr id="411" name="Shape 411"/>
          <p:cNvSpPr/>
          <p:nvPr/>
        </p:nvSpPr>
        <p:spPr>
          <a:xfrm>
            <a:off x="6235585" y="13034962"/>
            <a:ext cx="18135900" cy="7017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3700" b="0" i="0" u="none" strike="noStrike" cap="none">
                <a:solidFill>
                  <a:srgbClr val="000000"/>
                </a:solidFill>
                <a:latin typeface="Helvetica Neue Light"/>
                <a:ea typeface="Helvetica Neue Light"/>
                <a:cs typeface="Helvetica Neue Light"/>
                <a:sym typeface="Helvetica Neue Light"/>
              </a:rPr>
              <a:t>https://www.cbinsights.com/blog/deep-learning-ai-startups-market-map-company-list/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Rule based programming VS data driven learning</a:t>
            </a:r>
          </a:p>
        </p:txBody>
      </p:sp>
      <p:pic>
        <p:nvPicPr>
          <p:cNvPr id="417" name="Shape 417" descr="pasted-image.png"/>
          <p:cNvPicPr preferRelativeResize="0"/>
          <p:nvPr/>
        </p:nvPicPr>
        <p:blipFill rotWithShape="1">
          <a:blip r:embed="rId3">
            <a:alphaModFix/>
          </a:blip>
          <a:srcRect/>
          <a:stretch/>
        </p:blipFill>
        <p:spPr>
          <a:xfrm>
            <a:off x="2070154" y="3681902"/>
            <a:ext cx="6837622" cy="8928638"/>
          </a:xfrm>
          <a:prstGeom prst="rect">
            <a:avLst/>
          </a:prstGeom>
          <a:noFill/>
          <a:ln>
            <a:noFill/>
          </a:ln>
        </p:spPr>
      </p:pic>
      <p:pic>
        <p:nvPicPr>
          <p:cNvPr id="418" name="Shape 418" descr="pasted-image.tiff"/>
          <p:cNvPicPr preferRelativeResize="0"/>
          <p:nvPr/>
        </p:nvPicPr>
        <p:blipFill rotWithShape="1">
          <a:blip r:embed="rId4">
            <a:alphaModFix/>
          </a:blip>
          <a:srcRect/>
          <a:stretch/>
        </p:blipFill>
        <p:spPr>
          <a:xfrm>
            <a:off x="10690780" y="2702847"/>
            <a:ext cx="13557291" cy="6778646"/>
          </a:xfrm>
          <a:prstGeom prst="rect">
            <a:avLst/>
          </a:prstGeom>
          <a:noFill/>
          <a:ln>
            <a:noFill/>
          </a:ln>
        </p:spPr>
      </p:pic>
      <p:pic>
        <p:nvPicPr>
          <p:cNvPr id="419" name="Shape 419" descr="pasted-image.tiff"/>
          <p:cNvPicPr preferRelativeResize="0"/>
          <p:nvPr/>
        </p:nvPicPr>
        <p:blipFill rotWithShape="1">
          <a:blip r:embed="rId5">
            <a:alphaModFix/>
          </a:blip>
          <a:srcRect/>
          <a:stretch/>
        </p:blipFill>
        <p:spPr>
          <a:xfrm>
            <a:off x="16663338" y="8820451"/>
            <a:ext cx="4064844" cy="3727149"/>
          </a:xfrm>
          <a:prstGeom prst="rect">
            <a:avLst/>
          </a:prstGeom>
          <a:noFill/>
          <a:ln>
            <a:noFill/>
          </a:ln>
        </p:spPr>
      </p:pic>
      <p:sp>
        <p:nvSpPr>
          <p:cNvPr id="420" name="Shape 420"/>
          <p:cNvSpPr/>
          <p:nvPr/>
        </p:nvSpPr>
        <p:spPr>
          <a:xfrm>
            <a:off x="10779472" y="7382732"/>
            <a:ext cx="2825056" cy="1526978"/>
          </a:xfrm>
          <a:prstGeom prst="rightArrow">
            <a:avLst>
              <a:gd name="adj1" fmla="val 32000"/>
              <a:gd name="adj2" fmla="val 64000"/>
            </a:avLst>
          </a:prstGeom>
          <a:blipFill rotWithShape="1">
            <a:blip r:embed="rId6">
              <a:alphaModFix/>
            </a:blip>
            <a:stretch>
              <a:fillRect/>
            </a:stretch>
          </a:blipFill>
          <a:ln>
            <a:noFill/>
          </a:ln>
          <a:effectLst>
            <a:outerShdw blurRad="50800" dist="25400" dir="5400000" rotWithShape="0">
              <a:srgbClr val="000000">
                <a:alpha val="49803"/>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21835" y="357187"/>
            <a:ext cx="24428100" cy="3428700"/>
          </a:xfrm>
          <a:prstGeom prst="rect">
            <a:avLst/>
          </a:prstGeom>
        </p:spPr>
        <p:txBody>
          <a:bodyPr wrap="square" lIns="91400" tIns="91400" rIns="91400" bIns="91400" anchor="ctr" anchorCtr="0">
            <a:noAutofit/>
          </a:bodyPr>
          <a:lstStyle/>
          <a:p>
            <a:pPr lvl="0" rtl="0">
              <a:spcBef>
                <a:spcPts val="0"/>
              </a:spcBef>
              <a:buNone/>
            </a:pPr>
            <a:r>
              <a:rPr lang="en-US"/>
              <a:t>How can we develop?</a:t>
            </a:r>
          </a:p>
        </p:txBody>
      </p:sp>
      <p:pic>
        <p:nvPicPr>
          <p:cNvPr id="426" name="Shape 426"/>
          <p:cNvPicPr preferRelativeResize="0"/>
          <p:nvPr/>
        </p:nvPicPr>
        <p:blipFill>
          <a:blip r:embed="rId3">
            <a:alphaModFix/>
          </a:blip>
          <a:stretch>
            <a:fillRect/>
          </a:stretch>
        </p:blipFill>
        <p:spPr>
          <a:xfrm>
            <a:off x="12523600" y="6411465"/>
            <a:ext cx="11198933" cy="2222333"/>
          </a:xfrm>
          <a:prstGeom prst="rect">
            <a:avLst/>
          </a:prstGeom>
          <a:noFill/>
          <a:ln>
            <a:noFill/>
          </a:ln>
        </p:spPr>
      </p:pic>
      <p:pic>
        <p:nvPicPr>
          <p:cNvPr id="427" name="Shape 427"/>
          <p:cNvPicPr preferRelativeResize="0"/>
          <p:nvPr/>
        </p:nvPicPr>
        <p:blipFill>
          <a:blip r:embed="rId4">
            <a:alphaModFix/>
          </a:blip>
          <a:stretch>
            <a:fillRect/>
          </a:stretch>
        </p:blipFill>
        <p:spPr>
          <a:xfrm>
            <a:off x="2191067" y="5493199"/>
            <a:ext cx="6675467" cy="4811333"/>
          </a:xfrm>
          <a:prstGeom prst="rect">
            <a:avLst/>
          </a:prstGeom>
          <a:noFill/>
          <a:ln>
            <a:noFill/>
          </a:ln>
        </p:spPr>
      </p:pic>
      <p:sp>
        <p:nvSpPr>
          <p:cNvPr id="428" name="Shape 428"/>
          <p:cNvSpPr/>
          <p:nvPr/>
        </p:nvSpPr>
        <p:spPr>
          <a:xfrm>
            <a:off x="9132933" y="7012633"/>
            <a:ext cx="1836900" cy="1020000"/>
          </a:xfrm>
          <a:prstGeom prst="rightArrow">
            <a:avLst>
              <a:gd name="adj1" fmla="val 50000"/>
              <a:gd name="adj2" fmla="val 50000"/>
            </a:avLst>
          </a:prstGeom>
          <a:solidFill>
            <a:srgbClr val="FFE599"/>
          </a:solidFill>
          <a:ln w="9525" cap="flat" cmpd="sng">
            <a:solidFill>
              <a:schemeClr val="dk2"/>
            </a:solidFill>
            <a:prstDash val="solid"/>
            <a:round/>
            <a:headEnd type="none" w="med" len="med"/>
            <a:tailEnd type="none" w="med" len="med"/>
          </a:ln>
        </p:spPr>
        <p:txBody>
          <a:bodyPr wrap="square" lIns="243800" tIns="243800" rIns="243800" bIns="243800" anchor="ctr" anchorCtr="0">
            <a:noAutofit/>
          </a:bodyPr>
          <a:lstStyle/>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Shape 433" descr="pasted-image.png"/>
          <p:cNvPicPr preferRelativeResize="0"/>
          <p:nvPr/>
        </p:nvPicPr>
        <p:blipFill rotWithShape="1">
          <a:blip r:embed="rId3">
            <a:alphaModFix/>
          </a:blip>
          <a:srcRect/>
          <a:stretch/>
        </p:blipFill>
        <p:spPr>
          <a:xfrm>
            <a:off x="563769" y="3144951"/>
            <a:ext cx="23256600" cy="742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Shape 438" descr="pasted-image.jpeg"/>
          <p:cNvPicPr preferRelativeResize="0"/>
          <p:nvPr/>
        </p:nvPicPr>
        <p:blipFill rotWithShape="1">
          <a:blip r:embed="rId3">
            <a:alphaModFix/>
          </a:blip>
          <a:srcRect/>
          <a:stretch/>
        </p:blipFill>
        <p:spPr>
          <a:xfrm>
            <a:off x="5791200" y="2711450"/>
            <a:ext cx="12801600" cy="10833000"/>
          </a:xfrm>
          <a:prstGeom prst="rect">
            <a:avLst/>
          </a:prstGeom>
          <a:noFill/>
          <a:ln>
            <a:noFill/>
          </a:ln>
        </p:spPr>
      </p:pic>
      <p:sp>
        <p:nvSpPr>
          <p:cNvPr id="439" name="Shape 439"/>
          <p:cNvSpPr txBox="1">
            <a:spLocks noGrp="1"/>
          </p:cNvSpPr>
          <p:nvPr>
            <p:ph type="title"/>
          </p:nvPr>
        </p:nvSpPr>
        <p:spPr>
          <a:xfrm>
            <a:off x="-21836" y="-241300"/>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Smart Reply: Promising results </a:t>
            </a:r>
          </a:p>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Seen 78%, Used 31.9%</a:t>
            </a:r>
          </a:p>
        </p:txBody>
      </p:sp>
      <p:sp>
        <p:nvSpPr>
          <p:cNvPr id="440" name="Shape 440"/>
          <p:cNvSpPr/>
          <p:nvPr/>
        </p:nvSpPr>
        <p:spPr>
          <a:xfrm>
            <a:off x="18670548" y="13212763"/>
            <a:ext cx="5686500" cy="3969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1700" b="0" i="0" u="none" strike="noStrike" cap="none">
                <a:solidFill>
                  <a:srgbClr val="000000"/>
                </a:solidFill>
                <a:latin typeface="Helvetica Neue Light"/>
                <a:ea typeface="Helvetica Neue Light"/>
                <a:cs typeface="Helvetica Neue Light"/>
                <a:sym typeface="Helvetica Neue Light"/>
              </a:rPr>
              <a:t>http://www.kdd.org/kdd2016/papers/files/Paper_1069.pdf</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Rule based programming VS data driven learning</a:t>
            </a:r>
          </a:p>
        </p:txBody>
      </p:sp>
      <p:pic>
        <p:nvPicPr>
          <p:cNvPr id="446" name="Shape 446" descr="pasted-image.png"/>
          <p:cNvPicPr preferRelativeResize="0"/>
          <p:nvPr/>
        </p:nvPicPr>
        <p:blipFill rotWithShape="1">
          <a:blip r:embed="rId3">
            <a:alphaModFix/>
          </a:blip>
          <a:srcRect/>
          <a:stretch/>
        </p:blipFill>
        <p:spPr>
          <a:xfrm>
            <a:off x="2070154" y="3681902"/>
            <a:ext cx="6837600" cy="8928600"/>
          </a:xfrm>
          <a:prstGeom prst="rect">
            <a:avLst/>
          </a:prstGeom>
          <a:noFill/>
          <a:ln>
            <a:noFill/>
          </a:ln>
        </p:spPr>
      </p:pic>
      <p:pic>
        <p:nvPicPr>
          <p:cNvPr id="447" name="Shape 447" descr="pasted-image.tiff"/>
          <p:cNvPicPr preferRelativeResize="0"/>
          <p:nvPr/>
        </p:nvPicPr>
        <p:blipFill rotWithShape="1">
          <a:blip r:embed="rId4">
            <a:alphaModFix/>
          </a:blip>
          <a:srcRect/>
          <a:stretch/>
        </p:blipFill>
        <p:spPr>
          <a:xfrm>
            <a:off x="10690780" y="2702847"/>
            <a:ext cx="13557300" cy="6778500"/>
          </a:xfrm>
          <a:prstGeom prst="rect">
            <a:avLst/>
          </a:prstGeom>
          <a:noFill/>
          <a:ln>
            <a:noFill/>
          </a:ln>
        </p:spPr>
      </p:pic>
      <p:pic>
        <p:nvPicPr>
          <p:cNvPr id="448" name="Shape 448" descr="pasted-image.tiff"/>
          <p:cNvPicPr preferRelativeResize="0"/>
          <p:nvPr/>
        </p:nvPicPr>
        <p:blipFill rotWithShape="1">
          <a:blip r:embed="rId5">
            <a:alphaModFix/>
          </a:blip>
          <a:srcRect/>
          <a:stretch/>
        </p:blipFill>
        <p:spPr>
          <a:xfrm>
            <a:off x="16663338" y="8820451"/>
            <a:ext cx="4064700" cy="3727200"/>
          </a:xfrm>
          <a:prstGeom prst="rect">
            <a:avLst/>
          </a:prstGeom>
          <a:noFill/>
          <a:ln>
            <a:noFill/>
          </a:ln>
        </p:spPr>
      </p:pic>
      <p:sp>
        <p:nvSpPr>
          <p:cNvPr id="449" name="Shape 449"/>
          <p:cNvSpPr/>
          <p:nvPr/>
        </p:nvSpPr>
        <p:spPr>
          <a:xfrm>
            <a:off x="10779472" y="7382732"/>
            <a:ext cx="2825100" cy="1527000"/>
          </a:xfrm>
          <a:prstGeom prst="rightArrow">
            <a:avLst>
              <a:gd name="adj1" fmla="val 32000"/>
              <a:gd name="adj2" fmla="val 64000"/>
            </a:avLst>
          </a:prstGeom>
          <a:blipFill rotWithShape="1">
            <a:blip r:embed="rId6">
              <a:alphaModFix/>
            </a:blip>
            <a:stretch>
              <a:fillRect/>
            </a:stretch>
          </a:blipFill>
          <a:ln>
            <a:noFill/>
          </a:ln>
          <a:effectLst>
            <a:outerShdw blurRad="50800" dist="25400" dir="5400000" rotWithShape="0">
              <a:srgbClr val="000000">
                <a:alpha val="49800"/>
              </a:srgbClr>
            </a:outerShdw>
          </a:effectLst>
        </p:spPr>
        <p:txBody>
          <a:bodyPr wrap="square" lIns="71425" tIns="71425" rIns="71425" bIns="714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32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Shape 454" descr="pasted-image.tiff"/>
          <p:cNvPicPr preferRelativeResize="0"/>
          <p:nvPr/>
        </p:nvPicPr>
        <p:blipFill rotWithShape="1">
          <a:blip r:embed="rId3">
            <a:alphaModFix/>
          </a:blip>
          <a:srcRect/>
          <a:stretch/>
        </p:blipFill>
        <p:spPr>
          <a:xfrm>
            <a:off x="2273300" y="7382315"/>
            <a:ext cx="8676660" cy="4529217"/>
          </a:xfrm>
          <a:prstGeom prst="rect">
            <a:avLst/>
          </a:prstGeom>
          <a:noFill/>
          <a:ln>
            <a:noFill/>
          </a:ln>
        </p:spPr>
      </p:pic>
      <p:pic>
        <p:nvPicPr>
          <p:cNvPr id="455" name="Shape 455" descr="pasted-image.tiff"/>
          <p:cNvPicPr preferRelativeResize="0"/>
          <p:nvPr/>
        </p:nvPicPr>
        <p:blipFill rotWithShape="1">
          <a:blip r:embed="rId4">
            <a:alphaModFix/>
          </a:blip>
          <a:srcRect/>
          <a:stretch/>
        </p:blipFill>
        <p:spPr>
          <a:xfrm>
            <a:off x="13037828" y="6718551"/>
            <a:ext cx="8676661" cy="5856746"/>
          </a:xfrm>
          <a:prstGeom prst="rect">
            <a:avLst/>
          </a:prstGeom>
          <a:noFill/>
          <a:ln>
            <a:noFill/>
          </a:ln>
        </p:spPr>
      </p:pic>
      <p:pic>
        <p:nvPicPr>
          <p:cNvPr id="456" name="Shape 456" descr="pasted-image.tiff"/>
          <p:cNvPicPr preferRelativeResize="0"/>
          <p:nvPr/>
        </p:nvPicPr>
        <p:blipFill rotWithShape="1">
          <a:blip r:embed="rId5">
            <a:alphaModFix/>
          </a:blip>
          <a:srcRect/>
          <a:stretch/>
        </p:blipFill>
        <p:spPr>
          <a:xfrm>
            <a:off x="2273300" y="1817373"/>
            <a:ext cx="8676660" cy="3590803"/>
          </a:xfrm>
          <a:prstGeom prst="rect">
            <a:avLst/>
          </a:prstGeom>
          <a:noFill/>
          <a:ln>
            <a:noFill/>
          </a:ln>
        </p:spPr>
      </p:pic>
      <p:pic>
        <p:nvPicPr>
          <p:cNvPr id="457" name="Shape 457" descr="pasted-image.tiff"/>
          <p:cNvPicPr preferRelativeResize="0"/>
          <p:nvPr/>
        </p:nvPicPr>
        <p:blipFill rotWithShape="1">
          <a:blip r:embed="rId6">
            <a:alphaModFix/>
          </a:blip>
          <a:srcRect/>
          <a:stretch/>
        </p:blipFill>
        <p:spPr>
          <a:xfrm>
            <a:off x="12916171" y="1917324"/>
            <a:ext cx="11048676" cy="40438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96" name="Shape 296"/>
          <p:cNvSpPr txBox="1">
            <a:spLocks noGrp="1"/>
          </p:cNvSpPr>
          <p:nvPr>
            <p:ph type="title"/>
          </p:nvPr>
        </p:nvSpPr>
        <p:spPr>
          <a:xfrm>
            <a:off x="1261025" y="4178604"/>
            <a:ext cx="21861900" cy="2740500"/>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11800" b="0" i="0" u="none" strike="noStrike" cap="none">
                <a:solidFill>
                  <a:srgbClr val="000000"/>
                </a:solidFill>
                <a:latin typeface="Gill Sans"/>
                <a:ea typeface="Gill Sans"/>
                <a:cs typeface="Gill Sans"/>
                <a:sym typeface="Gill Sans"/>
              </a:rPr>
              <a:t>TensorFlow @UST</a:t>
            </a:r>
          </a:p>
        </p:txBody>
      </p:sp>
      <p:sp>
        <p:nvSpPr>
          <p:cNvPr id="297" name="Shape 297"/>
          <p:cNvSpPr txBox="1">
            <a:spLocks noGrp="1"/>
          </p:cNvSpPr>
          <p:nvPr>
            <p:ph type="body" idx="1"/>
          </p:nvPr>
        </p:nvSpPr>
        <p:spPr>
          <a:xfrm>
            <a:off x="4833937" y="9289851"/>
            <a:ext cx="14716200" cy="4450200"/>
          </a:xfrm>
          <a:prstGeom prst="rect">
            <a:avLst/>
          </a:prstGeom>
          <a:noFill/>
          <a:ln>
            <a:noFill/>
          </a:ln>
        </p:spPr>
        <p:txBody>
          <a:bodyPr wrap="square" lIns="71425" tIns="71425" rIns="71425" bIns="71425" anchor="t"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6000"/>
              <a:t>Day 1</a:t>
            </a:r>
          </a:p>
          <a:p>
            <a:pPr marL="0" marR="0" lvl="0" indent="0" algn="ctr" rtl="0">
              <a:lnSpc>
                <a:spcPct val="100000"/>
              </a:lnSpc>
              <a:spcBef>
                <a:spcPts val="0"/>
              </a:spcBef>
              <a:spcAft>
                <a:spcPts val="0"/>
              </a:spcAft>
              <a:buClr>
                <a:srgbClr val="000000"/>
              </a:buClr>
              <a:buSzPct val="25000"/>
              <a:buFont typeface="Gill Sans"/>
              <a:buNone/>
            </a:pPr>
            <a:r>
              <a:rPr lang="en-US" sz="6000" b="0" i="0" u="none" strike="noStrike" cap="none">
                <a:solidFill>
                  <a:srgbClr val="000000"/>
                </a:solidFill>
                <a:latin typeface="Gill Sans"/>
                <a:ea typeface="Gill Sans"/>
                <a:cs typeface="Gill Sans"/>
                <a:sym typeface="Gill Sans"/>
              </a:rPr>
              <a:t>Sung Kim</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152400" y="152400"/>
            <a:ext cx="24079202" cy="12149624"/>
          </a:xfrm>
          <a:prstGeom prst="rect">
            <a:avLst/>
          </a:prstGeom>
          <a:noFill/>
          <a:ln>
            <a:noFill/>
          </a:ln>
        </p:spPr>
      </p:pic>
      <p:sp>
        <p:nvSpPr>
          <p:cNvPr id="463" name="Shape 463"/>
          <p:cNvSpPr/>
          <p:nvPr/>
        </p:nvSpPr>
        <p:spPr>
          <a:xfrm>
            <a:off x="16266058" y="12722550"/>
            <a:ext cx="80568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5100" b="0" i="0" u="none" strike="noStrike" cap="non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p:nvPr/>
        </p:nvSpPr>
        <p:spPr>
          <a:xfrm>
            <a:off x="14129425" y="12910650"/>
            <a:ext cx="10099200" cy="655200"/>
          </a:xfrm>
          <a:prstGeom prst="rect">
            <a:avLst/>
          </a:prstGeom>
          <a:noFill/>
          <a:ln>
            <a:noFill/>
          </a:ln>
        </p:spPr>
        <p:txBody>
          <a:bodyPr wrap="square" lIns="91400" tIns="91400" rIns="91400" bIns="91400" anchor="ctr" anchorCtr="0">
            <a:noAutofit/>
          </a:bodyPr>
          <a:lstStyle/>
          <a:p>
            <a:pPr lvl="0" rtl="0">
              <a:spcBef>
                <a:spcPts val="0"/>
              </a:spcBef>
              <a:buNone/>
            </a:pPr>
            <a:r>
              <a:rPr lang="en-US" sz="2900"/>
              <a:t>https://twitter.com/fchollet/status/830499993450450944/</a:t>
            </a:r>
          </a:p>
        </p:txBody>
      </p:sp>
      <p:pic>
        <p:nvPicPr>
          <p:cNvPr id="469" name="Shape 469"/>
          <p:cNvPicPr preferRelativeResize="0"/>
          <p:nvPr/>
        </p:nvPicPr>
        <p:blipFill>
          <a:blip r:embed="rId3">
            <a:alphaModFix/>
          </a:blip>
          <a:stretch>
            <a:fillRect/>
          </a:stretch>
        </p:blipFill>
        <p:spPr>
          <a:xfrm>
            <a:off x="5007738" y="3434262"/>
            <a:ext cx="14368565" cy="8819662"/>
          </a:xfrm>
          <a:prstGeom prst="rect">
            <a:avLst/>
          </a:prstGeom>
          <a:noFill/>
          <a:ln>
            <a:noFill/>
          </a:ln>
        </p:spPr>
      </p:pic>
      <p:sp>
        <p:nvSpPr>
          <p:cNvPr id="470" name="Shape 470"/>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TensorFlow</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Shape 475"/>
          <p:cNvPicPr preferRelativeResize="0"/>
          <p:nvPr/>
        </p:nvPicPr>
        <p:blipFill>
          <a:blip r:embed="rId3">
            <a:alphaModFix/>
          </a:blip>
          <a:stretch>
            <a:fillRect/>
          </a:stretch>
        </p:blipFill>
        <p:spPr>
          <a:xfrm>
            <a:off x="152400" y="152400"/>
            <a:ext cx="22757504" cy="13411202"/>
          </a:xfrm>
          <a:prstGeom prst="rect">
            <a:avLst/>
          </a:prstGeom>
          <a:noFill/>
          <a:ln>
            <a:noFill/>
          </a:ln>
        </p:spPr>
      </p:pic>
      <p:sp>
        <p:nvSpPr>
          <p:cNvPr id="476" name="Shape 476"/>
          <p:cNvSpPr txBox="1"/>
          <p:nvPr/>
        </p:nvSpPr>
        <p:spPr>
          <a:xfrm>
            <a:off x="14129425" y="12910650"/>
            <a:ext cx="10099200" cy="655200"/>
          </a:xfrm>
          <a:prstGeom prst="rect">
            <a:avLst/>
          </a:prstGeom>
          <a:noFill/>
          <a:ln>
            <a:noFill/>
          </a:ln>
        </p:spPr>
        <p:txBody>
          <a:bodyPr wrap="square" lIns="91400" tIns="91400" rIns="91400" bIns="91400" anchor="ctr" anchorCtr="0">
            <a:noAutofit/>
          </a:bodyPr>
          <a:lstStyle/>
          <a:p>
            <a:pPr lvl="0" rtl="0">
              <a:spcBef>
                <a:spcPts val="0"/>
              </a:spcBef>
              <a:buNone/>
            </a:pPr>
            <a:r>
              <a:rPr lang="en-US" sz="2900"/>
              <a:t>https://twitter.com/fchollet/status/830499993450450944/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152400" y="152400"/>
            <a:ext cx="24231600" cy="13630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TensorFlow</a:t>
            </a:r>
          </a:p>
        </p:txBody>
      </p:sp>
      <p:sp>
        <p:nvSpPr>
          <p:cNvPr id="487" name="Shape 487"/>
          <p:cNvSpPr txBox="1">
            <a:spLocks noGrp="1"/>
          </p:cNvSpPr>
          <p:nvPr>
            <p:ph type="body" idx="1"/>
          </p:nvPr>
        </p:nvSpPr>
        <p:spPr>
          <a:xfrm>
            <a:off x="4155281" y="2051595"/>
            <a:ext cx="16472100" cy="6663900"/>
          </a:xfrm>
          <a:prstGeom prst="rect">
            <a:avLst/>
          </a:prstGeom>
          <a:noFill/>
          <a:ln>
            <a:noFill/>
          </a:ln>
        </p:spPr>
        <p:txBody>
          <a:bodyPr wrap="square" lIns="71400" tIns="71400" rIns="71400" bIns="71400" anchor="ctr" anchorCtr="0">
            <a:noAutofit/>
          </a:bodyPr>
          <a:lstStyle/>
          <a:p>
            <a:pPr marL="469900" marR="0" lvl="0" indent="-584200" algn="l" rtl="0">
              <a:lnSpc>
                <a:spcPct val="100000"/>
              </a:lnSpc>
              <a:spcBef>
                <a:spcPts val="0"/>
              </a:spcBef>
              <a:spcAft>
                <a:spcPts val="0"/>
              </a:spcAft>
              <a:buClr>
                <a:srgbClr val="000000"/>
              </a:buClr>
              <a:buSzPct val="100000"/>
              <a:buFont typeface="Gill Sans"/>
            </a:pPr>
            <a:r>
              <a:rPr lang="en-US" sz="5600" b="0" i="0" u="none" strike="noStrike" cap="none">
                <a:solidFill>
                  <a:srgbClr val="000000"/>
                </a:solidFill>
                <a:latin typeface="Gill Sans"/>
                <a:ea typeface="Gill Sans"/>
                <a:cs typeface="Gill Sans"/>
                <a:sym typeface="Gill Sans"/>
              </a:rPr>
              <a:t>TensorFlow™ is an open source software library for numerical computation using data flow graphs.</a:t>
            </a:r>
          </a:p>
          <a:p>
            <a:pPr marL="469900" marR="0" lvl="0" indent="-584200" algn="l" rtl="0">
              <a:lnSpc>
                <a:spcPct val="100000"/>
              </a:lnSpc>
              <a:spcBef>
                <a:spcPts val="3200"/>
              </a:spcBef>
              <a:spcAft>
                <a:spcPts val="0"/>
              </a:spcAft>
              <a:buClr>
                <a:srgbClr val="000000"/>
              </a:buClr>
              <a:buSzPct val="100000"/>
              <a:buFont typeface="Gill Sans"/>
            </a:pPr>
            <a:r>
              <a:rPr lang="en-US" sz="5600" b="0" i="0" u="none" strike="noStrike" cap="none">
                <a:solidFill>
                  <a:srgbClr val="000000"/>
                </a:solidFill>
                <a:latin typeface="Gill Sans"/>
                <a:ea typeface="Gill Sans"/>
                <a:cs typeface="Gill Sans"/>
                <a:sym typeface="Gill Sans"/>
              </a:rPr>
              <a:t>Python!</a:t>
            </a:r>
          </a:p>
        </p:txBody>
      </p:sp>
      <p:sp>
        <p:nvSpPr>
          <p:cNvPr id="488" name="Shape 488"/>
          <p:cNvSpPr/>
          <p:nvPr/>
        </p:nvSpPr>
        <p:spPr>
          <a:xfrm>
            <a:off x="14659002" y="12747733"/>
            <a:ext cx="95448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5100" b="0" i="0" u="none" strike="noStrike" cap="none">
                <a:solidFill>
                  <a:srgbClr val="000000"/>
                </a:solidFill>
                <a:latin typeface="Helvetica Neue"/>
                <a:ea typeface="Helvetica Neue"/>
                <a:cs typeface="Helvetica Neue"/>
                <a:sym typeface="Helvetica Neue"/>
              </a:rPr>
              <a:t>https://www.tensorflow.org/</a:t>
            </a:r>
          </a:p>
        </p:txBody>
      </p:sp>
      <p:pic>
        <p:nvPicPr>
          <p:cNvPr id="489" name="Shape 489"/>
          <p:cNvPicPr preferRelativeResize="0"/>
          <p:nvPr/>
        </p:nvPicPr>
        <p:blipFill>
          <a:blip r:embed="rId3">
            <a:alphaModFix/>
          </a:blip>
          <a:stretch>
            <a:fillRect/>
          </a:stretch>
        </p:blipFill>
        <p:spPr>
          <a:xfrm>
            <a:off x="6910325" y="6162225"/>
            <a:ext cx="11707597" cy="65855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Shape 494"/>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What is a Data Flow Graph?</a:t>
            </a:r>
          </a:p>
        </p:txBody>
      </p:sp>
      <p:pic>
        <p:nvPicPr>
          <p:cNvPr id="495" name="Shape 495"/>
          <p:cNvPicPr preferRelativeResize="0"/>
          <p:nvPr/>
        </p:nvPicPr>
        <p:blipFill rotWithShape="1">
          <a:blip r:embed="rId3">
            <a:alphaModFix/>
          </a:blip>
          <a:srcRect/>
          <a:stretch/>
        </p:blipFill>
        <p:spPr>
          <a:xfrm>
            <a:off x="14927553" y="3911203"/>
            <a:ext cx="4500900" cy="8000700"/>
          </a:xfrm>
          <a:prstGeom prst="rect">
            <a:avLst/>
          </a:prstGeom>
          <a:noFill/>
          <a:ln>
            <a:noFill/>
          </a:ln>
        </p:spPr>
      </p:pic>
      <p:sp>
        <p:nvSpPr>
          <p:cNvPr id="496" name="Shape 496"/>
          <p:cNvSpPr txBox="1">
            <a:spLocks noGrp="1"/>
          </p:cNvSpPr>
          <p:nvPr>
            <p:ph type="body" idx="1"/>
          </p:nvPr>
        </p:nvSpPr>
        <p:spPr>
          <a:xfrm>
            <a:off x="4081750" y="3768328"/>
            <a:ext cx="9672000" cy="8036700"/>
          </a:xfrm>
          <a:prstGeom prst="rect">
            <a:avLst/>
          </a:prstGeom>
          <a:noFill/>
          <a:ln>
            <a:noFill/>
          </a:ln>
        </p:spPr>
        <p:txBody>
          <a:bodyPr wrap="square" lIns="71400" tIns="71400" rIns="71400" bIns="71400" anchor="ctr" anchorCtr="0">
            <a:noAutofit/>
          </a:bodyPr>
          <a:lstStyle/>
          <a:p>
            <a:pPr marL="469900" marR="0" lvl="0" indent="-584200" algn="l" rtl="0">
              <a:lnSpc>
                <a:spcPct val="100000"/>
              </a:lnSpc>
              <a:spcBef>
                <a:spcPts val="0"/>
              </a:spcBef>
              <a:spcAft>
                <a:spcPts val="0"/>
              </a:spcAft>
              <a:buClr>
                <a:srgbClr val="000000"/>
              </a:buClr>
              <a:buSzPct val="100000"/>
              <a:buFont typeface="Gill Sans"/>
            </a:pPr>
            <a:r>
              <a:rPr lang="en-US" sz="5600" b="0" i="0" u="none" strike="noStrike" cap="none">
                <a:solidFill>
                  <a:srgbClr val="000000"/>
                </a:solidFill>
                <a:latin typeface="Gill Sans"/>
                <a:ea typeface="Gill Sans"/>
                <a:cs typeface="Gill Sans"/>
                <a:sym typeface="Gill Sans"/>
              </a:rPr>
              <a:t>Nodes in the graph represent mathematical operations</a:t>
            </a:r>
          </a:p>
          <a:p>
            <a:pPr marL="469900" marR="0" lvl="0" indent="-584200" algn="l" rtl="0">
              <a:lnSpc>
                <a:spcPct val="100000"/>
              </a:lnSpc>
              <a:spcBef>
                <a:spcPts val="3200"/>
              </a:spcBef>
              <a:spcAft>
                <a:spcPts val="0"/>
              </a:spcAft>
              <a:buClr>
                <a:srgbClr val="000000"/>
              </a:buClr>
              <a:buSzPct val="100000"/>
              <a:buFont typeface="Gill Sans"/>
            </a:pPr>
            <a:r>
              <a:rPr lang="en-US" sz="5600" b="0" i="0" u="none" strike="noStrike" cap="none">
                <a:solidFill>
                  <a:srgbClr val="000000"/>
                </a:solidFill>
                <a:latin typeface="Gill Sans"/>
                <a:ea typeface="Gill Sans"/>
                <a:cs typeface="Gill Sans"/>
                <a:sym typeface="Gill Sans"/>
              </a:rPr>
              <a:t>Edges represent the multidimensional data arrays (tensors) communicated between them. </a:t>
            </a:r>
          </a:p>
        </p:txBody>
      </p:sp>
      <p:sp>
        <p:nvSpPr>
          <p:cNvPr id="497" name="Shape 497"/>
          <p:cNvSpPr/>
          <p:nvPr/>
        </p:nvSpPr>
        <p:spPr>
          <a:xfrm>
            <a:off x="14343776" y="12722525"/>
            <a:ext cx="9842400" cy="9048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5100" b="0" i="0" u="none" strike="noStrike" cap="none">
                <a:solidFill>
                  <a:srgbClr val="000000"/>
                </a:solidFill>
                <a:latin typeface="Helvetica Neue"/>
                <a:ea typeface="Helvetica Neue"/>
                <a:cs typeface="Helvetica Neue"/>
                <a:sym typeface="Helvetica Neue"/>
              </a:rPr>
              <a:t>https://www.tensorflow.org/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Shape 502"/>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Installing TensorFlow</a:t>
            </a:r>
          </a:p>
        </p:txBody>
      </p:sp>
      <p:sp>
        <p:nvSpPr>
          <p:cNvPr id="503" name="Shape 503"/>
          <p:cNvSpPr txBox="1">
            <a:spLocks noGrp="1"/>
          </p:cNvSpPr>
          <p:nvPr>
            <p:ph type="body" idx="1"/>
          </p:nvPr>
        </p:nvSpPr>
        <p:spPr>
          <a:xfrm>
            <a:off x="1206200" y="2896933"/>
            <a:ext cx="22064100" cy="9712800"/>
          </a:xfrm>
          <a:prstGeom prst="rect">
            <a:avLst/>
          </a:prstGeom>
        </p:spPr>
        <p:txBody>
          <a:bodyPr wrap="square" lIns="91400" tIns="91400" rIns="91400" bIns="91400" anchor="ctr" anchorCtr="0">
            <a:noAutofit/>
          </a:bodyPr>
          <a:lstStyle/>
          <a:p>
            <a:pPr marL="469900" lvl="0" indent="-685800" rtl="0">
              <a:spcBef>
                <a:spcPts val="0"/>
              </a:spcBef>
              <a:buSzPct val="100000"/>
            </a:pPr>
            <a:r>
              <a:rPr lang="en-US" sz="7200"/>
              <a:t>Linux, Mac OSX, Windows</a:t>
            </a:r>
          </a:p>
          <a:p>
            <a:pPr marL="914400" lvl="1" indent="-698500" rtl="0">
              <a:spcBef>
                <a:spcPts val="0"/>
              </a:spcBef>
              <a:buSzPct val="100000"/>
            </a:pPr>
            <a:r>
              <a:rPr lang="en-US" sz="7200"/>
              <a:t>(sudo -H) pip install --upgrade tensorflow</a:t>
            </a:r>
          </a:p>
          <a:p>
            <a:pPr marL="914400" lvl="1" indent="-698500" rtl="0">
              <a:spcBef>
                <a:spcPts val="0"/>
              </a:spcBef>
              <a:buClr>
                <a:schemeClr val="dk1"/>
              </a:buClr>
              <a:buSzPct val="100000"/>
            </a:pPr>
            <a:r>
              <a:rPr lang="en-US" sz="7200">
                <a:solidFill>
                  <a:schemeClr val="dk1"/>
                </a:solidFill>
              </a:rPr>
              <a:t>(sudo -H) pip install --upgrade tensorflow-gpu</a:t>
            </a:r>
          </a:p>
          <a:p>
            <a:pPr marL="469900" lvl="0" indent="-685800" rtl="0">
              <a:spcBef>
                <a:spcPts val="0"/>
              </a:spcBef>
              <a:buSzPct val="100000"/>
            </a:pPr>
            <a:r>
              <a:rPr lang="en-US" sz="7200"/>
              <a:t>From source</a:t>
            </a:r>
          </a:p>
          <a:p>
            <a:pPr marL="914400" lvl="1" indent="-698500" rtl="0">
              <a:spcBef>
                <a:spcPts val="0"/>
              </a:spcBef>
              <a:buSzPct val="100000"/>
            </a:pPr>
            <a:r>
              <a:rPr lang="en-US" sz="7200"/>
              <a:t>bazel ... </a:t>
            </a:r>
          </a:p>
          <a:p>
            <a:pPr marL="914400" lvl="1" indent="-698500" rtl="0">
              <a:spcBef>
                <a:spcPts val="0"/>
              </a:spcBef>
              <a:buSzPct val="100000"/>
            </a:pPr>
            <a:r>
              <a:rPr lang="en-US" sz="7200">
                <a:hlinkClick r:id="rId3"/>
              </a:rPr>
              <a:t>https://www.tensorflow.org/install/install_sources</a:t>
            </a:r>
          </a:p>
          <a:p>
            <a:pPr marL="469900" lvl="0" indent="-685800" rtl="0">
              <a:spcBef>
                <a:spcPts val="0"/>
              </a:spcBef>
              <a:buSzPct val="100000"/>
            </a:pPr>
            <a:r>
              <a:rPr lang="en-US" sz="7200"/>
              <a:t>Google search/Community help</a:t>
            </a:r>
          </a:p>
        </p:txBody>
      </p:sp>
      <p:sp>
        <p:nvSpPr>
          <p:cNvPr id="504" name="Shape 504"/>
          <p:cNvSpPr txBox="1"/>
          <p:nvPr/>
        </p:nvSpPr>
        <p:spPr>
          <a:xfrm>
            <a:off x="12389525" y="12555300"/>
            <a:ext cx="11994300" cy="1160700"/>
          </a:xfrm>
          <a:prstGeom prst="rect">
            <a:avLst/>
          </a:prstGeom>
          <a:noFill/>
          <a:ln>
            <a:noFill/>
          </a:ln>
        </p:spPr>
        <p:txBody>
          <a:bodyPr wrap="square" lIns="91400" tIns="91400" rIns="91400" bIns="91400" anchor="ctr" anchorCtr="0">
            <a:noAutofit/>
          </a:bodyPr>
          <a:lstStyle/>
          <a:p>
            <a:pPr lvl="0" rtl="0">
              <a:spcBef>
                <a:spcPts val="0"/>
              </a:spcBef>
              <a:buNone/>
            </a:pPr>
            <a:r>
              <a:rPr lang="en-US" sz="4800">
                <a:solidFill>
                  <a:schemeClr val="dk1"/>
                </a:solidFill>
                <a:latin typeface="Gill Sans"/>
                <a:ea typeface="Gill Sans"/>
                <a:cs typeface="Gill Sans"/>
                <a:sym typeface="Gill Sans"/>
              </a:rPr>
              <a:t>https://www.tensorflow.org/install/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Shape 509"/>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Check installation and version</a:t>
            </a:r>
          </a:p>
        </p:txBody>
      </p:sp>
      <p:sp>
        <p:nvSpPr>
          <p:cNvPr id="510" name="Shape 510"/>
          <p:cNvSpPr txBox="1"/>
          <p:nvPr/>
        </p:nvSpPr>
        <p:spPr>
          <a:xfrm>
            <a:off x="927100" y="4019550"/>
            <a:ext cx="22638300" cy="88584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5300" dirty="0" err="1">
                <a:solidFill>
                  <a:schemeClr val="dk1"/>
                </a:solidFill>
                <a:latin typeface="Consolas"/>
                <a:ea typeface="Consolas"/>
                <a:cs typeface="Consolas"/>
                <a:sym typeface="Consolas"/>
              </a:rPr>
              <a:t>Sungs-MacBook-Pro:hunkim</a:t>
            </a:r>
            <a:r>
              <a:rPr lang="en-US" sz="5300" dirty="0">
                <a:solidFill>
                  <a:schemeClr val="dk1"/>
                </a:solidFill>
                <a:latin typeface="Consolas"/>
                <a:ea typeface="Consolas"/>
                <a:cs typeface="Consolas"/>
                <a:sym typeface="Consolas"/>
              </a:rPr>
              <a:t>$ python3</a:t>
            </a:r>
          </a:p>
          <a:p>
            <a:pPr marL="0" lvl="0" indent="0" rtl="0">
              <a:lnSpc>
                <a:spcPct val="115000"/>
              </a:lnSpc>
              <a:spcBef>
                <a:spcPts val="0"/>
              </a:spcBef>
              <a:buNone/>
            </a:pPr>
            <a:r>
              <a:rPr lang="en-US" sz="5300" dirty="0">
                <a:solidFill>
                  <a:schemeClr val="dk1"/>
                </a:solidFill>
                <a:latin typeface="Consolas"/>
                <a:ea typeface="Consolas"/>
                <a:cs typeface="Consolas"/>
                <a:sym typeface="Consolas"/>
              </a:rPr>
              <a:t>Python 3.6.0 (v3.6.0:41df79263a11, Dec 22 2016, 17:23:13)</a:t>
            </a:r>
          </a:p>
          <a:p>
            <a:pPr marL="0" lvl="0" indent="0" rtl="0">
              <a:lnSpc>
                <a:spcPct val="115000"/>
              </a:lnSpc>
              <a:spcBef>
                <a:spcPts val="0"/>
              </a:spcBef>
              <a:buNone/>
            </a:pPr>
            <a:r>
              <a:rPr lang="en-US" sz="5300" dirty="0">
                <a:solidFill>
                  <a:schemeClr val="dk1"/>
                </a:solidFill>
                <a:latin typeface="Consolas"/>
                <a:ea typeface="Consolas"/>
                <a:cs typeface="Consolas"/>
                <a:sym typeface="Consolas"/>
              </a:rPr>
              <a:t>[GCC 4.2.1 (Apple Inc. build 5666) (dot 3)] on </a:t>
            </a:r>
            <a:r>
              <a:rPr lang="en-US" sz="5300" dirty="0" err="1">
                <a:solidFill>
                  <a:schemeClr val="dk1"/>
                </a:solidFill>
                <a:latin typeface="Consolas"/>
                <a:ea typeface="Consolas"/>
                <a:cs typeface="Consolas"/>
                <a:sym typeface="Consolas"/>
              </a:rPr>
              <a:t>darwin</a:t>
            </a:r>
            <a:endParaRPr lang="en-US" sz="5300" dirty="0">
              <a:solidFill>
                <a:schemeClr val="dk1"/>
              </a:solidFill>
              <a:latin typeface="Consolas"/>
              <a:ea typeface="Consolas"/>
              <a:cs typeface="Consolas"/>
              <a:sym typeface="Consolas"/>
            </a:endParaRPr>
          </a:p>
          <a:p>
            <a:pPr marL="0" lvl="0" indent="0" rtl="0">
              <a:lnSpc>
                <a:spcPct val="115000"/>
              </a:lnSpc>
              <a:spcBef>
                <a:spcPts val="0"/>
              </a:spcBef>
              <a:buNone/>
            </a:pPr>
            <a:r>
              <a:rPr lang="en-US" sz="5300" dirty="0">
                <a:solidFill>
                  <a:schemeClr val="dk1"/>
                </a:solidFill>
                <a:latin typeface="Consolas"/>
                <a:ea typeface="Consolas"/>
                <a:cs typeface="Consolas"/>
                <a:sym typeface="Consolas"/>
              </a:rPr>
              <a:t>Type "help", "copyright", "credits" or "license" for more information.</a:t>
            </a:r>
          </a:p>
          <a:p>
            <a:pPr marL="0" lvl="0" indent="0" rtl="0">
              <a:lnSpc>
                <a:spcPct val="115000"/>
              </a:lnSpc>
              <a:spcBef>
                <a:spcPts val="0"/>
              </a:spcBef>
              <a:buNone/>
            </a:pPr>
            <a:r>
              <a:rPr lang="en-US" sz="5300" dirty="0">
                <a:solidFill>
                  <a:schemeClr val="dk1"/>
                </a:solidFill>
                <a:latin typeface="Consolas"/>
                <a:ea typeface="Consolas"/>
                <a:cs typeface="Consolas"/>
                <a:sym typeface="Consolas"/>
              </a:rPr>
              <a:t>&gt;&gt;&gt; import </a:t>
            </a:r>
            <a:r>
              <a:rPr lang="en-US" sz="5300" dirty="0" err="1">
                <a:solidFill>
                  <a:schemeClr val="dk1"/>
                </a:solidFill>
                <a:latin typeface="Consolas"/>
                <a:ea typeface="Consolas"/>
                <a:cs typeface="Consolas"/>
                <a:sym typeface="Consolas"/>
              </a:rPr>
              <a:t>tensorflow</a:t>
            </a:r>
            <a:r>
              <a:rPr lang="en-US" sz="5300" dirty="0">
                <a:solidFill>
                  <a:schemeClr val="dk1"/>
                </a:solidFill>
                <a:latin typeface="Consolas"/>
                <a:ea typeface="Consolas"/>
                <a:cs typeface="Consolas"/>
                <a:sym typeface="Consolas"/>
              </a:rPr>
              <a:t> as </a:t>
            </a:r>
            <a:r>
              <a:rPr lang="en-US" sz="5300" dirty="0" err="1">
                <a:solidFill>
                  <a:schemeClr val="dk1"/>
                </a:solidFill>
                <a:latin typeface="Consolas"/>
                <a:ea typeface="Consolas"/>
                <a:cs typeface="Consolas"/>
                <a:sym typeface="Consolas"/>
              </a:rPr>
              <a:t>tf</a:t>
            </a:r>
            <a:endParaRPr lang="en-US" sz="5300" dirty="0">
              <a:solidFill>
                <a:schemeClr val="dk1"/>
              </a:solidFill>
              <a:latin typeface="Consolas"/>
              <a:ea typeface="Consolas"/>
              <a:cs typeface="Consolas"/>
              <a:sym typeface="Consolas"/>
            </a:endParaRPr>
          </a:p>
          <a:p>
            <a:pPr marL="0" lvl="0" indent="0" rtl="0">
              <a:lnSpc>
                <a:spcPct val="115000"/>
              </a:lnSpc>
              <a:spcBef>
                <a:spcPts val="0"/>
              </a:spcBef>
              <a:buNone/>
            </a:pPr>
            <a:r>
              <a:rPr lang="en-US" sz="5300" dirty="0">
                <a:solidFill>
                  <a:schemeClr val="dk1"/>
                </a:solidFill>
                <a:latin typeface="Consolas"/>
                <a:ea typeface="Consolas"/>
                <a:cs typeface="Consolas"/>
                <a:sym typeface="Consolas"/>
              </a:rPr>
              <a:t>&gt;&gt;&gt; </a:t>
            </a:r>
            <a:r>
              <a:rPr lang="en-US" sz="5300" dirty="0" err="1">
                <a:solidFill>
                  <a:schemeClr val="dk1"/>
                </a:solidFill>
                <a:latin typeface="Consolas"/>
                <a:ea typeface="Consolas"/>
                <a:cs typeface="Consolas"/>
                <a:sym typeface="Consolas"/>
              </a:rPr>
              <a:t>tf.__version</a:t>
            </a:r>
            <a:r>
              <a:rPr lang="en-US" sz="5300" dirty="0">
                <a:solidFill>
                  <a:schemeClr val="dk1"/>
                </a:solidFill>
                <a:latin typeface="Consolas"/>
                <a:ea typeface="Consolas"/>
                <a:cs typeface="Consolas"/>
                <a:sym typeface="Consolas"/>
              </a:rPr>
              <a:t>__</a:t>
            </a:r>
          </a:p>
          <a:p>
            <a:pPr marL="0" lvl="0" indent="0" rtl="0">
              <a:lnSpc>
                <a:spcPct val="115000"/>
              </a:lnSpc>
              <a:spcBef>
                <a:spcPts val="0"/>
              </a:spcBef>
              <a:buNone/>
            </a:pPr>
            <a:r>
              <a:rPr lang="en-US" sz="5300" b="1" dirty="0">
                <a:solidFill>
                  <a:schemeClr val="dk1"/>
                </a:solidFill>
                <a:latin typeface="Consolas"/>
                <a:ea typeface="Consolas"/>
                <a:cs typeface="Consolas"/>
                <a:sym typeface="Consolas"/>
              </a:rPr>
              <a:t>'1.0.0'</a:t>
            </a:r>
          </a:p>
          <a:p>
            <a:pPr marL="0" lvl="0" indent="0" rtl="0">
              <a:lnSpc>
                <a:spcPct val="115000"/>
              </a:lnSpc>
              <a:spcBef>
                <a:spcPts val="0"/>
              </a:spcBef>
              <a:buNone/>
            </a:pPr>
            <a:r>
              <a:rPr lang="en-US" sz="5300" dirty="0">
                <a:solidFill>
                  <a:schemeClr val="dk1"/>
                </a:solidFill>
                <a:latin typeface="Consolas"/>
                <a:ea typeface="Consolas"/>
                <a:cs typeface="Consolas"/>
                <a:sym typeface="Consolas"/>
              </a:rPr>
              <a:t>&gt;&gt;&gt;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Shape 515"/>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TensorFlow </a:t>
            </a:r>
            <a:r>
              <a:rPr lang="en-US" sz="9100" b="0" i="0" u="none" strike="noStrike" cap="none">
                <a:solidFill>
                  <a:srgbClr val="000000"/>
                </a:solidFill>
                <a:latin typeface="Gill Sans"/>
                <a:ea typeface="Gill Sans"/>
                <a:cs typeface="Gill Sans"/>
                <a:sym typeface="Gill Sans"/>
              </a:rPr>
              <a:t>Hello World!</a:t>
            </a:r>
          </a:p>
        </p:txBody>
      </p:sp>
      <p:sp>
        <p:nvSpPr>
          <p:cNvPr id="516" name="Shape 516"/>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17" name="Shape 517"/>
          <p:cNvPicPr preferRelativeResize="0"/>
          <p:nvPr/>
        </p:nvPicPr>
        <p:blipFill>
          <a:blip r:embed="rId4">
            <a:alphaModFix/>
          </a:blip>
          <a:stretch>
            <a:fillRect/>
          </a:stretch>
        </p:blipFill>
        <p:spPr>
          <a:xfrm>
            <a:off x="152400" y="3938588"/>
            <a:ext cx="24079195" cy="6757541"/>
          </a:xfrm>
          <a:prstGeom prst="rect">
            <a:avLst/>
          </a:prstGeom>
          <a:noFill/>
          <a:ln>
            <a:noFill/>
          </a:ln>
        </p:spPr>
      </p:pic>
      <p:sp>
        <p:nvSpPr>
          <p:cNvPr id="518" name="Shape 518"/>
          <p:cNvSpPr txBox="1"/>
          <p:nvPr/>
        </p:nvSpPr>
        <p:spPr>
          <a:xfrm>
            <a:off x="2371867" y="11051867"/>
            <a:ext cx="21123900" cy="1155300"/>
          </a:xfrm>
          <a:prstGeom prst="rect">
            <a:avLst/>
          </a:prstGeom>
          <a:noFill/>
          <a:ln>
            <a:noFill/>
          </a:ln>
        </p:spPr>
        <p:txBody>
          <a:bodyPr wrap="square" lIns="243800" tIns="243800" rIns="243800" bIns="243800" anchor="t" anchorCtr="0">
            <a:noAutofit/>
          </a:bodyPr>
          <a:lstStyle/>
          <a:p>
            <a:pPr lvl="0" rtl="0">
              <a:spcBef>
                <a:spcPts val="0"/>
              </a:spcBef>
              <a:buNone/>
            </a:pPr>
            <a:r>
              <a:rPr lang="en-US" sz="4300"/>
              <a:t>b’String’  ‘</a:t>
            </a:r>
            <a:r>
              <a:rPr lang="en-US" sz="4300" b="1"/>
              <a:t>b</a:t>
            </a:r>
            <a:r>
              <a:rPr lang="en-US" sz="4300"/>
              <a:t>’ indicates </a:t>
            </a:r>
            <a:r>
              <a:rPr lang="en-US" sz="4300" i="1"/>
              <a:t>Bytes literals</a:t>
            </a:r>
            <a:r>
              <a:rPr lang="en-US" sz="4300"/>
              <a:t>.  http://stackoverflow.com/questions/6269765/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Computational Graph</a:t>
            </a:r>
          </a:p>
        </p:txBody>
      </p:sp>
      <p:sp>
        <p:nvSpPr>
          <p:cNvPr id="524" name="Shape 524"/>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4800" u="sng" dirty="0">
                <a:solidFill>
                  <a:schemeClr val="hlink"/>
                </a:solidFill>
                <a:latin typeface="Gill Sans"/>
                <a:ea typeface="Gill Sans"/>
                <a:cs typeface="Gill Sans"/>
                <a:sym typeface="Gill Sans"/>
                <a:hlinkClick r:id="rId3"/>
              </a:rPr>
              <a:t>https://github.com/hunkim/DeepLearningZeroToAll/blob/master/lab-01-basics.ipynb</a:t>
            </a:r>
            <a:r>
              <a:rPr lang="en-US" sz="4800" dirty="0">
                <a:solidFill>
                  <a:schemeClr val="dk1"/>
                </a:solidFill>
                <a:latin typeface="Gill Sans"/>
                <a:ea typeface="Gill Sans"/>
                <a:cs typeface="Gill Sans"/>
                <a:sym typeface="Gill Sans"/>
              </a:rPr>
              <a:t> </a:t>
            </a:r>
          </a:p>
        </p:txBody>
      </p:sp>
      <p:pic>
        <p:nvPicPr>
          <p:cNvPr id="525" name="Shape 525"/>
          <p:cNvPicPr preferRelativeResize="0"/>
          <p:nvPr/>
        </p:nvPicPr>
        <p:blipFill>
          <a:blip r:embed="rId4">
            <a:alphaModFix/>
          </a:blip>
          <a:stretch>
            <a:fillRect/>
          </a:stretch>
        </p:blipFill>
        <p:spPr>
          <a:xfrm>
            <a:off x="152400" y="3938587"/>
            <a:ext cx="24079205" cy="5571754"/>
          </a:xfrm>
          <a:prstGeom prst="rect">
            <a:avLst/>
          </a:prstGeom>
          <a:noFill/>
          <a:ln>
            <a:noFill/>
          </a:ln>
        </p:spPr>
      </p:pic>
      <p:pic>
        <p:nvPicPr>
          <p:cNvPr id="526" name="Shape 526"/>
          <p:cNvPicPr preferRelativeResize="0"/>
          <p:nvPr/>
        </p:nvPicPr>
        <p:blipFill>
          <a:blip r:embed="rId5">
            <a:alphaModFix/>
          </a:blip>
          <a:stretch>
            <a:fillRect/>
          </a:stretch>
        </p:blipFill>
        <p:spPr>
          <a:xfrm>
            <a:off x="-285750" y="8948712"/>
            <a:ext cx="24517356" cy="3624288"/>
          </a:xfrm>
          <a:prstGeom prst="rect">
            <a:avLst/>
          </a:prstGeom>
          <a:noFill/>
          <a:ln>
            <a:noFill/>
          </a:ln>
        </p:spPr>
      </p:pic>
      <p:pic>
        <p:nvPicPr>
          <p:cNvPr id="527" name="Shape 527"/>
          <p:cNvPicPr preferRelativeResize="0"/>
          <p:nvPr/>
        </p:nvPicPr>
        <p:blipFill>
          <a:blip r:embed="rId6">
            <a:alphaModFix/>
          </a:blip>
          <a:stretch>
            <a:fillRect/>
          </a:stretch>
        </p:blipFill>
        <p:spPr>
          <a:xfrm>
            <a:off x="19176028" y="633825"/>
            <a:ext cx="4025347" cy="3429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1457889" y="5768181"/>
            <a:ext cx="21861965" cy="2179638"/>
          </a:xfrm>
          <a:prstGeom prst="rect">
            <a:avLst/>
          </a:prstGeom>
          <a:noFill/>
          <a:ln>
            <a:noFill/>
          </a:ln>
        </p:spPr>
        <p:txBody>
          <a:bodyPr wrap="square" lIns="71425" tIns="71425" rIns="71425" bIns="71425" anchor="b"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11800" b="0" i="0" u="none" strike="noStrike" cap="none">
                <a:solidFill>
                  <a:srgbClr val="000000"/>
                </a:solidFill>
                <a:latin typeface="Gill Sans"/>
                <a:ea typeface="Gill Sans"/>
                <a:cs typeface="Gill Sans"/>
                <a:sym typeface="Gill Sans"/>
              </a:rPr>
              <a:t>Shocking IT NEWS last years?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Shape 532"/>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TensorFlow Mechanics </a:t>
            </a:r>
          </a:p>
        </p:txBody>
      </p:sp>
      <p:sp>
        <p:nvSpPr>
          <p:cNvPr id="533" name="Shape 533"/>
          <p:cNvSpPr txBox="1"/>
          <p:nvPr/>
        </p:nvSpPr>
        <p:spPr>
          <a:xfrm>
            <a:off x="3516067" y="3282067"/>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a:t>feed data and run graph (operation)</a:t>
            </a:r>
            <a:br>
              <a:rPr lang="en-US" sz="3700"/>
            </a:br>
            <a:r>
              <a:rPr lang="en-US" sz="3700" b="1" i="1"/>
              <a:t>sess.run (op) </a:t>
            </a:r>
          </a:p>
          <a:p>
            <a:pPr lvl="0" rtl="0">
              <a:spcBef>
                <a:spcPts val="0"/>
              </a:spcBef>
              <a:buNone/>
            </a:pPr>
            <a:endParaRPr sz="3700"/>
          </a:p>
        </p:txBody>
      </p:sp>
      <p:sp>
        <p:nvSpPr>
          <p:cNvPr id="534" name="Shape 534"/>
          <p:cNvSpPr txBox="1"/>
          <p:nvPr/>
        </p:nvSpPr>
        <p:spPr>
          <a:xfrm>
            <a:off x="19088667" y="9481216"/>
            <a:ext cx="9024000" cy="2377500"/>
          </a:xfrm>
          <a:prstGeom prst="rect">
            <a:avLst/>
          </a:prstGeom>
          <a:noFill/>
          <a:ln>
            <a:noFill/>
          </a:ln>
        </p:spPr>
        <p:txBody>
          <a:bodyPr wrap="square" lIns="91400" tIns="91400" rIns="91400" bIns="91400" anchor="t" anchorCtr="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lang="en-US" sz="3700" b="1"/>
              <a:t> </a:t>
            </a:r>
          </a:p>
          <a:p>
            <a:pPr lvl="0" rtl="0">
              <a:spcBef>
                <a:spcPts val="0"/>
              </a:spcBef>
              <a:buNone/>
            </a:pPr>
            <a:endParaRPr sz="3700"/>
          </a:p>
        </p:txBody>
      </p:sp>
      <p:sp>
        <p:nvSpPr>
          <p:cNvPr id="535" name="Shape 535"/>
          <p:cNvSpPr txBox="1"/>
          <p:nvPr/>
        </p:nvSpPr>
        <p:spPr>
          <a:xfrm>
            <a:off x="2405467" y="8241467"/>
            <a:ext cx="6377700" cy="1181700"/>
          </a:xfrm>
          <a:prstGeom prst="rect">
            <a:avLst/>
          </a:prstGeom>
          <a:noFill/>
          <a:ln>
            <a:noFill/>
          </a:ln>
        </p:spPr>
        <p:txBody>
          <a:bodyPr wrap="square" lIns="91400" tIns="91400" rIns="91400" bIns="91400" anchor="t" anchorCtr="0">
            <a:noAutofit/>
          </a:bodyPr>
          <a:lstStyle/>
          <a:p>
            <a:pPr lvl="0" rtl="0">
              <a:spcBef>
                <a:spcPts val="0"/>
              </a:spcBef>
              <a:buNone/>
            </a:pPr>
            <a:r>
              <a:rPr lang="en-US" sz="3700"/>
              <a:t>Build graph using </a:t>
            </a:r>
          </a:p>
          <a:p>
            <a:pPr lvl="0" rtl="0">
              <a:spcBef>
                <a:spcPts val="0"/>
              </a:spcBef>
              <a:buNone/>
            </a:pPr>
            <a:r>
              <a:rPr lang="en-US" sz="3700"/>
              <a:t>TensorFlow operations</a:t>
            </a:r>
          </a:p>
        </p:txBody>
      </p:sp>
      <p:grpSp>
        <p:nvGrpSpPr>
          <p:cNvPr id="536" name="Shape 536"/>
          <p:cNvGrpSpPr/>
          <p:nvPr/>
        </p:nvGrpSpPr>
        <p:grpSpPr>
          <a:xfrm>
            <a:off x="7860544" y="4552441"/>
            <a:ext cx="11588211" cy="8760109"/>
            <a:chOff x="2322525" y="1302249"/>
            <a:chExt cx="4345525" cy="3285000"/>
          </a:xfrm>
        </p:grpSpPr>
        <p:pic>
          <p:nvPicPr>
            <p:cNvPr id="537" name="Shape 53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38" name="Shape 53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39" name="Shape 53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40" name="Shape 540"/>
          <p:cNvPicPr preferRelativeResize="0"/>
          <p:nvPr/>
        </p:nvPicPr>
        <p:blipFill>
          <a:blip r:embed="rId6">
            <a:alphaModFix/>
          </a:blip>
          <a:stretch>
            <a:fillRect/>
          </a:stretch>
        </p:blipFill>
        <p:spPr>
          <a:xfrm>
            <a:off x="1452333" y="8476667"/>
            <a:ext cx="953134" cy="946400"/>
          </a:xfrm>
          <a:prstGeom prst="rect">
            <a:avLst/>
          </a:prstGeom>
          <a:noFill/>
          <a:ln>
            <a:noFill/>
          </a:ln>
        </p:spPr>
      </p:pic>
      <p:pic>
        <p:nvPicPr>
          <p:cNvPr id="541" name="Shape 541"/>
          <p:cNvPicPr preferRelativeResize="0"/>
          <p:nvPr/>
        </p:nvPicPr>
        <p:blipFill>
          <a:blip r:embed="rId7">
            <a:alphaModFix/>
          </a:blip>
          <a:stretch>
            <a:fillRect/>
          </a:stretch>
        </p:blipFill>
        <p:spPr>
          <a:xfrm>
            <a:off x="2477667" y="3505965"/>
            <a:ext cx="953133" cy="946235"/>
          </a:xfrm>
          <a:prstGeom prst="rect">
            <a:avLst/>
          </a:prstGeom>
          <a:noFill/>
          <a:ln>
            <a:noFill/>
          </a:ln>
        </p:spPr>
      </p:pic>
      <p:pic>
        <p:nvPicPr>
          <p:cNvPr id="542" name="Shape 542"/>
          <p:cNvPicPr preferRelativeResize="0"/>
          <p:nvPr/>
        </p:nvPicPr>
        <p:blipFill>
          <a:blip r:embed="rId8">
            <a:alphaModFix/>
          </a:blip>
          <a:stretch>
            <a:fillRect/>
          </a:stretch>
        </p:blipFill>
        <p:spPr>
          <a:xfrm>
            <a:off x="18135533" y="10046600"/>
            <a:ext cx="953134" cy="9463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Computational Graph</a:t>
            </a:r>
          </a:p>
        </p:txBody>
      </p:sp>
      <p:sp>
        <p:nvSpPr>
          <p:cNvPr id="548" name="Shape 548"/>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p>
        </p:txBody>
      </p:sp>
      <p:pic>
        <p:nvPicPr>
          <p:cNvPr id="549" name="Shape 549"/>
          <p:cNvPicPr preferRelativeResize="0"/>
          <p:nvPr/>
        </p:nvPicPr>
        <p:blipFill>
          <a:blip r:embed="rId4">
            <a:alphaModFix/>
          </a:blip>
          <a:stretch>
            <a:fillRect/>
          </a:stretch>
        </p:blipFill>
        <p:spPr>
          <a:xfrm>
            <a:off x="-285750" y="8510562"/>
            <a:ext cx="24517356" cy="3624288"/>
          </a:xfrm>
          <a:prstGeom prst="rect">
            <a:avLst/>
          </a:prstGeom>
          <a:noFill/>
          <a:ln>
            <a:noFill/>
          </a:ln>
        </p:spPr>
      </p:pic>
      <p:pic>
        <p:nvPicPr>
          <p:cNvPr id="550" name="Shape 550"/>
          <p:cNvPicPr preferRelativeResize="0"/>
          <p:nvPr/>
        </p:nvPicPr>
        <p:blipFill>
          <a:blip r:embed="rId5">
            <a:alphaModFix/>
          </a:blip>
          <a:stretch>
            <a:fillRect/>
          </a:stretch>
        </p:blipFill>
        <p:spPr>
          <a:xfrm>
            <a:off x="19176028" y="633825"/>
            <a:ext cx="4025347" cy="3429001"/>
          </a:xfrm>
          <a:prstGeom prst="rect">
            <a:avLst/>
          </a:prstGeom>
          <a:noFill/>
          <a:ln>
            <a:noFill/>
          </a:ln>
        </p:spPr>
      </p:pic>
      <p:pic>
        <p:nvPicPr>
          <p:cNvPr id="551" name="Shape 551"/>
          <p:cNvPicPr preferRelativeResize="0"/>
          <p:nvPr/>
        </p:nvPicPr>
        <p:blipFill>
          <a:blip r:embed="rId6">
            <a:alphaModFix/>
          </a:blip>
          <a:stretch>
            <a:fillRect/>
          </a:stretch>
        </p:blipFill>
        <p:spPr>
          <a:xfrm>
            <a:off x="152400" y="4215225"/>
            <a:ext cx="24079190" cy="2143174"/>
          </a:xfrm>
          <a:prstGeom prst="rect">
            <a:avLst/>
          </a:prstGeom>
          <a:noFill/>
          <a:ln>
            <a:noFill/>
          </a:ln>
        </p:spPr>
      </p:pic>
      <p:sp>
        <p:nvSpPr>
          <p:cNvPr id="552" name="Shape 552"/>
          <p:cNvSpPr txBox="1"/>
          <p:nvPr/>
        </p:nvSpPr>
        <p:spPr>
          <a:xfrm>
            <a:off x="1787000" y="3427550"/>
            <a:ext cx="11256900" cy="1181700"/>
          </a:xfrm>
          <a:prstGeom prst="rect">
            <a:avLst/>
          </a:prstGeom>
          <a:noFill/>
          <a:ln>
            <a:noFill/>
          </a:ln>
        </p:spPr>
        <p:txBody>
          <a:bodyPr wrap="square" lIns="91400" tIns="91400" rIns="91400" bIns="91400" anchor="t" anchorCtr="0">
            <a:noAutofit/>
          </a:bodyPr>
          <a:lstStyle/>
          <a:p>
            <a:pPr marL="469900" lvl="0" indent="-463550" rtl="0">
              <a:spcBef>
                <a:spcPts val="0"/>
              </a:spcBef>
              <a:buSzPct val="100000"/>
              <a:buAutoNum type="arabicParenBoth"/>
            </a:pPr>
            <a:r>
              <a:rPr lang="en-US" sz="3700"/>
              <a:t>Build graph (tensors) using TensorFlow operations</a:t>
            </a:r>
          </a:p>
        </p:txBody>
      </p:sp>
      <p:sp>
        <p:nvSpPr>
          <p:cNvPr id="553" name="Shape 553"/>
          <p:cNvSpPr txBox="1"/>
          <p:nvPr/>
        </p:nvSpPr>
        <p:spPr>
          <a:xfrm>
            <a:off x="3179450" y="7158925"/>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a:t>(2) feed data and run graph (operation)</a:t>
            </a:r>
            <a:br>
              <a:rPr lang="en-US" sz="3700"/>
            </a:br>
            <a:r>
              <a:rPr lang="en-US" sz="3700"/>
              <a:t>     </a:t>
            </a:r>
            <a:r>
              <a:rPr lang="en-US" sz="3700" b="1" i="1"/>
              <a:t>sess.run (op) </a:t>
            </a:r>
          </a:p>
          <a:p>
            <a:pPr lvl="0" rtl="0">
              <a:spcBef>
                <a:spcPts val="0"/>
              </a:spcBef>
              <a:buNone/>
            </a:pPr>
            <a:endParaRPr sz="3700"/>
          </a:p>
        </p:txBody>
      </p:sp>
      <p:sp>
        <p:nvSpPr>
          <p:cNvPr id="554" name="Shape 554"/>
          <p:cNvSpPr txBox="1"/>
          <p:nvPr/>
        </p:nvSpPr>
        <p:spPr>
          <a:xfrm>
            <a:off x="13043900" y="7196750"/>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a:t>(3) update variables in the graph </a:t>
            </a:r>
          </a:p>
          <a:p>
            <a:pPr lvl="0" rtl="0">
              <a:spcBef>
                <a:spcPts val="0"/>
              </a:spcBef>
              <a:buNone/>
            </a:pPr>
            <a:r>
              <a:rPr lang="en-US" sz="3700"/>
              <a:t>(and return values)</a:t>
            </a:r>
            <a:r>
              <a:rPr lang="en-US" sz="3700" b="1"/>
              <a:t> </a:t>
            </a:r>
          </a:p>
          <a:p>
            <a:pPr lvl="0" rtl="0">
              <a:spcBef>
                <a:spcPts val="0"/>
              </a:spcBef>
              <a:buNone/>
            </a:pPr>
            <a:endParaRPr sz="37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Placeholder </a:t>
            </a:r>
          </a:p>
        </p:txBody>
      </p:sp>
      <p:pic>
        <p:nvPicPr>
          <p:cNvPr id="560" name="Shape 560"/>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561" name="Shape 561"/>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Shape 566"/>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TensorFlow Mechanics </a:t>
            </a:r>
          </a:p>
        </p:txBody>
      </p:sp>
      <p:sp>
        <p:nvSpPr>
          <p:cNvPr id="567" name="Shape 567"/>
          <p:cNvSpPr txBox="1"/>
          <p:nvPr/>
        </p:nvSpPr>
        <p:spPr>
          <a:xfrm>
            <a:off x="3516067" y="3282067"/>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a:t>feed data and run graph (operation)</a:t>
            </a:r>
            <a:br>
              <a:rPr lang="en-US" sz="3700"/>
            </a:br>
            <a:r>
              <a:rPr lang="en-US" sz="3700" b="1" i="1"/>
              <a:t>sess.run (op, feed_dict={x: x_data}) </a:t>
            </a:r>
          </a:p>
          <a:p>
            <a:pPr lvl="0" rtl="0">
              <a:spcBef>
                <a:spcPts val="0"/>
              </a:spcBef>
              <a:buNone/>
            </a:pPr>
            <a:endParaRPr sz="3700"/>
          </a:p>
        </p:txBody>
      </p:sp>
      <p:sp>
        <p:nvSpPr>
          <p:cNvPr id="568" name="Shape 568"/>
          <p:cNvSpPr txBox="1"/>
          <p:nvPr/>
        </p:nvSpPr>
        <p:spPr>
          <a:xfrm>
            <a:off x="19088667" y="9481216"/>
            <a:ext cx="9024000" cy="2377500"/>
          </a:xfrm>
          <a:prstGeom prst="rect">
            <a:avLst/>
          </a:prstGeom>
          <a:noFill/>
          <a:ln>
            <a:noFill/>
          </a:ln>
        </p:spPr>
        <p:txBody>
          <a:bodyPr wrap="square" lIns="91400" tIns="91400" rIns="91400" bIns="91400" anchor="t" anchorCtr="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lang="en-US" sz="3700" b="1"/>
              <a:t> </a:t>
            </a:r>
          </a:p>
          <a:p>
            <a:pPr lvl="0" rtl="0">
              <a:spcBef>
                <a:spcPts val="0"/>
              </a:spcBef>
              <a:buNone/>
            </a:pPr>
            <a:endParaRPr sz="3700"/>
          </a:p>
        </p:txBody>
      </p:sp>
      <p:grpSp>
        <p:nvGrpSpPr>
          <p:cNvPr id="569" name="Shape 569"/>
          <p:cNvGrpSpPr/>
          <p:nvPr/>
        </p:nvGrpSpPr>
        <p:grpSpPr>
          <a:xfrm>
            <a:off x="7860544" y="4552441"/>
            <a:ext cx="11588211" cy="8760109"/>
            <a:chOff x="2322525" y="1302249"/>
            <a:chExt cx="4345525" cy="3285000"/>
          </a:xfrm>
        </p:grpSpPr>
        <p:pic>
          <p:nvPicPr>
            <p:cNvPr id="570" name="Shape 57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71" name="Shape 57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72" name="Shape 572"/>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73" name="Shape 573"/>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574" name="Shape 574"/>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575" name="Shape 575"/>
          <p:cNvSpPr txBox="1"/>
          <p:nvPr/>
        </p:nvSpPr>
        <p:spPr>
          <a:xfrm>
            <a:off x="2405467" y="8241467"/>
            <a:ext cx="6377700" cy="1181700"/>
          </a:xfrm>
          <a:prstGeom prst="rect">
            <a:avLst/>
          </a:prstGeom>
          <a:noFill/>
          <a:ln>
            <a:noFill/>
          </a:ln>
        </p:spPr>
        <p:txBody>
          <a:bodyPr wrap="square" lIns="91400" tIns="91400" rIns="91400" bIns="91400" anchor="t" anchorCtr="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576" name="Shape 576"/>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Everything is </a:t>
            </a:r>
            <a:r>
              <a:rPr lang="en-US" b="1"/>
              <a:t>Tensor</a:t>
            </a:r>
          </a:p>
        </p:txBody>
      </p:sp>
      <p:pic>
        <p:nvPicPr>
          <p:cNvPr id="582" name="Shape 582"/>
          <p:cNvPicPr preferRelativeResize="0"/>
          <p:nvPr/>
        </p:nvPicPr>
        <p:blipFill>
          <a:blip r:embed="rId3">
            <a:alphaModFix/>
          </a:blip>
          <a:stretch>
            <a:fillRect/>
          </a:stretch>
        </p:blipFill>
        <p:spPr>
          <a:xfrm>
            <a:off x="152400" y="3938587"/>
            <a:ext cx="24079190" cy="4417212"/>
          </a:xfrm>
          <a:prstGeom prst="rect">
            <a:avLst/>
          </a:prstGeom>
          <a:noFill/>
          <a:ln>
            <a:noFill/>
          </a:ln>
        </p:spPr>
      </p:pic>
      <p:sp>
        <p:nvSpPr>
          <p:cNvPr id="583" name="Shape 583"/>
          <p:cNvSpPr txBox="1"/>
          <p:nvPr/>
        </p:nvSpPr>
        <p:spPr>
          <a:xfrm>
            <a:off x="8192000" y="9421133"/>
            <a:ext cx="8000100" cy="18672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3200">
                <a:solidFill>
                  <a:srgbClr val="333333"/>
                </a:solidFill>
                <a:highlight>
                  <a:srgbClr val="FFFFFF"/>
                </a:highlight>
                <a:latin typeface="Consolas"/>
                <a:ea typeface="Consolas"/>
                <a:cs typeface="Consolas"/>
                <a:sym typeface="Consolas"/>
              </a:rPr>
              <a:t>t = tf.Constant([1., 2., 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3785573" y="357175"/>
            <a:ext cx="16812900" cy="3428700"/>
          </a:xfrm>
          <a:prstGeom prst="rect">
            <a:avLst/>
          </a:prstGeom>
        </p:spPr>
        <p:txBody>
          <a:bodyPr wrap="square" lIns="91400" tIns="91400" rIns="91400" bIns="91400" anchor="ctr" anchorCtr="0">
            <a:noAutofit/>
          </a:bodyPr>
          <a:lstStyle/>
          <a:p>
            <a:pPr lvl="0" rtl="0">
              <a:spcBef>
                <a:spcPts val="0"/>
              </a:spcBef>
              <a:buNone/>
            </a:pPr>
            <a:r>
              <a:rPr lang="en-US"/>
              <a:t>Tensor Ranks, Shapes, and Types</a:t>
            </a:r>
          </a:p>
        </p:txBody>
      </p:sp>
      <p:sp>
        <p:nvSpPr>
          <p:cNvPr id="589" name="Shape 589"/>
          <p:cNvSpPr txBox="1"/>
          <p:nvPr/>
        </p:nvSpPr>
        <p:spPr>
          <a:xfrm>
            <a:off x="7137400" y="11930050"/>
            <a:ext cx="16954500" cy="2262300"/>
          </a:xfrm>
          <a:prstGeom prst="rect">
            <a:avLst/>
          </a:prstGeom>
          <a:noFill/>
          <a:ln>
            <a:noFill/>
          </a:ln>
        </p:spPr>
        <p:txBody>
          <a:bodyPr wrap="square" lIns="91400" tIns="91400" rIns="91400" bIns="91400" anchor="ctr" anchorCtr="0">
            <a:noAutofit/>
          </a:bodyPr>
          <a:lstStyle/>
          <a:p>
            <a:pPr lvl="0" rtl="0">
              <a:spcBef>
                <a:spcPts val="0"/>
              </a:spcBef>
              <a:buNone/>
            </a:pPr>
            <a:r>
              <a:rPr lang="en-US" sz="4800"/>
              <a:t>https://www.tensorflow.org/programmers_guide/dims_types</a:t>
            </a:r>
          </a:p>
        </p:txBody>
      </p:sp>
      <p:pic>
        <p:nvPicPr>
          <p:cNvPr id="590" name="Shape 590"/>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1" name="Shape 591"/>
          <p:cNvPicPr preferRelativeResize="0"/>
          <p:nvPr/>
        </p:nvPicPr>
        <p:blipFill>
          <a:blip r:embed="rId4">
            <a:alphaModFix/>
          </a:blip>
          <a:stretch>
            <a:fillRect/>
          </a:stretch>
        </p:blipFill>
        <p:spPr>
          <a:xfrm>
            <a:off x="2581275" y="4972038"/>
            <a:ext cx="20116800" cy="5772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xfrm>
            <a:off x="3785573" y="357175"/>
            <a:ext cx="16812900" cy="3428700"/>
          </a:xfrm>
          <a:prstGeom prst="rect">
            <a:avLst/>
          </a:prstGeom>
        </p:spPr>
        <p:txBody>
          <a:bodyPr wrap="square" lIns="91400" tIns="91400" rIns="91400" bIns="91400" anchor="ctr" anchorCtr="0">
            <a:noAutofit/>
          </a:bodyPr>
          <a:lstStyle/>
          <a:p>
            <a:pPr lvl="0" rtl="0">
              <a:spcBef>
                <a:spcPts val="0"/>
              </a:spcBef>
              <a:buNone/>
            </a:pPr>
            <a:r>
              <a:rPr lang="en-US"/>
              <a:t>Tensor Ranks, Shapes, and Types</a:t>
            </a:r>
          </a:p>
        </p:txBody>
      </p:sp>
      <p:sp>
        <p:nvSpPr>
          <p:cNvPr id="597" name="Shape 597"/>
          <p:cNvSpPr txBox="1"/>
          <p:nvPr/>
        </p:nvSpPr>
        <p:spPr>
          <a:xfrm>
            <a:off x="7137400" y="11930050"/>
            <a:ext cx="16954500" cy="2262300"/>
          </a:xfrm>
          <a:prstGeom prst="rect">
            <a:avLst/>
          </a:prstGeom>
          <a:noFill/>
          <a:ln>
            <a:noFill/>
          </a:ln>
        </p:spPr>
        <p:txBody>
          <a:bodyPr wrap="square" lIns="91400" tIns="91400" rIns="91400" bIns="91400" anchor="ctr" anchorCtr="0">
            <a:noAutofit/>
          </a:bodyPr>
          <a:lstStyle/>
          <a:p>
            <a:pPr lvl="0" rtl="0">
              <a:spcBef>
                <a:spcPts val="0"/>
              </a:spcBef>
              <a:buNone/>
            </a:pPr>
            <a:r>
              <a:rPr lang="en-US" sz="4800"/>
              <a:t>https://www.tensorflow.org/programmers_guide/dims_types</a:t>
            </a:r>
          </a:p>
        </p:txBody>
      </p:sp>
      <p:pic>
        <p:nvPicPr>
          <p:cNvPr id="598" name="Shape 598"/>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9" name="Shape 599"/>
          <p:cNvPicPr preferRelativeResize="0"/>
          <p:nvPr/>
        </p:nvPicPr>
        <p:blipFill>
          <a:blip r:embed="rId4">
            <a:alphaModFix/>
          </a:blip>
          <a:stretch>
            <a:fillRect/>
          </a:stretch>
        </p:blipFill>
        <p:spPr>
          <a:xfrm>
            <a:off x="1655788" y="5019675"/>
            <a:ext cx="21072468" cy="61165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a:xfrm>
            <a:off x="3785573" y="357175"/>
            <a:ext cx="16812900" cy="3428700"/>
          </a:xfrm>
          <a:prstGeom prst="rect">
            <a:avLst/>
          </a:prstGeom>
        </p:spPr>
        <p:txBody>
          <a:bodyPr wrap="square" lIns="91400" tIns="91400" rIns="91400" bIns="91400" anchor="ctr" anchorCtr="0">
            <a:noAutofit/>
          </a:bodyPr>
          <a:lstStyle/>
          <a:p>
            <a:pPr lvl="0" rtl="0">
              <a:spcBef>
                <a:spcPts val="0"/>
              </a:spcBef>
              <a:buNone/>
            </a:pPr>
            <a:r>
              <a:rPr lang="en-US"/>
              <a:t>Tensor Ranks, Shapes, and Types</a:t>
            </a:r>
          </a:p>
        </p:txBody>
      </p:sp>
      <p:sp>
        <p:nvSpPr>
          <p:cNvPr id="605" name="Shape 605"/>
          <p:cNvSpPr txBox="1"/>
          <p:nvPr/>
        </p:nvSpPr>
        <p:spPr>
          <a:xfrm>
            <a:off x="6800133" y="11930067"/>
            <a:ext cx="17292000" cy="2262300"/>
          </a:xfrm>
          <a:prstGeom prst="rect">
            <a:avLst/>
          </a:prstGeom>
          <a:noFill/>
          <a:ln>
            <a:noFill/>
          </a:ln>
        </p:spPr>
        <p:txBody>
          <a:bodyPr wrap="square" lIns="91400" tIns="91400" rIns="91400" bIns="91400" anchor="ctr" anchorCtr="0">
            <a:noAutofit/>
          </a:bodyPr>
          <a:lstStyle/>
          <a:p>
            <a:pPr lvl="0" rtl="0">
              <a:spcBef>
                <a:spcPts val="0"/>
              </a:spcBef>
              <a:buNone/>
            </a:pPr>
            <a:r>
              <a:rPr lang="en-US" sz="3700"/>
              <a:t>https://www.quora.com/When-should-I-use-tf-float32-vs-tf-float64-in-TensorFlow</a:t>
            </a:r>
          </a:p>
        </p:txBody>
      </p:sp>
      <p:pic>
        <p:nvPicPr>
          <p:cNvPr id="606" name="Shape 606"/>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607" name="Shape 607"/>
          <p:cNvPicPr preferRelativeResize="0"/>
          <p:nvPr/>
        </p:nvPicPr>
        <p:blipFill>
          <a:blip r:embed="rId4">
            <a:alphaModFix/>
          </a:blip>
          <a:stretch>
            <a:fillRect/>
          </a:stretch>
        </p:blipFill>
        <p:spPr>
          <a:xfrm>
            <a:off x="2400300" y="4681525"/>
            <a:ext cx="20212050" cy="6553200"/>
          </a:xfrm>
          <a:prstGeom prst="rect">
            <a:avLst/>
          </a:prstGeom>
          <a:noFill/>
          <a:ln>
            <a:noFill/>
          </a:ln>
        </p:spPr>
      </p:pic>
      <p:sp>
        <p:nvSpPr>
          <p:cNvPr id="608" name="Shape 608"/>
          <p:cNvSpPr txBox="1"/>
          <p:nvPr/>
        </p:nvSpPr>
        <p:spPr>
          <a:xfrm>
            <a:off x="2656200" y="10425100"/>
            <a:ext cx="16812900" cy="2262300"/>
          </a:xfrm>
          <a:prstGeom prst="rect">
            <a:avLst/>
          </a:prstGeom>
          <a:noFill/>
          <a:ln>
            <a:noFill/>
          </a:ln>
        </p:spPr>
        <p:txBody>
          <a:bodyPr wrap="square" lIns="91400" tIns="91400" rIns="91400" bIns="91400" anchor="ctr" anchorCtr="0">
            <a:noAutofit/>
          </a:bodyPr>
          <a:lstStyle/>
          <a:p>
            <a:pPr lvl="0" rtl="0">
              <a:spcBef>
                <a:spcPts val="0"/>
              </a:spcBef>
              <a:buNone/>
            </a:pPr>
            <a:r>
              <a:rPr lang="en-US" sz="480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Shape 613"/>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TensorFlow Mechanics </a:t>
            </a:r>
          </a:p>
        </p:txBody>
      </p:sp>
      <p:sp>
        <p:nvSpPr>
          <p:cNvPr id="614" name="Shape 614"/>
          <p:cNvSpPr txBox="1"/>
          <p:nvPr/>
        </p:nvSpPr>
        <p:spPr>
          <a:xfrm>
            <a:off x="3516067" y="3282067"/>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a:t>feed data and run graph (operation)</a:t>
            </a:r>
            <a:br>
              <a:rPr lang="en-US" sz="3700"/>
            </a:br>
            <a:r>
              <a:rPr lang="en-US" sz="3700" b="1" i="1"/>
              <a:t>sess.run (op, feed_dict={x: x_data}) </a:t>
            </a:r>
          </a:p>
          <a:p>
            <a:pPr lvl="0" rtl="0">
              <a:spcBef>
                <a:spcPts val="0"/>
              </a:spcBef>
              <a:buNone/>
            </a:pPr>
            <a:endParaRPr sz="3700"/>
          </a:p>
        </p:txBody>
      </p:sp>
      <p:sp>
        <p:nvSpPr>
          <p:cNvPr id="615" name="Shape 615"/>
          <p:cNvSpPr txBox="1"/>
          <p:nvPr/>
        </p:nvSpPr>
        <p:spPr>
          <a:xfrm>
            <a:off x="19088667" y="9481216"/>
            <a:ext cx="9024000" cy="2377500"/>
          </a:xfrm>
          <a:prstGeom prst="rect">
            <a:avLst/>
          </a:prstGeom>
          <a:noFill/>
          <a:ln>
            <a:noFill/>
          </a:ln>
        </p:spPr>
        <p:txBody>
          <a:bodyPr wrap="square" lIns="91400" tIns="91400" rIns="91400" bIns="91400" anchor="t" anchorCtr="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lang="en-US" sz="3700" b="1"/>
              <a:t> </a:t>
            </a:r>
          </a:p>
          <a:p>
            <a:pPr lvl="0" rtl="0">
              <a:spcBef>
                <a:spcPts val="0"/>
              </a:spcBef>
              <a:buNone/>
            </a:pPr>
            <a:endParaRPr sz="3700"/>
          </a:p>
        </p:txBody>
      </p:sp>
      <p:grpSp>
        <p:nvGrpSpPr>
          <p:cNvPr id="616" name="Shape 616"/>
          <p:cNvGrpSpPr/>
          <p:nvPr/>
        </p:nvGrpSpPr>
        <p:grpSpPr>
          <a:xfrm>
            <a:off x="7860544" y="4552441"/>
            <a:ext cx="11588211" cy="8760109"/>
            <a:chOff x="2322525" y="1302249"/>
            <a:chExt cx="4345525" cy="3285000"/>
          </a:xfrm>
        </p:grpSpPr>
        <p:pic>
          <p:nvPicPr>
            <p:cNvPr id="617" name="Shape 61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618" name="Shape 61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619" name="Shape 61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620" name="Shape 620"/>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621" name="Shape 621"/>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622" name="Shape 622"/>
          <p:cNvSpPr txBox="1"/>
          <p:nvPr/>
        </p:nvSpPr>
        <p:spPr>
          <a:xfrm>
            <a:off x="2405467" y="8241467"/>
            <a:ext cx="6377700" cy="1181700"/>
          </a:xfrm>
          <a:prstGeom prst="rect">
            <a:avLst/>
          </a:prstGeom>
          <a:noFill/>
          <a:ln>
            <a:noFill/>
          </a:ln>
        </p:spPr>
        <p:txBody>
          <a:bodyPr wrap="square" lIns="91400" tIns="91400" rIns="91400" bIns="91400" anchor="t" anchorCtr="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623" name="Shape 623"/>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Machine Learning Basics</a:t>
            </a:r>
          </a:p>
        </p:txBody>
      </p:sp>
      <p:sp>
        <p:nvSpPr>
          <p:cNvPr id="629" name="Shape 629"/>
          <p:cNvSpPr txBox="1">
            <a:spLocks noGrp="1"/>
          </p:cNvSpPr>
          <p:nvPr>
            <p:ph type="body" idx="1"/>
          </p:nvPr>
        </p:nvSpPr>
        <p:spPr>
          <a:xfrm>
            <a:off x="480561" y="3893343"/>
            <a:ext cx="23422877" cy="8036720"/>
          </a:xfrm>
          <a:prstGeom prst="rect">
            <a:avLst/>
          </a:prstGeom>
          <a:noFill/>
          <a:ln>
            <a:noFill/>
          </a:ln>
        </p:spPr>
        <p:txBody>
          <a:bodyPr wrap="square" lIns="71425" tIns="71425" rIns="71425" bIns="71425" anchor="ctr" anchorCtr="0">
            <a:noAutofit/>
          </a:bodyPr>
          <a:lstStyle/>
          <a:p>
            <a:pPr marL="457200" marR="0" lvl="0" indent="-228600" algn="l" rtl="0">
              <a:lnSpc>
                <a:spcPct val="100000"/>
              </a:lnSpc>
              <a:spcBef>
                <a:spcPts val="0"/>
              </a:spcBef>
              <a:spcAft>
                <a:spcPts val="0"/>
              </a:spcAft>
            </a:pPr>
            <a:r>
              <a:rPr lang="en-US" dirty="0"/>
              <a:t>Linear Regression</a:t>
            </a:r>
          </a:p>
          <a:p>
            <a:pPr marL="457200" marR="0" lvl="0" indent="-228600" algn="l" rtl="0">
              <a:lnSpc>
                <a:spcPct val="100000"/>
              </a:lnSpc>
              <a:spcBef>
                <a:spcPts val="0"/>
              </a:spcBef>
              <a:spcAft>
                <a:spcPts val="0"/>
              </a:spcAft>
            </a:pPr>
            <a:r>
              <a:rPr lang="en-US" dirty="0"/>
              <a:t>Logistic Regression (Binary classification)</a:t>
            </a:r>
          </a:p>
          <a:p>
            <a:pPr marL="457200" marR="0" lvl="0" indent="-228600" algn="l" rtl="0">
              <a:lnSpc>
                <a:spcPct val="100000"/>
              </a:lnSpc>
              <a:spcBef>
                <a:spcPts val="0"/>
              </a:spcBef>
              <a:spcAft>
                <a:spcPts val="0"/>
              </a:spcAft>
            </a:pPr>
            <a:r>
              <a:rPr lang="en-US" dirty="0" err="1"/>
              <a:t>Softmax</a:t>
            </a:r>
            <a:r>
              <a:rPr lang="en-US" dirty="0"/>
              <a:t> Classification</a:t>
            </a:r>
          </a:p>
          <a:p>
            <a:pPr marL="457200" marR="0" lvl="0" indent="-228600" algn="l" rtl="0">
              <a:lnSpc>
                <a:spcPct val="100000"/>
              </a:lnSpc>
              <a:spcBef>
                <a:spcPts val="0"/>
              </a:spcBef>
              <a:spcAft>
                <a:spcPts val="0"/>
              </a:spcAft>
            </a:pPr>
            <a:r>
              <a:rPr lang="en-US" dirty="0"/>
              <a:t>Neural Networks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Shape 307" descr="pasted-image.jpeg"/>
          <p:cNvPicPr preferRelativeResize="0"/>
          <p:nvPr/>
        </p:nvPicPr>
        <p:blipFill rotWithShape="1">
          <a:blip r:embed="rId3">
            <a:alphaModFix/>
          </a:blip>
          <a:srcRect/>
          <a:stretch/>
        </p:blipFill>
        <p:spPr>
          <a:xfrm>
            <a:off x="0" y="0"/>
            <a:ext cx="24384001" cy="1371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Regression</a:t>
            </a:r>
          </a:p>
        </p:txBody>
      </p:sp>
      <p:pic>
        <p:nvPicPr>
          <p:cNvPr id="635" name="Shape 635" descr="pasted-image.png"/>
          <p:cNvPicPr preferRelativeResize="0"/>
          <p:nvPr/>
        </p:nvPicPr>
        <p:blipFill rotWithShape="1">
          <a:blip r:embed="rId3">
            <a:alphaModFix/>
          </a:blip>
          <a:srcRect/>
          <a:stretch/>
        </p:blipFill>
        <p:spPr>
          <a:xfrm>
            <a:off x="4795432" y="4083203"/>
            <a:ext cx="14793137" cy="7687446"/>
          </a:xfrm>
          <a:prstGeom prst="rect">
            <a:avLst/>
          </a:prstGeom>
          <a:noFill/>
          <a:ln>
            <a:noFill/>
          </a:ln>
        </p:spPr>
      </p:pic>
      <p:pic>
        <p:nvPicPr>
          <p:cNvPr id="636" name="Shape 636" descr="pasted-image.png"/>
          <p:cNvPicPr preferRelativeResize="0"/>
          <p:nvPr/>
        </p:nvPicPr>
        <p:blipFill rotWithShape="1">
          <a:blip r:embed="rId4">
            <a:alphaModFix/>
          </a:blip>
          <a:srcRect/>
          <a:stretch/>
        </p:blipFill>
        <p:spPr>
          <a:xfrm rot="942030">
            <a:off x="9609703" y="4326415"/>
            <a:ext cx="6237964" cy="61547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dirty="0">
                <a:solidFill>
                  <a:srgbClr val="000000"/>
                </a:solidFill>
                <a:latin typeface="Gill Sans"/>
                <a:ea typeface="Gill Sans"/>
                <a:cs typeface="Gill Sans"/>
                <a:sym typeface="Gill Sans"/>
              </a:rPr>
              <a:t>Predicting exam score: regression</a:t>
            </a:r>
          </a:p>
        </p:txBody>
      </p:sp>
      <p:graphicFrame>
        <p:nvGraphicFramePr>
          <p:cNvPr id="642" name="Shape 642"/>
          <p:cNvGraphicFramePr/>
          <p:nvPr/>
        </p:nvGraphicFramePr>
        <p:xfrm>
          <a:off x="9311582" y="4784010"/>
          <a:ext cx="5766000" cy="6260500"/>
        </p:xfrm>
        <a:graphic>
          <a:graphicData uri="http://schemas.openxmlformats.org/drawingml/2006/table">
            <a:tbl>
              <a:tblPr>
                <a:noFill/>
                <a:tableStyleId>{701D5153-790C-4DC5-9FA1-7463499EA603}</a:tableStyleId>
              </a:tblPr>
              <a:tblGrid>
                <a:gridCol w="2883000"/>
                <a:gridCol w="2883000"/>
              </a:tblGrid>
              <a:tr h="12521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x (hours)</a:t>
                      </a:r>
                    </a:p>
                  </a:txBody>
                  <a:tcPr marL="50800" marR="50800" marT="50800" marB="50800" anchor="ct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y (score)</a:t>
                      </a:r>
                    </a:p>
                  </a:txBody>
                  <a:tcPr marL="50800" marR="50800" marT="50800" marB="50800" anchor="ctr"/>
                </a:tc>
              </a:tr>
              <a:tr h="12521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10</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90</a:t>
                      </a:r>
                    </a:p>
                  </a:txBody>
                  <a:tcPr marL="50800" marR="50800" marT="50800" marB="50800" anchor="ctr">
                    <a:solidFill>
                      <a:srgbClr val="DCDEE0"/>
                    </a:solidFill>
                  </a:tcPr>
                </a:tc>
              </a:tr>
              <a:tr h="12521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9</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80</a:t>
                      </a:r>
                    </a:p>
                  </a:txBody>
                  <a:tcPr marL="50800" marR="50800" marT="50800" marB="50800" anchor="ctr">
                    <a:solidFill>
                      <a:srgbClr val="DCDEE0"/>
                    </a:solidFill>
                  </a:tcPr>
                </a:tc>
              </a:tr>
              <a:tr h="12521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50</a:t>
                      </a:r>
                    </a:p>
                  </a:txBody>
                  <a:tcPr marL="50800" marR="50800" marT="50800" marB="50800" anchor="ctr">
                    <a:solidFill>
                      <a:srgbClr val="DCDEE0"/>
                    </a:solidFill>
                  </a:tcPr>
                </a:tc>
              </a:tr>
              <a:tr h="12521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30</a:t>
                      </a:r>
                    </a:p>
                  </a:txBody>
                  <a:tcPr marL="50800" marR="50800" marT="50800" marB="50800" anchor="ctr">
                    <a:solidFill>
                      <a:srgbClr val="DCDEE0"/>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Shape 647"/>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Regression (data)</a:t>
            </a:r>
          </a:p>
        </p:txBody>
      </p:sp>
      <p:graphicFrame>
        <p:nvGraphicFramePr>
          <p:cNvPr id="648" name="Shape 648"/>
          <p:cNvGraphicFramePr/>
          <p:nvPr/>
        </p:nvGraphicFramePr>
        <p:xfrm>
          <a:off x="9467538" y="5260667"/>
          <a:ext cx="4865700" cy="5307200"/>
        </p:xfrm>
        <a:graphic>
          <a:graphicData uri="http://schemas.openxmlformats.org/drawingml/2006/table">
            <a:tbl>
              <a:tblPr>
                <a:noFill/>
                <a:tableStyleId>{701D5153-790C-4DC5-9FA1-7463499EA603}</a:tableStyleId>
              </a:tblPr>
              <a:tblGrid>
                <a:gridCol w="2432850"/>
                <a:gridCol w="2432850"/>
              </a:tblGrid>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y</a:t>
                      </a:r>
                    </a:p>
                  </a:txBody>
                  <a:tcPr marL="50800" marR="50800" marT="50800" marB="50800" anchor="ctr">
                    <a:solidFill>
                      <a:srgbClr val="A6AAA9"/>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dirty="0">
                <a:solidFill>
                  <a:srgbClr val="000000"/>
                </a:solidFill>
                <a:latin typeface="Gill Sans"/>
                <a:ea typeface="Gill Sans"/>
                <a:cs typeface="Gill Sans"/>
                <a:sym typeface="Gill Sans"/>
              </a:rPr>
              <a:t>Regression (presentation)</a:t>
            </a:r>
          </a:p>
        </p:txBody>
      </p:sp>
      <p:graphicFrame>
        <p:nvGraphicFramePr>
          <p:cNvPr id="654" name="Shape 654"/>
          <p:cNvGraphicFramePr/>
          <p:nvPr/>
        </p:nvGraphicFramePr>
        <p:xfrm>
          <a:off x="5556335" y="6082198"/>
          <a:ext cx="4865700" cy="5307200"/>
        </p:xfrm>
        <a:graphic>
          <a:graphicData uri="http://schemas.openxmlformats.org/drawingml/2006/table">
            <a:tbl>
              <a:tblPr>
                <a:noFill/>
                <a:tableStyleId>{701D5153-790C-4DC5-9FA1-7463499EA603}</a:tableStyleId>
              </a:tblPr>
              <a:tblGrid>
                <a:gridCol w="2432850"/>
                <a:gridCol w="2432850"/>
              </a:tblGrid>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Y</a:t>
                      </a:r>
                    </a:p>
                  </a:txBody>
                  <a:tcPr marL="50800" marR="50800" marT="50800" marB="50800" anchor="ctr">
                    <a:solidFill>
                      <a:srgbClr val="A6AAA9"/>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r>
            </a:tbl>
          </a:graphicData>
        </a:graphic>
      </p:graphicFrame>
      <p:pic>
        <p:nvPicPr>
          <p:cNvPr id="655" name="Shape 655"/>
          <p:cNvPicPr preferRelativeResize="0"/>
          <p:nvPr/>
        </p:nvPicPr>
        <p:blipFill rotWithShape="1">
          <a:blip r:embed="rId3">
            <a:alphaModFix/>
          </a:blip>
          <a:srcRect/>
          <a:stretch/>
        </p:blipFill>
        <p:spPr>
          <a:xfrm>
            <a:off x="12079138" y="5318918"/>
            <a:ext cx="7849184" cy="684034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(Linear) Hypothesis</a:t>
            </a:r>
          </a:p>
        </p:txBody>
      </p:sp>
      <p:pic>
        <p:nvPicPr>
          <p:cNvPr id="661" name="Shape 661"/>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62" name="Shape 662" descr="Line"/>
          <p:cNvPicPr preferRelativeResize="0"/>
          <p:nvPr/>
        </p:nvPicPr>
        <p:blipFill rotWithShape="1">
          <a:blip r:embed="rId4">
            <a:alphaModFix/>
          </a:blip>
          <a:srcRect/>
          <a:stretch/>
        </p:blipFill>
        <p:spPr>
          <a:xfrm rot="-1246459">
            <a:off x="8827544" y="9486420"/>
            <a:ext cx="10642352" cy="101601"/>
          </a:xfrm>
          <a:prstGeom prst="rect">
            <a:avLst/>
          </a:prstGeom>
          <a:noFill/>
          <a:ln>
            <a:noFill/>
          </a:ln>
        </p:spPr>
      </p:pic>
      <p:pic>
        <p:nvPicPr>
          <p:cNvPr id="663" name="Shape 663" descr="Line"/>
          <p:cNvPicPr preferRelativeResize="0"/>
          <p:nvPr/>
        </p:nvPicPr>
        <p:blipFill rotWithShape="1">
          <a:blip r:embed="rId5">
            <a:alphaModFix/>
          </a:blip>
          <a:srcRect/>
          <a:stretch/>
        </p:blipFill>
        <p:spPr>
          <a:xfrm rot="-1599805">
            <a:off x="8661073" y="5387810"/>
            <a:ext cx="7504012" cy="101601"/>
          </a:xfrm>
          <a:prstGeom prst="rect">
            <a:avLst/>
          </a:prstGeom>
          <a:noFill/>
          <a:ln>
            <a:noFill/>
          </a:ln>
        </p:spPr>
      </p:pic>
      <p:pic>
        <p:nvPicPr>
          <p:cNvPr id="664" name="Shape 664" descr="Line"/>
          <p:cNvPicPr preferRelativeResize="0"/>
          <p:nvPr/>
        </p:nvPicPr>
        <p:blipFill rotWithShape="1">
          <a:blip r:embed="rId6">
            <a:alphaModFix/>
          </a:blip>
          <a:srcRect/>
          <a:stretch/>
        </p:blipFill>
        <p:spPr>
          <a:xfrm rot="-2270446">
            <a:off x="8151019" y="7502634"/>
            <a:ext cx="9800369" cy="101601"/>
          </a:xfrm>
          <a:prstGeom prst="rect">
            <a:avLst/>
          </a:prstGeom>
          <a:noFill/>
          <a:ln>
            <a:noFill/>
          </a:ln>
        </p:spPr>
      </p:pic>
      <p:sp>
        <p:nvSpPr>
          <p:cNvPr id="665" name="Shape 665"/>
          <p:cNvSpPr txBox="1"/>
          <p:nvPr/>
        </p:nvSpPr>
        <p:spPr>
          <a:xfrm>
            <a:off x="18628250" y="7240775"/>
            <a:ext cx="18373200" cy="2143500"/>
          </a:xfrm>
          <a:prstGeom prst="rect">
            <a:avLst/>
          </a:prstGeom>
          <a:noFill/>
          <a:ln>
            <a:noFill/>
          </a:ln>
        </p:spPr>
        <p:txBody>
          <a:bodyPr wrap="square" lIns="91425" tIns="91425" rIns="91425" bIns="91425" anchor="t" anchorCtr="0">
            <a:noAutofit/>
          </a:bodyPr>
          <a:lstStyle/>
          <a:p>
            <a:pPr lvl="0">
              <a:spcBef>
                <a:spcPts val="0"/>
              </a:spcBef>
              <a:buNone/>
            </a:pPr>
            <a:r>
              <a:rPr lang="en-US" sz="4400">
                <a:latin typeface="Consolas"/>
                <a:ea typeface="Consolas"/>
                <a:cs typeface="Consolas"/>
                <a:sym typeface="Consolas"/>
              </a:rPr>
              <a:t>X = 2.5</a:t>
            </a:r>
          </a:p>
          <a:p>
            <a:pPr lvl="0">
              <a:spcBef>
                <a:spcPts val="0"/>
              </a:spcBef>
              <a:buNone/>
            </a:pPr>
            <a:r>
              <a:rPr lang="en-US" sz="4400">
                <a:solidFill>
                  <a:srgbClr val="980000"/>
                </a:solidFill>
                <a:latin typeface="Consolas"/>
                <a:ea typeface="Consolas"/>
                <a:cs typeface="Consolas"/>
                <a:sym typeface="Consolas"/>
              </a:rPr>
              <a:t>Y =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(Linear) Hypothesis</a:t>
            </a:r>
          </a:p>
        </p:txBody>
      </p:sp>
      <p:pic>
        <p:nvPicPr>
          <p:cNvPr id="671" name="Shape 671"/>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72" name="Shape 672" descr="Line"/>
          <p:cNvPicPr preferRelativeResize="0"/>
          <p:nvPr/>
        </p:nvPicPr>
        <p:blipFill rotWithShape="1">
          <a:blip r:embed="rId4">
            <a:alphaModFix/>
          </a:blip>
          <a:srcRect/>
          <a:stretch/>
        </p:blipFill>
        <p:spPr>
          <a:xfrm rot="-1246459">
            <a:off x="8827544" y="9486420"/>
            <a:ext cx="10642352" cy="101601"/>
          </a:xfrm>
          <a:prstGeom prst="rect">
            <a:avLst/>
          </a:prstGeom>
          <a:noFill/>
          <a:ln>
            <a:noFill/>
          </a:ln>
        </p:spPr>
      </p:pic>
      <p:pic>
        <p:nvPicPr>
          <p:cNvPr id="673" name="Shape 673" descr="Line"/>
          <p:cNvPicPr preferRelativeResize="0"/>
          <p:nvPr/>
        </p:nvPicPr>
        <p:blipFill rotWithShape="1">
          <a:blip r:embed="rId5">
            <a:alphaModFix/>
          </a:blip>
          <a:srcRect/>
          <a:stretch/>
        </p:blipFill>
        <p:spPr>
          <a:xfrm rot="-1599805">
            <a:off x="8661073" y="5387810"/>
            <a:ext cx="7504012" cy="101601"/>
          </a:xfrm>
          <a:prstGeom prst="rect">
            <a:avLst/>
          </a:prstGeom>
          <a:noFill/>
          <a:ln>
            <a:noFill/>
          </a:ln>
        </p:spPr>
      </p:pic>
      <p:pic>
        <p:nvPicPr>
          <p:cNvPr id="674" name="Shape 674" descr="Line"/>
          <p:cNvPicPr preferRelativeResize="0"/>
          <p:nvPr/>
        </p:nvPicPr>
        <p:blipFill rotWithShape="1">
          <a:blip r:embed="rId6">
            <a:alphaModFix/>
          </a:blip>
          <a:srcRect/>
          <a:stretch/>
        </p:blipFill>
        <p:spPr>
          <a:xfrm rot="-2270446">
            <a:off x="8151019" y="7502634"/>
            <a:ext cx="9800369" cy="101601"/>
          </a:xfrm>
          <a:prstGeom prst="rect">
            <a:avLst/>
          </a:prstGeom>
          <a:noFill/>
          <a:ln>
            <a:noFill/>
          </a:ln>
        </p:spPr>
      </p:pic>
      <p:pic>
        <p:nvPicPr>
          <p:cNvPr id="675" name="Shape 675" descr="pasted-image.pdf"/>
          <p:cNvPicPr preferRelativeResize="0"/>
          <p:nvPr/>
        </p:nvPicPr>
        <p:blipFill rotWithShape="1">
          <a:blip r:embed="rId7">
            <a:alphaModFix/>
          </a:blip>
          <a:srcRect/>
          <a:stretch/>
        </p:blipFill>
        <p:spPr>
          <a:xfrm>
            <a:off x="5273933" y="3666473"/>
            <a:ext cx="5112614" cy="76897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Which hypothesis is better?</a:t>
            </a:r>
          </a:p>
        </p:txBody>
      </p:sp>
      <p:pic>
        <p:nvPicPr>
          <p:cNvPr id="681" name="Shape 681"/>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82" name="Shape 682" descr="Line"/>
          <p:cNvPicPr preferRelativeResize="0"/>
          <p:nvPr/>
        </p:nvPicPr>
        <p:blipFill rotWithShape="1">
          <a:blip r:embed="rId4">
            <a:alphaModFix/>
          </a:blip>
          <a:srcRect/>
          <a:stretch/>
        </p:blipFill>
        <p:spPr>
          <a:xfrm rot="-1246459">
            <a:off x="8827544" y="9486420"/>
            <a:ext cx="10642352" cy="101601"/>
          </a:xfrm>
          <a:prstGeom prst="rect">
            <a:avLst/>
          </a:prstGeom>
          <a:noFill/>
          <a:ln>
            <a:noFill/>
          </a:ln>
        </p:spPr>
      </p:pic>
      <p:pic>
        <p:nvPicPr>
          <p:cNvPr id="683" name="Shape 683" descr="Line"/>
          <p:cNvPicPr preferRelativeResize="0"/>
          <p:nvPr/>
        </p:nvPicPr>
        <p:blipFill rotWithShape="1">
          <a:blip r:embed="rId5">
            <a:alphaModFix/>
          </a:blip>
          <a:srcRect/>
          <a:stretch/>
        </p:blipFill>
        <p:spPr>
          <a:xfrm rot="-1599805">
            <a:off x="8661073" y="5387810"/>
            <a:ext cx="7504012" cy="101601"/>
          </a:xfrm>
          <a:prstGeom prst="rect">
            <a:avLst/>
          </a:prstGeom>
          <a:noFill/>
          <a:ln>
            <a:noFill/>
          </a:ln>
        </p:spPr>
      </p:pic>
      <p:pic>
        <p:nvPicPr>
          <p:cNvPr id="684" name="Shape 684" descr="Line"/>
          <p:cNvPicPr preferRelativeResize="0"/>
          <p:nvPr/>
        </p:nvPicPr>
        <p:blipFill rotWithShape="1">
          <a:blip r:embed="rId6">
            <a:alphaModFix/>
          </a:blip>
          <a:srcRect/>
          <a:stretch/>
        </p:blipFill>
        <p:spPr>
          <a:xfrm rot="-2270446">
            <a:off x="8151019" y="7502634"/>
            <a:ext cx="9800369" cy="1016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Which hypothesis is better?</a:t>
            </a:r>
          </a:p>
        </p:txBody>
      </p:sp>
      <p:pic>
        <p:nvPicPr>
          <p:cNvPr id="690" name="Shape 690"/>
          <p:cNvPicPr preferRelativeResize="0"/>
          <p:nvPr/>
        </p:nvPicPr>
        <p:blipFill rotWithShape="1">
          <a:blip r:embed="rId3">
            <a:alphaModFix/>
          </a:blip>
          <a:srcRect/>
          <a:stretch/>
        </p:blipFill>
        <p:spPr>
          <a:xfrm>
            <a:off x="8249605" y="4894758"/>
            <a:ext cx="7849184" cy="6840340"/>
          </a:xfrm>
          <a:prstGeom prst="rect">
            <a:avLst/>
          </a:prstGeom>
          <a:noFill/>
          <a:ln>
            <a:noFill/>
          </a:ln>
        </p:spPr>
      </p:pic>
      <p:pic>
        <p:nvPicPr>
          <p:cNvPr id="691" name="Shape 691" descr="Line"/>
          <p:cNvPicPr preferRelativeResize="0"/>
          <p:nvPr/>
        </p:nvPicPr>
        <p:blipFill rotWithShape="1">
          <a:blip r:embed="rId4">
            <a:alphaModFix/>
          </a:blip>
          <a:srcRect/>
          <a:stretch/>
        </p:blipFill>
        <p:spPr>
          <a:xfrm rot="-762341">
            <a:off x="8953532" y="7496669"/>
            <a:ext cx="7740754" cy="101601"/>
          </a:xfrm>
          <a:prstGeom prst="rect">
            <a:avLst/>
          </a:prstGeom>
          <a:noFill/>
          <a:ln>
            <a:noFill/>
          </a:ln>
        </p:spPr>
      </p:pic>
      <p:cxnSp>
        <p:nvCxnSpPr>
          <p:cNvPr id="692" name="Shape 692"/>
          <p:cNvCxnSpPr/>
          <p:nvPr/>
        </p:nvCxnSpPr>
        <p:spPr>
          <a:xfrm rot="10800000" flipH="1">
            <a:off x="11549062" y="7806709"/>
            <a:ext cx="1" cy="1004730"/>
          </a:xfrm>
          <a:prstGeom prst="straightConnector1">
            <a:avLst/>
          </a:prstGeom>
          <a:noFill/>
          <a:ln w="50800" cap="flat" cmpd="sng">
            <a:solidFill>
              <a:schemeClr val="accent5"/>
            </a:solidFill>
            <a:prstDash val="solid"/>
            <a:miter lim="8000"/>
            <a:headEnd type="none" w="med" len="med"/>
            <a:tailEnd type="none" w="med" len="med"/>
          </a:ln>
        </p:spPr>
      </p:cxnSp>
      <p:cxnSp>
        <p:nvCxnSpPr>
          <p:cNvPr id="693" name="Shape 693"/>
          <p:cNvCxnSpPr/>
          <p:nvPr/>
        </p:nvCxnSpPr>
        <p:spPr>
          <a:xfrm rot="10800000" flipH="1">
            <a:off x="15942469" y="5467131"/>
            <a:ext cx="1" cy="1302546"/>
          </a:xfrm>
          <a:prstGeom prst="straightConnector1">
            <a:avLst/>
          </a:prstGeom>
          <a:noFill/>
          <a:ln w="50800" cap="flat" cmpd="sng">
            <a:solidFill>
              <a:schemeClr val="accent5"/>
            </a:solidFill>
            <a:prstDash val="solid"/>
            <a:miter lim="8000"/>
            <a:headEnd type="none" w="med" len="med"/>
            <a:tailEnd type="none" w="med" len="med"/>
          </a:ln>
        </p:spPr>
      </p:cxnSp>
      <p:cxnSp>
        <p:nvCxnSpPr>
          <p:cNvPr id="694" name="Shape 694"/>
          <p:cNvCxnSpPr/>
          <p:nvPr/>
        </p:nvCxnSpPr>
        <p:spPr>
          <a:xfrm rot="10800000" flipH="1">
            <a:off x="13727905" y="7128053"/>
            <a:ext cx="1" cy="179917"/>
          </a:xfrm>
          <a:prstGeom prst="straightConnector1">
            <a:avLst/>
          </a:prstGeom>
          <a:noFill/>
          <a:ln w="50800" cap="flat" cmpd="sng">
            <a:solidFill>
              <a:schemeClr val="accent5"/>
            </a:solidFill>
            <a:prstDash val="solid"/>
            <a:miter lim="8000"/>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Cost function</a:t>
            </a:r>
          </a:p>
        </p:txBody>
      </p:sp>
      <p:sp>
        <p:nvSpPr>
          <p:cNvPr id="700" name="Shape 700"/>
          <p:cNvSpPr txBox="1">
            <a:spLocks noGrp="1"/>
          </p:cNvSpPr>
          <p:nvPr>
            <p:ph type="body" idx="1"/>
          </p:nvPr>
        </p:nvSpPr>
        <p:spPr>
          <a:xfrm>
            <a:off x="4708921" y="3386296"/>
            <a:ext cx="14716126" cy="1580358"/>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How fit the line to our (training) data</a:t>
            </a:r>
          </a:p>
        </p:txBody>
      </p:sp>
      <p:grpSp>
        <p:nvGrpSpPr>
          <p:cNvPr id="701" name="Shape 701"/>
          <p:cNvGrpSpPr/>
          <p:nvPr/>
        </p:nvGrpSpPr>
        <p:grpSpPr>
          <a:xfrm>
            <a:off x="15725413" y="6554740"/>
            <a:ext cx="5080372" cy="4484783"/>
            <a:chOff x="-962684" y="-431800"/>
            <a:chExt cx="5080371" cy="4484782"/>
          </a:xfrm>
        </p:grpSpPr>
        <p:pic>
          <p:nvPicPr>
            <p:cNvPr id="702" name="Shape 702"/>
            <p:cNvPicPr preferRelativeResize="0"/>
            <p:nvPr/>
          </p:nvPicPr>
          <p:blipFill rotWithShape="1">
            <a:blip r:embed="rId3">
              <a:alphaModFix/>
            </a:blip>
            <a:srcRect/>
            <a:stretch/>
          </p:blipFill>
          <p:spPr>
            <a:xfrm>
              <a:off x="-962684" y="-431800"/>
              <a:ext cx="4845211" cy="4484782"/>
            </a:xfrm>
            <a:prstGeom prst="rect">
              <a:avLst/>
            </a:prstGeom>
            <a:noFill/>
            <a:ln>
              <a:noFill/>
            </a:ln>
          </p:spPr>
        </p:pic>
        <p:pic>
          <p:nvPicPr>
            <p:cNvPr id="703" name="Shape 703" descr="Line"/>
            <p:cNvPicPr preferRelativeResize="0"/>
            <p:nvPr/>
          </p:nvPicPr>
          <p:blipFill rotWithShape="1">
            <a:blip r:embed="rId4">
              <a:alphaModFix/>
            </a:blip>
            <a:srcRect/>
            <a:stretch/>
          </p:blipFill>
          <p:spPr>
            <a:xfrm rot="-762341">
              <a:off x="-101719" y="1158275"/>
              <a:ext cx="4260395" cy="101601"/>
            </a:xfrm>
            <a:prstGeom prst="rect">
              <a:avLst/>
            </a:prstGeom>
            <a:noFill/>
            <a:ln>
              <a:noFill/>
            </a:ln>
          </p:spPr>
        </p:pic>
        <p:cxnSp>
          <p:nvCxnSpPr>
            <p:cNvPr id="704" name="Shape 704"/>
            <p:cNvCxnSpPr/>
            <p:nvPr/>
          </p:nvCxnSpPr>
          <p:spPr>
            <a:xfrm rot="10800000" flipH="1">
              <a:off x="1334445" y="1350206"/>
              <a:ext cx="1" cy="546981"/>
            </a:xfrm>
            <a:prstGeom prst="straightConnector1">
              <a:avLst/>
            </a:prstGeom>
            <a:noFill/>
            <a:ln w="50800" cap="flat" cmpd="sng">
              <a:solidFill>
                <a:schemeClr val="accent5"/>
              </a:solidFill>
              <a:prstDash val="solid"/>
              <a:miter lim="8000"/>
              <a:headEnd type="none" w="med" len="med"/>
              <a:tailEnd type="none" w="med" len="med"/>
            </a:ln>
          </p:spPr>
        </p:cxnSp>
        <p:cxnSp>
          <p:nvCxnSpPr>
            <p:cNvPr id="705" name="Shape 705"/>
            <p:cNvCxnSpPr/>
            <p:nvPr/>
          </p:nvCxnSpPr>
          <p:spPr>
            <a:xfrm rot="10800000" flipH="1">
              <a:off x="3726237" y="76528"/>
              <a:ext cx="1" cy="709113"/>
            </a:xfrm>
            <a:prstGeom prst="straightConnector1">
              <a:avLst/>
            </a:prstGeom>
            <a:noFill/>
            <a:ln w="50800" cap="flat" cmpd="sng">
              <a:solidFill>
                <a:schemeClr val="accent5"/>
              </a:solidFill>
              <a:prstDash val="solid"/>
              <a:miter lim="8000"/>
              <a:headEnd type="none" w="med" len="med"/>
              <a:tailEnd type="none" w="med" len="med"/>
            </a:ln>
          </p:spPr>
        </p:cxnSp>
        <p:cxnSp>
          <p:nvCxnSpPr>
            <p:cNvPr id="706" name="Shape 706"/>
            <p:cNvCxnSpPr/>
            <p:nvPr/>
          </p:nvCxnSpPr>
          <p:spPr>
            <a:xfrm rot="10800000" flipH="1">
              <a:off x="2520618" y="980742"/>
              <a:ext cx="1" cy="97949"/>
            </a:xfrm>
            <a:prstGeom prst="straightConnector1">
              <a:avLst/>
            </a:prstGeom>
            <a:noFill/>
            <a:ln w="50800" cap="flat" cmpd="sng">
              <a:solidFill>
                <a:schemeClr val="accent5"/>
              </a:solidFill>
              <a:prstDash val="solid"/>
              <a:miter lim="8000"/>
              <a:headEnd type="none" w="med" len="med"/>
              <a:tailEnd type="none" w="med" len="med"/>
            </a:ln>
          </p:spPr>
        </p:cxnSp>
      </p:grpSp>
      <p:pic>
        <p:nvPicPr>
          <p:cNvPr id="707" name="Shape 707" descr="pasted-image.pdf"/>
          <p:cNvPicPr preferRelativeResize="0"/>
          <p:nvPr/>
        </p:nvPicPr>
        <p:blipFill rotWithShape="1">
          <a:blip r:embed="rId5">
            <a:alphaModFix/>
          </a:blip>
          <a:srcRect/>
          <a:stretch/>
        </p:blipFill>
        <p:spPr>
          <a:xfrm>
            <a:off x="17489745" y="6077489"/>
            <a:ext cx="2817525" cy="423775"/>
          </a:xfrm>
          <a:prstGeom prst="rect">
            <a:avLst/>
          </a:prstGeom>
          <a:noFill/>
          <a:ln>
            <a:noFill/>
          </a:ln>
        </p:spPr>
      </p:pic>
      <p:pic>
        <p:nvPicPr>
          <p:cNvPr id="708" name="Shape 708" descr="pasted-image.pdf"/>
          <p:cNvPicPr preferRelativeResize="0"/>
          <p:nvPr/>
        </p:nvPicPr>
        <p:blipFill rotWithShape="1">
          <a:blip r:embed="rId6">
            <a:alphaModFix/>
          </a:blip>
          <a:srcRect/>
          <a:stretch/>
        </p:blipFill>
        <p:spPr>
          <a:xfrm>
            <a:off x="6338520" y="5617854"/>
            <a:ext cx="2536032" cy="6607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Cost function</a:t>
            </a:r>
          </a:p>
        </p:txBody>
      </p:sp>
      <p:sp>
        <p:nvSpPr>
          <p:cNvPr id="714" name="Shape 714"/>
          <p:cNvSpPr txBox="1">
            <a:spLocks noGrp="1"/>
          </p:cNvSpPr>
          <p:nvPr>
            <p:ph type="body" idx="1"/>
          </p:nvPr>
        </p:nvSpPr>
        <p:spPr>
          <a:xfrm>
            <a:off x="4708921" y="3386296"/>
            <a:ext cx="14716126" cy="1580358"/>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How fit the line to our (training) data</a:t>
            </a:r>
          </a:p>
        </p:txBody>
      </p:sp>
      <p:grpSp>
        <p:nvGrpSpPr>
          <p:cNvPr id="715" name="Shape 715"/>
          <p:cNvGrpSpPr/>
          <p:nvPr/>
        </p:nvGrpSpPr>
        <p:grpSpPr>
          <a:xfrm>
            <a:off x="15725413" y="6554740"/>
            <a:ext cx="5080372" cy="4484783"/>
            <a:chOff x="-962684" y="-431800"/>
            <a:chExt cx="5080371" cy="4484782"/>
          </a:xfrm>
        </p:grpSpPr>
        <p:pic>
          <p:nvPicPr>
            <p:cNvPr id="716" name="Shape 716"/>
            <p:cNvPicPr preferRelativeResize="0"/>
            <p:nvPr/>
          </p:nvPicPr>
          <p:blipFill rotWithShape="1">
            <a:blip r:embed="rId3">
              <a:alphaModFix/>
            </a:blip>
            <a:srcRect/>
            <a:stretch/>
          </p:blipFill>
          <p:spPr>
            <a:xfrm>
              <a:off x="-962684" y="-431800"/>
              <a:ext cx="4845211" cy="4484782"/>
            </a:xfrm>
            <a:prstGeom prst="rect">
              <a:avLst/>
            </a:prstGeom>
            <a:noFill/>
            <a:ln>
              <a:noFill/>
            </a:ln>
          </p:spPr>
        </p:pic>
        <p:pic>
          <p:nvPicPr>
            <p:cNvPr id="717" name="Shape 717" descr="Line"/>
            <p:cNvPicPr preferRelativeResize="0"/>
            <p:nvPr/>
          </p:nvPicPr>
          <p:blipFill rotWithShape="1">
            <a:blip r:embed="rId4">
              <a:alphaModFix/>
            </a:blip>
            <a:srcRect/>
            <a:stretch/>
          </p:blipFill>
          <p:spPr>
            <a:xfrm rot="-762341">
              <a:off x="-101719" y="1158275"/>
              <a:ext cx="4260395" cy="101601"/>
            </a:xfrm>
            <a:prstGeom prst="rect">
              <a:avLst/>
            </a:prstGeom>
            <a:noFill/>
            <a:ln>
              <a:noFill/>
            </a:ln>
          </p:spPr>
        </p:pic>
        <p:cxnSp>
          <p:nvCxnSpPr>
            <p:cNvPr id="718" name="Shape 718"/>
            <p:cNvCxnSpPr/>
            <p:nvPr/>
          </p:nvCxnSpPr>
          <p:spPr>
            <a:xfrm rot="10800000" flipH="1">
              <a:off x="1334445" y="1350206"/>
              <a:ext cx="1" cy="546981"/>
            </a:xfrm>
            <a:prstGeom prst="straightConnector1">
              <a:avLst/>
            </a:prstGeom>
            <a:noFill/>
            <a:ln w="50800" cap="flat" cmpd="sng">
              <a:solidFill>
                <a:schemeClr val="accent5"/>
              </a:solidFill>
              <a:prstDash val="solid"/>
              <a:miter lim="8000"/>
              <a:headEnd type="none" w="med" len="med"/>
              <a:tailEnd type="none" w="med" len="med"/>
            </a:ln>
          </p:spPr>
        </p:cxnSp>
        <p:cxnSp>
          <p:nvCxnSpPr>
            <p:cNvPr id="719" name="Shape 719"/>
            <p:cNvCxnSpPr/>
            <p:nvPr/>
          </p:nvCxnSpPr>
          <p:spPr>
            <a:xfrm rot="10800000" flipH="1">
              <a:off x="3726237" y="76528"/>
              <a:ext cx="1" cy="709113"/>
            </a:xfrm>
            <a:prstGeom prst="straightConnector1">
              <a:avLst/>
            </a:prstGeom>
            <a:noFill/>
            <a:ln w="50800" cap="flat" cmpd="sng">
              <a:solidFill>
                <a:schemeClr val="accent5"/>
              </a:solidFill>
              <a:prstDash val="solid"/>
              <a:miter lim="8000"/>
              <a:headEnd type="none" w="med" len="med"/>
              <a:tailEnd type="none" w="med" len="med"/>
            </a:ln>
          </p:spPr>
        </p:cxnSp>
        <p:cxnSp>
          <p:nvCxnSpPr>
            <p:cNvPr id="720" name="Shape 720"/>
            <p:cNvCxnSpPr/>
            <p:nvPr/>
          </p:nvCxnSpPr>
          <p:spPr>
            <a:xfrm rot="10800000" flipH="1">
              <a:off x="2520618" y="980742"/>
              <a:ext cx="1" cy="97949"/>
            </a:xfrm>
            <a:prstGeom prst="straightConnector1">
              <a:avLst/>
            </a:prstGeom>
            <a:noFill/>
            <a:ln w="50800" cap="flat" cmpd="sng">
              <a:solidFill>
                <a:schemeClr val="accent5"/>
              </a:solidFill>
              <a:prstDash val="solid"/>
              <a:miter lim="8000"/>
              <a:headEnd type="none" w="med" len="med"/>
              <a:tailEnd type="none" w="med" len="med"/>
            </a:ln>
          </p:spPr>
        </p:cxnSp>
      </p:grpSp>
      <p:pic>
        <p:nvPicPr>
          <p:cNvPr id="721" name="Shape 721" descr="pasted-image.pdf"/>
          <p:cNvPicPr preferRelativeResize="0"/>
          <p:nvPr/>
        </p:nvPicPr>
        <p:blipFill rotWithShape="1">
          <a:blip r:embed="rId5">
            <a:alphaModFix/>
          </a:blip>
          <a:srcRect/>
          <a:stretch/>
        </p:blipFill>
        <p:spPr>
          <a:xfrm>
            <a:off x="17489745" y="6077489"/>
            <a:ext cx="2817525" cy="423775"/>
          </a:xfrm>
          <a:prstGeom prst="rect">
            <a:avLst/>
          </a:prstGeom>
          <a:noFill/>
          <a:ln>
            <a:noFill/>
          </a:ln>
        </p:spPr>
      </p:pic>
      <p:pic>
        <p:nvPicPr>
          <p:cNvPr id="722" name="Shape 722" descr="pasted-image.pdf"/>
          <p:cNvPicPr preferRelativeResize="0"/>
          <p:nvPr/>
        </p:nvPicPr>
        <p:blipFill rotWithShape="1">
          <a:blip r:embed="rId6">
            <a:alphaModFix/>
          </a:blip>
          <a:srcRect/>
          <a:stretch/>
        </p:blipFill>
        <p:spPr>
          <a:xfrm>
            <a:off x="6718527" y="9700291"/>
            <a:ext cx="7170857" cy="1539946"/>
          </a:xfrm>
          <a:prstGeom prst="rect">
            <a:avLst/>
          </a:prstGeom>
          <a:noFill/>
          <a:ln>
            <a:noFill/>
          </a:ln>
        </p:spPr>
      </p:pic>
      <p:pic>
        <p:nvPicPr>
          <p:cNvPr id="723" name="Shape 723" descr="pasted-image.pdf"/>
          <p:cNvPicPr preferRelativeResize="0"/>
          <p:nvPr/>
        </p:nvPicPr>
        <p:blipFill rotWithShape="1">
          <a:blip r:embed="rId7">
            <a:alphaModFix/>
          </a:blip>
          <a:srcRect/>
          <a:stretch/>
        </p:blipFill>
        <p:spPr>
          <a:xfrm>
            <a:off x="5558428" y="7001290"/>
            <a:ext cx="9491056" cy="8921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Shape 312" descr="pasted-image.jpeg"/>
          <p:cNvPicPr preferRelativeResize="0"/>
          <p:nvPr/>
        </p:nvPicPr>
        <p:blipFill rotWithShape="1">
          <a:blip r:embed="rId3">
            <a:alphaModFix/>
          </a:blip>
          <a:srcRect/>
          <a:stretch/>
        </p:blipFill>
        <p:spPr>
          <a:xfrm>
            <a:off x="-5164" y="-945373"/>
            <a:ext cx="25261574" cy="16820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Cost function</a:t>
            </a:r>
          </a:p>
        </p:txBody>
      </p:sp>
      <p:pic>
        <p:nvPicPr>
          <p:cNvPr id="729" name="Shape 729" descr="pasted-image.pdf"/>
          <p:cNvPicPr preferRelativeResize="0"/>
          <p:nvPr/>
        </p:nvPicPr>
        <p:blipFill rotWithShape="1">
          <a:blip r:embed="rId3">
            <a:alphaModFix/>
          </a:blip>
          <a:srcRect/>
          <a:stretch/>
        </p:blipFill>
        <p:spPr>
          <a:xfrm>
            <a:off x="8750283" y="3985291"/>
            <a:ext cx="7170858" cy="1539946"/>
          </a:xfrm>
          <a:prstGeom prst="rect">
            <a:avLst/>
          </a:prstGeom>
          <a:noFill/>
          <a:ln>
            <a:noFill/>
          </a:ln>
        </p:spPr>
      </p:pic>
      <p:pic>
        <p:nvPicPr>
          <p:cNvPr id="730" name="Shape 730" descr="pasted-image.pdf"/>
          <p:cNvPicPr preferRelativeResize="0"/>
          <p:nvPr/>
        </p:nvPicPr>
        <p:blipFill rotWithShape="1">
          <a:blip r:embed="rId4">
            <a:alphaModFix/>
          </a:blip>
          <a:srcRect/>
          <a:stretch/>
        </p:blipFill>
        <p:spPr>
          <a:xfrm>
            <a:off x="9683243" y="6128191"/>
            <a:ext cx="3628046" cy="545682"/>
          </a:xfrm>
          <a:prstGeom prst="rect">
            <a:avLst/>
          </a:prstGeom>
          <a:noFill/>
          <a:ln>
            <a:noFill/>
          </a:ln>
        </p:spPr>
      </p:pic>
      <p:pic>
        <p:nvPicPr>
          <p:cNvPr id="731" name="Shape 731" descr="pasted-image.pdf"/>
          <p:cNvPicPr preferRelativeResize="0"/>
          <p:nvPr/>
        </p:nvPicPr>
        <p:blipFill rotWithShape="1">
          <a:blip r:embed="rId5">
            <a:alphaModFix/>
          </a:blip>
          <a:srcRect/>
          <a:stretch/>
        </p:blipFill>
        <p:spPr>
          <a:xfrm>
            <a:off x="7258905" y="9255342"/>
            <a:ext cx="9876236" cy="176807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Shape 736"/>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Simplified hypothesis in TF</a:t>
            </a:r>
          </a:p>
        </p:txBody>
      </p:sp>
      <p:pic>
        <p:nvPicPr>
          <p:cNvPr id="737" name="Shape 737" descr="pasted-image.pdf"/>
          <p:cNvPicPr preferRelativeResize="0"/>
          <p:nvPr/>
        </p:nvPicPr>
        <p:blipFill rotWithShape="1">
          <a:blip r:embed="rId3">
            <a:alphaModFix/>
          </a:blip>
          <a:srcRect/>
          <a:stretch/>
        </p:blipFill>
        <p:spPr>
          <a:xfrm>
            <a:off x="1950758" y="6187436"/>
            <a:ext cx="3321845" cy="660798"/>
          </a:xfrm>
          <a:prstGeom prst="rect">
            <a:avLst/>
          </a:prstGeom>
          <a:noFill/>
          <a:ln>
            <a:noFill/>
          </a:ln>
        </p:spPr>
      </p:pic>
      <p:pic>
        <p:nvPicPr>
          <p:cNvPr id="738" name="Shape 738" descr="pasted-image.pdf"/>
          <p:cNvPicPr preferRelativeResize="0"/>
          <p:nvPr/>
        </p:nvPicPr>
        <p:blipFill rotWithShape="1">
          <a:blip r:embed="rId4">
            <a:alphaModFix/>
          </a:blip>
          <a:srcRect/>
          <a:stretch/>
        </p:blipFill>
        <p:spPr>
          <a:xfrm>
            <a:off x="2293658" y="9119868"/>
            <a:ext cx="9036845" cy="1768079"/>
          </a:xfrm>
          <a:prstGeom prst="rect">
            <a:avLst/>
          </a:prstGeom>
          <a:noFill/>
          <a:ln>
            <a:noFill/>
          </a:ln>
        </p:spPr>
      </p:pic>
      <p:pic>
        <p:nvPicPr>
          <p:cNvPr id="739" name="Shape 739" descr="pasted-image.png"/>
          <p:cNvPicPr preferRelativeResize="0"/>
          <p:nvPr/>
        </p:nvPicPr>
        <p:blipFill rotWithShape="1">
          <a:blip r:embed="rId5">
            <a:alphaModFix/>
          </a:blip>
          <a:srcRect/>
          <a:stretch/>
        </p:blipFill>
        <p:spPr>
          <a:xfrm>
            <a:off x="15722600" y="5911211"/>
            <a:ext cx="6950465" cy="1213247"/>
          </a:xfrm>
          <a:prstGeom prst="rect">
            <a:avLst/>
          </a:prstGeom>
          <a:noFill/>
          <a:ln>
            <a:noFill/>
          </a:ln>
        </p:spPr>
      </p:pic>
      <p:pic>
        <p:nvPicPr>
          <p:cNvPr id="740" name="Shape 740" descr="pasted-image.png"/>
          <p:cNvPicPr preferRelativeResize="0"/>
          <p:nvPr/>
        </p:nvPicPr>
        <p:blipFill rotWithShape="1">
          <a:blip r:embed="rId6">
            <a:alphaModFix/>
          </a:blip>
          <a:srcRect/>
          <a:stretch/>
        </p:blipFill>
        <p:spPr>
          <a:xfrm>
            <a:off x="9067800" y="11076781"/>
            <a:ext cx="14406788" cy="1241317"/>
          </a:xfrm>
          <a:prstGeom prst="rect">
            <a:avLst/>
          </a:prstGeom>
          <a:noFill/>
          <a:ln>
            <a:noFill/>
          </a:ln>
        </p:spPr>
      </p:pic>
      <p:pic>
        <p:nvPicPr>
          <p:cNvPr id="741" name="Shape 741" descr="pasted-image.png"/>
          <p:cNvPicPr preferRelativeResize="0"/>
          <p:nvPr/>
        </p:nvPicPr>
        <p:blipFill rotWithShape="1">
          <a:blip r:embed="rId7">
            <a:alphaModFix/>
          </a:blip>
          <a:srcRect/>
          <a:stretch/>
        </p:blipFill>
        <p:spPr>
          <a:xfrm>
            <a:off x="11480800" y="5942533"/>
            <a:ext cx="3321844" cy="1049004"/>
          </a:xfrm>
          <a:prstGeom prst="rect">
            <a:avLst/>
          </a:prstGeom>
          <a:noFill/>
          <a:ln>
            <a:noFill/>
          </a:ln>
        </p:spPr>
      </p:pic>
      <p:pic>
        <p:nvPicPr>
          <p:cNvPr id="742" name="Shape 742" descr="pasted-image.png"/>
          <p:cNvPicPr preferRelativeResize="0"/>
          <p:nvPr/>
        </p:nvPicPr>
        <p:blipFill rotWithShape="1">
          <a:blip r:embed="rId8">
            <a:alphaModFix/>
          </a:blip>
          <a:srcRect/>
          <a:stretch/>
        </p:blipFill>
        <p:spPr>
          <a:xfrm>
            <a:off x="14792720" y="5987169"/>
            <a:ext cx="1178042" cy="88353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Goal: Minimize cost</a:t>
            </a:r>
          </a:p>
        </p:txBody>
      </p:sp>
      <p:pic>
        <p:nvPicPr>
          <p:cNvPr id="748" name="Shape 748" descr="pasted-image.pdf"/>
          <p:cNvPicPr preferRelativeResize="0"/>
          <p:nvPr/>
        </p:nvPicPr>
        <p:blipFill rotWithShape="1">
          <a:blip r:embed="rId3">
            <a:alphaModFix/>
          </a:blip>
          <a:srcRect/>
          <a:stretch/>
        </p:blipFill>
        <p:spPr>
          <a:xfrm>
            <a:off x="7779339" y="5986188"/>
            <a:ext cx="9278700" cy="1743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What </a:t>
            </a:r>
            <a:r>
              <a:rPr lang="en-US" sz="9000" b="0" i="1" u="none" strike="noStrike" cap="none">
                <a:solidFill>
                  <a:srgbClr val="000000"/>
                </a:solidFill>
                <a:latin typeface="Gill Sans"/>
                <a:ea typeface="Gill Sans"/>
                <a:cs typeface="Gill Sans"/>
                <a:sym typeface="Gill Sans"/>
              </a:rPr>
              <a:t>cost(W) </a:t>
            </a:r>
            <a:r>
              <a:rPr lang="en-US" sz="9000" b="0" i="0" u="none" strike="noStrike" cap="none">
                <a:solidFill>
                  <a:srgbClr val="000000"/>
                </a:solidFill>
                <a:latin typeface="Gill Sans"/>
                <a:ea typeface="Gill Sans"/>
                <a:cs typeface="Gill Sans"/>
                <a:sym typeface="Gill Sans"/>
              </a:rPr>
              <a:t>looks like?</a:t>
            </a:r>
          </a:p>
        </p:txBody>
      </p:sp>
      <p:pic>
        <p:nvPicPr>
          <p:cNvPr id="754" name="Shape 754" descr="pasted-image.pdf"/>
          <p:cNvPicPr preferRelativeResize="0"/>
          <p:nvPr/>
        </p:nvPicPr>
        <p:blipFill rotWithShape="1">
          <a:blip r:embed="rId3">
            <a:alphaModFix/>
          </a:blip>
          <a:srcRect/>
          <a:stretch/>
        </p:blipFill>
        <p:spPr>
          <a:xfrm>
            <a:off x="7673578" y="3540202"/>
            <a:ext cx="9036844" cy="1768079"/>
          </a:xfrm>
          <a:prstGeom prst="rect">
            <a:avLst/>
          </a:prstGeom>
          <a:noFill/>
          <a:ln>
            <a:noFill/>
          </a:ln>
        </p:spPr>
      </p:pic>
      <p:graphicFrame>
        <p:nvGraphicFramePr>
          <p:cNvPr id="755" name="Shape 755"/>
          <p:cNvGraphicFramePr/>
          <p:nvPr/>
        </p:nvGraphicFramePr>
        <p:xfrm>
          <a:off x="4056147" y="5957182"/>
          <a:ext cx="4865700" cy="5307200"/>
        </p:xfrm>
        <a:graphic>
          <a:graphicData uri="http://schemas.openxmlformats.org/drawingml/2006/table">
            <a:tbl>
              <a:tblPr>
                <a:noFill/>
                <a:tableStyleId>{701D5153-790C-4DC5-9FA1-7463499EA603}</a:tableStyleId>
              </a:tblPr>
              <a:tblGrid>
                <a:gridCol w="2432850"/>
                <a:gridCol w="2432850"/>
              </a:tblGrid>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Y</a:t>
                      </a:r>
                    </a:p>
                  </a:txBody>
                  <a:tcPr marL="50800" marR="50800" marT="50800" marB="50800" anchor="ctr">
                    <a:solidFill>
                      <a:srgbClr val="A6AAA9"/>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r>
            </a:tbl>
          </a:graphicData>
        </a:graphic>
      </p:graphicFrame>
      <p:sp>
        <p:nvSpPr>
          <p:cNvPr id="756" name="Shape 756"/>
          <p:cNvSpPr txBox="1">
            <a:spLocks noGrp="1"/>
          </p:cNvSpPr>
          <p:nvPr>
            <p:ph type="body" idx="1"/>
          </p:nvPr>
        </p:nvSpPr>
        <p:spPr>
          <a:xfrm>
            <a:off x="8798718" y="5973960"/>
            <a:ext cx="14716126" cy="176808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1" u="none" strike="noStrike" cap="none">
                <a:solidFill>
                  <a:srgbClr val="000000"/>
                </a:solidFill>
                <a:latin typeface="Gill Sans"/>
                <a:ea typeface="Gill Sans"/>
                <a:cs typeface="Gill Sans"/>
                <a:sym typeface="Gill Sans"/>
              </a:rPr>
              <a:t>W</a:t>
            </a:r>
            <a:r>
              <a:rPr lang="en-US" sz="5600" b="0" i="0" u="none" strike="noStrike" cap="none">
                <a:solidFill>
                  <a:srgbClr val="000000"/>
                </a:solidFill>
                <a:latin typeface="Gill Sans"/>
                <a:ea typeface="Gill Sans"/>
                <a:cs typeface="Gill Sans"/>
                <a:sym typeface="Gill Sans"/>
              </a:rPr>
              <a:t>=1, </a:t>
            </a:r>
            <a:r>
              <a:rPr lang="en-US" sz="5600" b="0" i="1" u="none" strike="noStrike" cap="none">
                <a:solidFill>
                  <a:srgbClr val="000000"/>
                </a:solidFill>
                <a:latin typeface="Gill Sans"/>
                <a:ea typeface="Gill Sans"/>
                <a:cs typeface="Gill Sans"/>
                <a:sym typeface="Gill Sans"/>
              </a:rPr>
              <a:t>cost(W)</a:t>
            </a:r>
            <a:r>
              <a:rPr lang="en-US" sz="5600" b="0" i="0" u="none" strike="noStrike" cap="none">
                <a:solidFill>
                  <a:srgbClr val="000000"/>
                </a:solidFill>
                <a:latin typeface="Gill Sans"/>
                <a:ea typeface="Gill Sans"/>
                <a:cs typeface="Gill Sans"/>
                <a:sym typeface="Gill Sans"/>
              </a:rPr>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What </a:t>
            </a:r>
            <a:r>
              <a:rPr lang="en-US" sz="9000" b="0" i="1" u="none" strike="noStrike" cap="none">
                <a:solidFill>
                  <a:srgbClr val="000000"/>
                </a:solidFill>
                <a:latin typeface="Gill Sans"/>
                <a:ea typeface="Gill Sans"/>
                <a:cs typeface="Gill Sans"/>
                <a:sym typeface="Gill Sans"/>
              </a:rPr>
              <a:t>cost(W) </a:t>
            </a:r>
            <a:r>
              <a:rPr lang="en-US" sz="9000" b="0" i="0" u="none" strike="noStrike" cap="none">
                <a:solidFill>
                  <a:srgbClr val="000000"/>
                </a:solidFill>
                <a:latin typeface="Gill Sans"/>
                <a:ea typeface="Gill Sans"/>
                <a:cs typeface="Gill Sans"/>
                <a:sym typeface="Gill Sans"/>
              </a:rPr>
              <a:t>looks like?</a:t>
            </a:r>
          </a:p>
        </p:txBody>
      </p:sp>
      <p:pic>
        <p:nvPicPr>
          <p:cNvPr id="762" name="Shape 762" descr="pasted-image.pdf"/>
          <p:cNvPicPr preferRelativeResize="0"/>
          <p:nvPr/>
        </p:nvPicPr>
        <p:blipFill rotWithShape="1">
          <a:blip r:embed="rId3">
            <a:alphaModFix/>
          </a:blip>
          <a:srcRect/>
          <a:stretch/>
        </p:blipFill>
        <p:spPr>
          <a:xfrm>
            <a:off x="7673578" y="3540202"/>
            <a:ext cx="9036844" cy="1768079"/>
          </a:xfrm>
          <a:prstGeom prst="rect">
            <a:avLst/>
          </a:prstGeom>
          <a:noFill/>
          <a:ln>
            <a:noFill/>
          </a:ln>
        </p:spPr>
      </p:pic>
      <p:graphicFrame>
        <p:nvGraphicFramePr>
          <p:cNvPr id="763" name="Shape 763"/>
          <p:cNvGraphicFramePr/>
          <p:nvPr/>
        </p:nvGraphicFramePr>
        <p:xfrm>
          <a:off x="4056147" y="5957182"/>
          <a:ext cx="4865700" cy="5307200"/>
        </p:xfrm>
        <a:graphic>
          <a:graphicData uri="http://schemas.openxmlformats.org/drawingml/2006/table">
            <a:tbl>
              <a:tblPr>
                <a:noFill/>
                <a:tableStyleId>{701D5153-790C-4DC5-9FA1-7463499EA603}</a:tableStyleId>
              </a:tblPr>
              <a:tblGrid>
                <a:gridCol w="2432850"/>
                <a:gridCol w="2432850"/>
              </a:tblGrid>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x</a:t>
                      </a:r>
                    </a:p>
                  </a:txBody>
                  <a:tcPr marL="50800" marR="50800" marT="50800" marB="50800" anchor="ctr">
                    <a:solidFill>
                      <a:srgbClr val="A6AAA9"/>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Y</a:t>
                      </a:r>
                    </a:p>
                  </a:txBody>
                  <a:tcPr marL="50800" marR="50800" marT="50800" marB="50800" anchor="ctr">
                    <a:solidFill>
                      <a:srgbClr val="A6AAA9"/>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1</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2</a:t>
                      </a:r>
                    </a:p>
                  </a:txBody>
                  <a:tcPr marL="50800" marR="50800" marT="50800" marB="50800" anchor="ctr">
                    <a:solidFill>
                      <a:srgbClr val="DCDEE0"/>
                    </a:solidFill>
                  </a:tcPr>
                </a:tc>
              </a:tr>
              <a:tr h="1326800">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c>
                  <a:txBody>
                    <a:bodyPr/>
                    <a:lstStyle/>
                    <a:p>
                      <a:pPr marL="0" marR="0" lvl="0" indent="0" algn="ctr" rtl="0">
                        <a:lnSpc>
                          <a:spcPct val="100000"/>
                        </a:lnSpc>
                        <a:spcBef>
                          <a:spcPts val="0"/>
                        </a:spcBef>
                        <a:spcAft>
                          <a:spcPts val="0"/>
                        </a:spcAft>
                        <a:buClr>
                          <a:schemeClr val="dk1"/>
                        </a:buClr>
                        <a:buSzPct val="25000"/>
                        <a:buFont typeface="Helvetica Neue Light"/>
                        <a:buNone/>
                      </a:pPr>
                      <a:r>
                        <a:rPr lang="en-US" sz="3600" u="none" strike="noStrike" cap="none"/>
                        <a:t>3</a:t>
                      </a:r>
                    </a:p>
                  </a:txBody>
                  <a:tcPr marL="50800" marR="50800" marT="50800" marB="50800" anchor="ctr">
                    <a:solidFill>
                      <a:srgbClr val="DCDEE0"/>
                    </a:solidFill>
                  </a:tcPr>
                </a:tc>
              </a:tr>
            </a:tbl>
          </a:graphicData>
        </a:graphic>
      </p:graphicFrame>
      <p:sp>
        <p:nvSpPr>
          <p:cNvPr id="764" name="Shape 764"/>
          <p:cNvSpPr txBox="1">
            <a:spLocks noGrp="1"/>
          </p:cNvSpPr>
          <p:nvPr>
            <p:ph type="body" idx="1"/>
          </p:nvPr>
        </p:nvSpPr>
        <p:spPr>
          <a:xfrm>
            <a:off x="8798718" y="5973960"/>
            <a:ext cx="14716126" cy="176808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W=1, cost(W)=0</a:t>
            </a:r>
          </a:p>
        </p:txBody>
      </p:sp>
      <p:pic>
        <p:nvPicPr>
          <p:cNvPr id="765" name="Shape 765" descr="pasted-image.pdf"/>
          <p:cNvPicPr preferRelativeResize="0"/>
          <p:nvPr/>
        </p:nvPicPr>
        <p:blipFill rotWithShape="1">
          <a:blip r:embed="rId4">
            <a:alphaModFix/>
          </a:blip>
          <a:srcRect/>
          <a:stretch/>
        </p:blipFill>
        <p:spPr>
          <a:xfrm>
            <a:off x="10162379" y="7470730"/>
            <a:ext cx="9407119" cy="1051552"/>
          </a:xfrm>
          <a:prstGeom prst="rect">
            <a:avLst/>
          </a:prstGeom>
          <a:noFill/>
          <a:ln>
            <a:noFill/>
          </a:ln>
        </p:spPr>
      </p:pic>
      <p:sp>
        <p:nvSpPr>
          <p:cNvPr id="766" name="Shape 766"/>
          <p:cNvSpPr/>
          <p:nvPr/>
        </p:nvSpPr>
        <p:spPr>
          <a:xfrm>
            <a:off x="9030890" y="8760023"/>
            <a:ext cx="14716126" cy="1768079"/>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W=0, cost(W)=4.67</a:t>
            </a:r>
          </a:p>
        </p:txBody>
      </p:sp>
      <p:pic>
        <p:nvPicPr>
          <p:cNvPr id="767" name="Shape 767" descr="pasted-image.pdf"/>
          <p:cNvPicPr preferRelativeResize="0"/>
          <p:nvPr/>
        </p:nvPicPr>
        <p:blipFill rotWithShape="1">
          <a:blip r:embed="rId5">
            <a:alphaModFix/>
          </a:blip>
          <a:srcRect/>
          <a:stretch/>
        </p:blipFill>
        <p:spPr>
          <a:xfrm>
            <a:off x="10162379" y="10158412"/>
            <a:ext cx="9407100" cy="1051500"/>
          </a:xfrm>
          <a:prstGeom prst="rect">
            <a:avLst/>
          </a:prstGeom>
          <a:noFill/>
          <a:ln>
            <a:noFill/>
          </a:ln>
        </p:spPr>
      </p:pic>
      <p:sp>
        <p:nvSpPr>
          <p:cNvPr id="768" name="Shape 768"/>
          <p:cNvSpPr/>
          <p:nvPr/>
        </p:nvSpPr>
        <p:spPr>
          <a:xfrm>
            <a:off x="9030890" y="10974585"/>
            <a:ext cx="14716126" cy="176808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W=2, cost(W)=?</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Shape 77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What </a:t>
            </a:r>
            <a:r>
              <a:rPr lang="en-US" sz="9000" b="0" i="1" u="none" strike="noStrike" cap="none">
                <a:solidFill>
                  <a:srgbClr val="000000"/>
                </a:solidFill>
                <a:latin typeface="Gill Sans"/>
                <a:ea typeface="Gill Sans"/>
                <a:cs typeface="Gill Sans"/>
                <a:sym typeface="Gill Sans"/>
              </a:rPr>
              <a:t>cost(W) </a:t>
            </a:r>
            <a:r>
              <a:rPr lang="en-US" sz="9000" b="0" i="0" u="none" strike="noStrike" cap="none">
                <a:solidFill>
                  <a:srgbClr val="000000"/>
                </a:solidFill>
                <a:latin typeface="Gill Sans"/>
                <a:ea typeface="Gill Sans"/>
                <a:cs typeface="Gill Sans"/>
                <a:sym typeface="Gill Sans"/>
              </a:rPr>
              <a:t>looks like?</a:t>
            </a:r>
          </a:p>
        </p:txBody>
      </p:sp>
      <p:sp>
        <p:nvSpPr>
          <p:cNvPr id="774" name="Shape 774"/>
          <p:cNvSpPr/>
          <p:nvPr/>
        </p:nvSpPr>
        <p:spPr>
          <a:xfrm>
            <a:off x="1904551" y="5709850"/>
            <a:ext cx="8653500" cy="95580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W=1, cost(W)=0</a:t>
            </a:r>
          </a:p>
        </p:txBody>
      </p:sp>
      <p:sp>
        <p:nvSpPr>
          <p:cNvPr id="775" name="Shape 775"/>
          <p:cNvSpPr/>
          <p:nvPr/>
        </p:nvSpPr>
        <p:spPr>
          <a:xfrm>
            <a:off x="1808374" y="7870825"/>
            <a:ext cx="8653500" cy="95580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W=0, cost(W)=4.67</a:t>
            </a:r>
          </a:p>
        </p:txBody>
      </p:sp>
      <p:sp>
        <p:nvSpPr>
          <p:cNvPr id="776" name="Shape 776"/>
          <p:cNvSpPr/>
          <p:nvPr/>
        </p:nvSpPr>
        <p:spPr>
          <a:xfrm>
            <a:off x="1825228" y="9285089"/>
            <a:ext cx="14716200" cy="1768200"/>
          </a:xfrm>
          <a:prstGeom prst="rect">
            <a:avLst/>
          </a:prstGeom>
          <a:noFill/>
          <a:ln>
            <a:noFill/>
          </a:ln>
        </p:spPr>
        <p:txBody>
          <a:bodyPr wrap="square" lIns="71425" tIns="71425" rIns="71425" bIns="71425" anchor="ctr" anchorCtr="0">
            <a:noAutofit/>
          </a:bodyPr>
          <a:lstStyle/>
          <a:p>
            <a:pPr marL="1092200" marR="0" lvl="0" indent="-711199" algn="l" rtl="0">
              <a:lnSpc>
                <a:spcPct val="100000"/>
              </a:lnSpc>
              <a:spcBef>
                <a:spcPts val="0"/>
              </a:spcBef>
              <a:spcAft>
                <a:spcPts val="0"/>
              </a:spcAft>
              <a:buClr>
                <a:srgbClr val="000000"/>
              </a:buClr>
              <a:buSzPct val="171000"/>
              <a:buFont typeface="Gill Sans"/>
              <a:buChar char="•"/>
            </a:pPr>
            <a:r>
              <a:rPr lang="en-US" sz="5600" b="0" i="0" u="none" strike="noStrike" cap="none">
                <a:solidFill>
                  <a:srgbClr val="000000"/>
                </a:solidFill>
                <a:latin typeface="Gill Sans"/>
                <a:ea typeface="Gill Sans"/>
                <a:cs typeface="Gill Sans"/>
                <a:sym typeface="Gill Sans"/>
              </a:rPr>
              <a:t>W=2, cost(W)=4.67</a:t>
            </a:r>
          </a:p>
        </p:txBody>
      </p:sp>
      <p:pic>
        <p:nvPicPr>
          <p:cNvPr id="777" name="Shape 777" descr="pasted-image.png"/>
          <p:cNvPicPr preferRelativeResize="0"/>
          <p:nvPr/>
        </p:nvPicPr>
        <p:blipFill rotWithShape="1">
          <a:blip r:embed="rId3">
            <a:alphaModFix/>
          </a:blip>
          <a:srcRect/>
          <a:stretch/>
        </p:blipFill>
        <p:spPr>
          <a:xfrm>
            <a:off x="13355443" y="3786206"/>
            <a:ext cx="10680000" cy="7929600"/>
          </a:xfrm>
          <a:prstGeom prst="rect">
            <a:avLst/>
          </a:prstGeom>
          <a:noFill/>
          <a:ln>
            <a:noFill/>
          </a:ln>
        </p:spPr>
      </p:pic>
      <p:pic>
        <p:nvPicPr>
          <p:cNvPr id="778" name="Shape 778" descr="pasted-image.pdf"/>
          <p:cNvPicPr preferRelativeResize="0"/>
          <p:nvPr/>
        </p:nvPicPr>
        <p:blipFill rotWithShape="1">
          <a:blip r:embed="rId4">
            <a:alphaModFix/>
          </a:blip>
          <a:srcRect/>
          <a:stretch/>
        </p:blipFill>
        <p:spPr>
          <a:xfrm>
            <a:off x="500253" y="3115933"/>
            <a:ext cx="9036900" cy="1768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How to minimize cost?</a:t>
            </a:r>
          </a:p>
        </p:txBody>
      </p:sp>
      <p:pic>
        <p:nvPicPr>
          <p:cNvPr id="784" name="Shape 784" descr="pasted-image.pdf"/>
          <p:cNvPicPr preferRelativeResize="0"/>
          <p:nvPr/>
        </p:nvPicPr>
        <p:blipFill rotWithShape="1">
          <a:blip r:embed="rId3">
            <a:alphaModFix/>
          </a:blip>
          <a:srcRect/>
          <a:stretch/>
        </p:blipFill>
        <p:spPr>
          <a:xfrm>
            <a:off x="7673578" y="3218733"/>
            <a:ext cx="9036844" cy="1768079"/>
          </a:xfrm>
          <a:prstGeom prst="rect">
            <a:avLst/>
          </a:prstGeom>
          <a:noFill/>
          <a:ln>
            <a:noFill/>
          </a:ln>
        </p:spPr>
      </p:pic>
      <p:pic>
        <p:nvPicPr>
          <p:cNvPr id="785" name="Shape 785" descr="pasted-image.png"/>
          <p:cNvPicPr preferRelativeResize="0"/>
          <p:nvPr/>
        </p:nvPicPr>
        <p:blipFill rotWithShape="1">
          <a:blip r:embed="rId4">
            <a:alphaModFix/>
          </a:blip>
          <a:srcRect/>
          <a:stretch/>
        </p:blipFill>
        <p:spPr>
          <a:xfrm>
            <a:off x="6369843" y="5393531"/>
            <a:ext cx="10679907" cy="79295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Formal definition</a:t>
            </a:r>
          </a:p>
        </p:txBody>
      </p:sp>
      <p:pic>
        <p:nvPicPr>
          <p:cNvPr id="791" name="Shape 791" descr="pasted-image.pdf"/>
          <p:cNvPicPr preferRelativeResize="0"/>
          <p:nvPr/>
        </p:nvPicPr>
        <p:blipFill rotWithShape="1">
          <a:blip r:embed="rId3">
            <a:alphaModFix/>
          </a:blip>
          <a:srcRect/>
          <a:stretch/>
        </p:blipFill>
        <p:spPr>
          <a:xfrm>
            <a:off x="3668910" y="8267630"/>
            <a:ext cx="7054500" cy="1375200"/>
          </a:xfrm>
          <a:prstGeom prst="rect">
            <a:avLst/>
          </a:prstGeom>
          <a:noFill/>
          <a:ln>
            <a:noFill/>
          </a:ln>
        </p:spPr>
      </p:pic>
      <p:pic>
        <p:nvPicPr>
          <p:cNvPr id="792" name="Shape 792" descr="pasted-image.pdf"/>
          <p:cNvPicPr preferRelativeResize="0"/>
          <p:nvPr/>
        </p:nvPicPr>
        <p:blipFill rotWithShape="1">
          <a:blip r:embed="rId4">
            <a:alphaModFix/>
          </a:blip>
          <a:srcRect/>
          <a:stretch/>
        </p:blipFill>
        <p:spPr>
          <a:xfrm>
            <a:off x="3284934" y="4185507"/>
            <a:ext cx="9358200" cy="1768200"/>
          </a:xfrm>
          <a:prstGeom prst="rect">
            <a:avLst/>
          </a:prstGeom>
          <a:noFill/>
          <a:ln>
            <a:noFill/>
          </a:ln>
        </p:spPr>
      </p:pic>
      <p:pic>
        <p:nvPicPr>
          <p:cNvPr id="793" name="Shape 793" descr="pasted-image.png"/>
          <p:cNvPicPr preferRelativeResize="0"/>
          <p:nvPr/>
        </p:nvPicPr>
        <p:blipFill rotWithShape="1">
          <a:blip r:embed="rId5">
            <a:alphaModFix/>
          </a:blip>
          <a:srcRect/>
          <a:stretch/>
        </p:blipFill>
        <p:spPr>
          <a:xfrm>
            <a:off x="13355443" y="3786206"/>
            <a:ext cx="10680000" cy="7929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Shape 798"/>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a:solidFill>
                  <a:srgbClr val="000000"/>
                </a:solidFill>
                <a:latin typeface="Gill Sans"/>
                <a:ea typeface="Gill Sans"/>
                <a:cs typeface="Gill Sans"/>
                <a:sym typeface="Gill Sans"/>
              </a:rPr>
              <a:t>Gradient descent algorithm in TF</a:t>
            </a:r>
          </a:p>
        </p:txBody>
      </p:sp>
      <p:pic>
        <p:nvPicPr>
          <p:cNvPr id="799" name="Shape 799" descr="pasted-image.pdf"/>
          <p:cNvPicPr preferRelativeResize="0"/>
          <p:nvPr/>
        </p:nvPicPr>
        <p:blipFill rotWithShape="1">
          <a:blip r:embed="rId3">
            <a:alphaModFix/>
          </a:blip>
          <a:srcRect/>
          <a:stretch/>
        </p:blipFill>
        <p:spPr>
          <a:xfrm>
            <a:off x="7119937" y="5973960"/>
            <a:ext cx="10144126" cy="1768080"/>
          </a:xfrm>
          <a:prstGeom prst="rect">
            <a:avLst/>
          </a:prstGeom>
          <a:noFill/>
          <a:ln>
            <a:noFill/>
          </a:ln>
        </p:spPr>
      </p:pic>
      <p:pic>
        <p:nvPicPr>
          <p:cNvPr id="800" name="Shape 800" descr="pasted-image.png"/>
          <p:cNvPicPr preferRelativeResize="0"/>
          <p:nvPr/>
        </p:nvPicPr>
        <p:blipFill rotWithShape="1">
          <a:blip r:embed="rId4">
            <a:alphaModFix/>
          </a:blip>
          <a:srcRect/>
          <a:stretch/>
        </p:blipFill>
        <p:spPr>
          <a:xfrm>
            <a:off x="1295400" y="9483986"/>
            <a:ext cx="22725743" cy="2254333"/>
          </a:xfrm>
          <a:prstGeom prst="rect">
            <a:avLst/>
          </a:prstGeom>
          <a:noFill/>
          <a:ln>
            <a:noFill/>
          </a:ln>
        </p:spPr>
      </p:pic>
      <p:pic>
        <p:nvPicPr>
          <p:cNvPr id="801" name="Shape 801" descr="pasted-image.pdf"/>
          <p:cNvPicPr preferRelativeResize="0"/>
          <p:nvPr/>
        </p:nvPicPr>
        <p:blipFill rotWithShape="1">
          <a:blip r:embed="rId5">
            <a:alphaModFix/>
          </a:blip>
          <a:srcRect/>
          <a:stretch/>
        </p:blipFill>
        <p:spPr>
          <a:xfrm>
            <a:off x="8664760" y="3929530"/>
            <a:ext cx="7054500" cy="1375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TensorFlow Mechanics </a:t>
            </a:r>
          </a:p>
        </p:txBody>
      </p:sp>
      <p:sp>
        <p:nvSpPr>
          <p:cNvPr id="807" name="Shape 807"/>
          <p:cNvSpPr txBox="1"/>
          <p:nvPr/>
        </p:nvSpPr>
        <p:spPr>
          <a:xfrm>
            <a:off x="3516067" y="3459867"/>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a:t>feed data and run graph (operation)</a:t>
            </a:r>
            <a:br>
              <a:rPr lang="en-US" sz="3700"/>
            </a:br>
            <a:r>
              <a:rPr lang="en-US" sz="3700" b="1" i="1"/>
              <a:t>sess.run (op, feed_dict={x: x_data}) </a:t>
            </a:r>
          </a:p>
          <a:p>
            <a:pPr lvl="0" rtl="0">
              <a:spcBef>
                <a:spcPts val="0"/>
              </a:spcBef>
              <a:buNone/>
            </a:pPr>
            <a:endParaRPr sz="3700"/>
          </a:p>
        </p:txBody>
      </p:sp>
      <p:sp>
        <p:nvSpPr>
          <p:cNvPr id="808" name="Shape 808"/>
          <p:cNvSpPr txBox="1"/>
          <p:nvPr/>
        </p:nvSpPr>
        <p:spPr>
          <a:xfrm>
            <a:off x="19088667" y="9659016"/>
            <a:ext cx="9024000" cy="2377500"/>
          </a:xfrm>
          <a:prstGeom prst="rect">
            <a:avLst/>
          </a:prstGeom>
          <a:noFill/>
          <a:ln>
            <a:noFill/>
          </a:ln>
        </p:spPr>
        <p:txBody>
          <a:bodyPr wrap="square" lIns="91400" tIns="91400" rIns="91400" bIns="91400" anchor="t" anchorCtr="0">
            <a:noAutofit/>
          </a:bodyPr>
          <a:lstStyle/>
          <a:p>
            <a:pPr lvl="0" rtl="0">
              <a:spcBef>
                <a:spcPts val="0"/>
              </a:spcBef>
              <a:buNone/>
            </a:pPr>
            <a:r>
              <a:rPr lang="en-US" sz="3700"/>
              <a:t>update variables </a:t>
            </a:r>
          </a:p>
          <a:p>
            <a:pPr lvl="0" rtl="0">
              <a:spcBef>
                <a:spcPts val="0"/>
              </a:spcBef>
              <a:buNone/>
            </a:pPr>
            <a:r>
              <a:rPr lang="en-US" sz="3700"/>
              <a:t>in the graph </a:t>
            </a:r>
          </a:p>
          <a:p>
            <a:pPr lvl="0" rtl="0">
              <a:spcBef>
                <a:spcPts val="0"/>
              </a:spcBef>
              <a:buNone/>
            </a:pPr>
            <a:r>
              <a:rPr lang="en-US" sz="3700"/>
              <a:t>(and return values)</a:t>
            </a:r>
            <a:r>
              <a:rPr lang="en-US" sz="3700" b="1"/>
              <a:t> </a:t>
            </a:r>
          </a:p>
          <a:p>
            <a:pPr lvl="0" rtl="0">
              <a:spcBef>
                <a:spcPts val="0"/>
              </a:spcBef>
              <a:buNone/>
            </a:pPr>
            <a:endParaRPr sz="3700"/>
          </a:p>
        </p:txBody>
      </p:sp>
      <p:grpSp>
        <p:nvGrpSpPr>
          <p:cNvPr id="809" name="Shape 809"/>
          <p:cNvGrpSpPr/>
          <p:nvPr/>
        </p:nvGrpSpPr>
        <p:grpSpPr>
          <a:xfrm>
            <a:off x="7860544" y="4730241"/>
            <a:ext cx="11588211" cy="8760109"/>
            <a:chOff x="2322525" y="1302249"/>
            <a:chExt cx="4345525" cy="3285000"/>
          </a:xfrm>
        </p:grpSpPr>
        <p:pic>
          <p:nvPicPr>
            <p:cNvPr id="810" name="Shape 81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11" name="Shape 81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12" name="Shape 81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13" name="Shape 81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14" name="Shape 81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15" name="Shape 815"/>
          <p:cNvSpPr txBox="1"/>
          <p:nvPr/>
        </p:nvSpPr>
        <p:spPr>
          <a:xfrm>
            <a:off x="2405467" y="8419267"/>
            <a:ext cx="6377700" cy="1181700"/>
          </a:xfrm>
          <a:prstGeom prst="rect">
            <a:avLst/>
          </a:prstGeom>
          <a:noFill/>
          <a:ln>
            <a:noFill/>
          </a:ln>
        </p:spPr>
        <p:txBody>
          <a:bodyPr wrap="square" lIns="91400" tIns="91400" rIns="91400" bIns="91400" anchor="t" anchorCtr="0">
            <a:noAutofit/>
          </a:bodyPr>
          <a:lstStyle/>
          <a:p>
            <a:pPr lvl="0" rtl="0">
              <a:spcBef>
                <a:spcPts val="0"/>
              </a:spcBef>
              <a:buNone/>
            </a:pPr>
            <a:r>
              <a:rPr lang="en-US" sz="3700"/>
              <a:t>Build graph using </a:t>
            </a:r>
          </a:p>
          <a:p>
            <a:pPr lvl="0" rtl="0">
              <a:spcBef>
                <a:spcPts val="0"/>
              </a:spcBef>
              <a:buNone/>
            </a:pPr>
            <a:r>
              <a:rPr lang="en-US" sz="3700"/>
              <a:t>TensorFlow operations</a:t>
            </a:r>
          </a:p>
        </p:txBody>
      </p:sp>
      <p:pic>
        <p:nvPicPr>
          <p:cNvPr id="816" name="Shape 816"/>
          <p:cNvPicPr preferRelativeResize="0"/>
          <p:nvPr/>
        </p:nvPicPr>
        <p:blipFill>
          <a:blip r:embed="rId8">
            <a:alphaModFix/>
          </a:blip>
          <a:stretch>
            <a:fillRect/>
          </a:stretch>
        </p:blipFill>
        <p:spPr>
          <a:xfrm>
            <a:off x="1452333" y="8883067"/>
            <a:ext cx="953134" cy="94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Shape 317" descr="pasted-image.png"/>
          <p:cNvPicPr preferRelativeResize="0"/>
          <p:nvPr/>
        </p:nvPicPr>
        <p:blipFill rotWithShape="1">
          <a:blip r:embed="rId3">
            <a:alphaModFix/>
          </a:blip>
          <a:srcRect/>
          <a:stretch/>
        </p:blipFill>
        <p:spPr>
          <a:xfrm>
            <a:off x="-244575" y="-43025"/>
            <a:ext cx="25396800" cy="13950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Shape 821"/>
          <p:cNvSpPr txBox="1">
            <a:spLocks noGrp="1"/>
          </p:cNvSpPr>
          <p:nvPr>
            <p:ph type="title"/>
          </p:nvPr>
        </p:nvSpPr>
        <p:spPr>
          <a:xfrm>
            <a:off x="812801" y="357175"/>
            <a:ext cx="22860000" cy="3428700"/>
          </a:xfrm>
          <a:prstGeom prst="rect">
            <a:avLst/>
          </a:prstGeom>
        </p:spPr>
        <p:txBody>
          <a:bodyPr wrap="square" lIns="91400" tIns="91400" rIns="91400" bIns="91400" anchor="ctr" anchorCtr="0">
            <a:noAutofit/>
          </a:bodyPr>
          <a:lstStyle/>
          <a:p>
            <a:pPr lvl="0" rtl="0">
              <a:spcBef>
                <a:spcPts val="0"/>
              </a:spcBef>
              <a:buNone/>
            </a:pPr>
            <a:r>
              <a:rPr lang="en-US"/>
              <a:t>Build graph using TF operations</a:t>
            </a:r>
          </a:p>
        </p:txBody>
      </p:sp>
      <p:pic>
        <p:nvPicPr>
          <p:cNvPr id="822" name="Shape 82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23" name="Shape 823"/>
          <p:cNvPicPr preferRelativeResize="0"/>
          <p:nvPr/>
        </p:nvPicPr>
        <p:blipFill rotWithShape="1">
          <a:blip r:embed="rId4">
            <a:alphaModFix/>
          </a:blip>
          <a:srcRect/>
          <a:stretch/>
        </p:blipFill>
        <p:spPr>
          <a:xfrm>
            <a:off x="1248641" y="3388123"/>
            <a:ext cx="5312100" cy="799200"/>
          </a:xfrm>
          <a:prstGeom prst="rect">
            <a:avLst/>
          </a:prstGeom>
          <a:noFill/>
          <a:ln>
            <a:noFill/>
          </a:ln>
        </p:spPr>
      </p:pic>
      <p:pic>
        <p:nvPicPr>
          <p:cNvPr id="824" name="Shape 824"/>
          <p:cNvPicPr preferRelativeResize="0"/>
          <p:nvPr/>
        </p:nvPicPr>
        <p:blipFill rotWithShape="1">
          <a:blip r:embed="rId5">
            <a:alphaModFix/>
          </a:blip>
          <a:srcRect/>
          <a:stretch/>
        </p:blipFill>
        <p:spPr>
          <a:xfrm>
            <a:off x="1248657" y="9989957"/>
            <a:ext cx="9876000" cy="1767900"/>
          </a:xfrm>
          <a:prstGeom prst="rect">
            <a:avLst/>
          </a:prstGeom>
          <a:noFill/>
          <a:ln>
            <a:noFill/>
          </a:ln>
        </p:spPr>
      </p:pic>
      <p:sp>
        <p:nvSpPr>
          <p:cNvPr id="825" name="Shape 825"/>
          <p:cNvSpPr txBox="1"/>
          <p:nvPr/>
        </p:nvSpPr>
        <p:spPr>
          <a:xfrm>
            <a:off x="2171733" y="4495800"/>
            <a:ext cx="20510400" cy="5403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X and Y data</a:t>
            </a:r>
          </a:p>
          <a:p>
            <a:pPr marL="0" lvl="0" indent="0" rtl="0">
              <a:lnSpc>
                <a:spcPct val="115000"/>
              </a:lnSpc>
              <a:spcBef>
                <a:spcPts val="0"/>
              </a:spcBef>
              <a:buNone/>
            </a:pPr>
            <a:r>
              <a:rPr lang="en-US" sz="3700" dirty="0" err="1">
                <a:solidFill>
                  <a:schemeClr val="dk1"/>
                </a:solidFill>
                <a:highlight>
                  <a:srgbClr val="FFFFFF"/>
                </a:highlight>
                <a:latin typeface="Consolas"/>
                <a:ea typeface="Consolas"/>
                <a:cs typeface="Consolas"/>
                <a:sym typeface="Consolas"/>
              </a:rPr>
              <a:t>x_train</a:t>
            </a:r>
            <a:r>
              <a:rPr lang="en-US" sz="3700" dirty="0">
                <a:solidFill>
                  <a:schemeClr val="dk1"/>
                </a:solidFill>
                <a:highlight>
                  <a:srgbClr val="FFFFFF"/>
                </a:highlight>
                <a:latin typeface="Consolas"/>
                <a:ea typeface="Consolas"/>
                <a:cs typeface="Consolas"/>
                <a:sym typeface="Consolas"/>
              </a:rPr>
              <a:t> =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2</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3</a:t>
            </a: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dirty="0" err="1">
                <a:solidFill>
                  <a:schemeClr val="dk1"/>
                </a:solidFill>
                <a:highlight>
                  <a:srgbClr val="FFFFFF"/>
                </a:highlight>
                <a:latin typeface="Consolas"/>
                <a:ea typeface="Consolas"/>
                <a:cs typeface="Consolas"/>
                <a:sym typeface="Consolas"/>
              </a:rPr>
              <a:t>y_train</a:t>
            </a:r>
            <a:r>
              <a:rPr lang="en-US" sz="3700" dirty="0">
                <a:solidFill>
                  <a:schemeClr val="dk1"/>
                </a:solidFill>
                <a:highlight>
                  <a:srgbClr val="FFFFFF"/>
                </a:highlight>
                <a:latin typeface="Consolas"/>
                <a:ea typeface="Consolas"/>
                <a:cs typeface="Consolas"/>
                <a:sym typeface="Consolas"/>
              </a:rPr>
              <a:t> =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2</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3</a:t>
            </a: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endParaRPr sz="37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W = </a:t>
            </a:r>
            <a:r>
              <a:rPr lang="en-US" sz="3700" dirty="0" err="1">
                <a:solidFill>
                  <a:schemeClr val="dk1"/>
                </a:solidFill>
                <a:highlight>
                  <a:srgbClr val="FFFFFF"/>
                </a:highlight>
                <a:latin typeface="Consolas"/>
                <a:ea typeface="Consolas"/>
                <a:cs typeface="Consolas"/>
                <a:sym typeface="Consolas"/>
              </a:rPr>
              <a:t>tf.Variable</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tf.random_normal</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660099"/>
                </a:solidFill>
                <a:highlight>
                  <a:srgbClr val="FFFFFF"/>
                </a:highlight>
                <a:latin typeface="Consolas"/>
                <a:ea typeface="Consolas"/>
                <a:cs typeface="Consolas"/>
                <a:sym typeface="Consolas"/>
              </a:rPr>
              <a:t>name</a:t>
            </a:r>
            <a:r>
              <a:rPr lang="en-US" sz="3700" dirty="0">
                <a:solidFill>
                  <a:schemeClr val="dk1"/>
                </a:solidFill>
                <a:highlight>
                  <a:srgbClr val="FFFFFF"/>
                </a:highlight>
                <a:latin typeface="Consolas"/>
                <a:ea typeface="Consolas"/>
                <a:cs typeface="Consolas"/>
                <a:sym typeface="Consolas"/>
              </a:rPr>
              <a:t>=</a:t>
            </a:r>
            <a:r>
              <a:rPr lang="en-US" sz="3700" b="1" dirty="0">
                <a:solidFill>
                  <a:srgbClr val="008080"/>
                </a:solidFill>
                <a:highlight>
                  <a:srgbClr val="FFFFFF"/>
                </a:highlight>
                <a:latin typeface="Consolas"/>
                <a:ea typeface="Consolas"/>
                <a:cs typeface="Consolas"/>
                <a:sym typeface="Consolas"/>
              </a:rPr>
              <a:t>'weight'</a:t>
            </a: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b = </a:t>
            </a:r>
            <a:r>
              <a:rPr lang="en-US" sz="3700" dirty="0" err="1">
                <a:solidFill>
                  <a:schemeClr val="dk1"/>
                </a:solidFill>
                <a:highlight>
                  <a:srgbClr val="FFFFFF"/>
                </a:highlight>
                <a:latin typeface="Consolas"/>
                <a:ea typeface="Consolas"/>
                <a:cs typeface="Consolas"/>
                <a:sym typeface="Consolas"/>
              </a:rPr>
              <a:t>tf.Variable</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tf.random_normal</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660099"/>
                </a:solidFill>
                <a:highlight>
                  <a:srgbClr val="FFFFFF"/>
                </a:highlight>
                <a:latin typeface="Consolas"/>
                <a:ea typeface="Consolas"/>
                <a:cs typeface="Consolas"/>
                <a:sym typeface="Consolas"/>
              </a:rPr>
              <a:t>name</a:t>
            </a:r>
            <a:r>
              <a:rPr lang="en-US" sz="3700" dirty="0">
                <a:solidFill>
                  <a:schemeClr val="dk1"/>
                </a:solidFill>
                <a:highlight>
                  <a:srgbClr val="FFFFFF"/>
                </a:highlight>
                <a:latin typeface="Consolas"/>
                <a:ea typeface="Consolas"/>
                <a:cs typeface="Consolas"/>
                <a:sym typeface="Consolas"/>
              </a:rPr>
              <a:t>=</a:t>
            </a:r>
            <a:r>
              <a:rPr lang="en-US" sz="3700" b="1" dirty="0">
                <a:solidFill>
                  <a:srgbClr val="008080"/>
                </a:solidFill>
                <a:highlight>
                  <a:srgbClr val="FFFFFF"/>
                </a:highlight>
                <a:latin typeface="Consolas"/>
                <a:ea typeface="Consolas"/>
                <a:cs typeface="Consolas"/>
                <a:sym typeface="Consolas"/>
              </a:rPr>
              <a:t>'bias'</a:t>
            </a:r>
            <a:r>
              <a:rPr lang="en-US" sz="37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i="1" dirty="0">
                <a:solidFill>
                  <a:srgbClr val="808080"/>
                </a:solidFill>
                <a:highlight>
                  <a:srgbClr val="FFFFFF"/>
                </a:highlight>
                <a:latin typeface="Consolas"/>
                <a:ea typeface="Consolas"/>
                <a:cs typeface="Consolas"/>
                <a:sym typeface="Consolas"/>
              </a:rPr>
              <a:t># Our hypothesis </a:t>
            </a:r>
            <a:r>
              <a:rPr lang="en-US" sz="3700" i="1" dirty="0" err="1">
                <a:solidFill>
                  <a:srgbClr val="808080"/>
                </a:solidFill>
                <a:highlight>
                  <a:srgbClr val="FFFFFF"/>
                </a:highlight>
                <a:latin typeface="Consolas"/>
                <a:ea typeface="Consolas"/>
                <a:cs typeface="Consolas"/>
                <a:sym typeface="Consolas"/>
              </a:rPr>
              <a:t>XW+b</a:t>
            </a:r>
            <a:endParaRPr lang="en-US" sz="37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dirty="0">
                <a:solidFill>
                  <a:schemeClr val="dk1"/>
                </a:solidFill>
                <a:highlight>
                  <a:srgbClr val="FFFFFF"/>
                </a:highlight>
                <a:latin typeface="Consolas"/>
                <a:ea typeface="Consolas"/>
                <a:cs typeface="Consolas"/>
                <a:sym typeface="Consolas"/>
              </a:rPr>
              <a:t>hypothesis = </a:t>
            </a:r>
            <a:r>
              <a:rPr lang="en-US" sz="3700" dirty="0" err="1">
                <a:solidFill>
                  <a:schemeClr val="dk1"/>
                </a:solidFill>
                <a:highlight>
                  <a:srgbClr val="FFFFFF"/>
                </a:highlight>
                <a:latin typeface="Consolas"/>
                <a:ea typeface="Consolas"/>
                <a:cs typeface="Consolas"/>
                <a:sym typeface="Consolas"/>
              </a:rPr>
              <a:t>x_train</a:t>
            </a:r>
            <a:r>
              <a:rPr lang="en-US" sz="3700" dirty="0">
                <a:solidFill>
                  <a:schemeClr val="dk1"/>
                </a:solidFill>
                <a:highlight>
                  <a:srgbClr val="FFFFFF"/>
                </a:highlight>
                <a:latin typeface="Consolas"/>
                <a:ea typeface="Consolas"/>
                <a:cs typeface="Consolas"/>
                <a:sym typeface="Consolas"/>
              </a:rPr>
              <a:t> * W + b</a:t>
            </a:r>
          </a:p>
        </p:txBody>
      </p:sp>
      <p:sp>
        <p:nvSpPr>
          <p:cNvPr id="826" name="Shape 826"/>
          <p:cNvSpPr txBox="1"/>
          <p:nvPr/>
        </p:nvSpPr>
        <p:spPr>
          <a:xfrm>
            <a:off x="2171700" y="11849100"/>
            <a:ext cx="20510400" cy="1590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Shape 831"/>
          <p:cNvSpPr txBox="1">
            <a:spLocks noGrp="1"/>
          </p:cNvSpPr>
          <p:nvPr>
            <p:ph type="title"/>
          </p:nvPr>
        </p:nvSpPr>
        <p:spPr>
          <a:xfrm>
            <a:off x="812801" y="357175"/>
            <a:ext cx="22860000" cy="3428700"/>
          </a:xfrm>
          <a:prstGeom prst="rect">
            <a:avLst/>
          </a:prstGeom>
        </p:spPr>
        <p:txBody>
          <a:bodyPr wrap="square" lIns="91400" tIns="91400" rIns="91400" bIns="91400" anchor="ctr" anchorCtr="0">
            <a:noAutofit/>
          </a:bodyPr>
          <a:lstStyle/>
          <a:p>
            <a:pPr lvl="0" rtl="0">
              <a:spcBef>
                <a:spcPts val="0"/>
              </a:spcBef>
              <a:buNone/>
            </a:pPr>
            <a:r>
              <a:rPr lang="en-US"/>
              <a:t>Build graph using TF operations</a:t>
            </a:r>
          </a:p>
        </p:txBody>
      </p:sp>
      <p:pic>
        <p:nvPicPr>
          <p:cNvPr id="832" name="Shape 83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33" name="Shape 833"/>
          <p:cNvPicPr preferRelativeResize="0"/>
          <p:nvPr/>
        </p:nvPicPr>
        <p:blipFill rotWithShape="1">
          <a:blip r:embed="rId4">
            <a:alphaModFix/>
          </a:blip>
          <a:srcRect/>
          <a:stretch/>
        </p:blipFill>
        <p:spPr>
          <a:xfrm>
            <a:off x="1286757" y="3741557"/>
            <a:ext cx="9876000" cy="1767900"/>
          </a:xfrm>
          <a:prstGeom prst="rect">
            <a:avLst/>
          </a:prstGeom>
          <a:noFill/>
          <a:ln>
            <a:noFill/>
          </a:ln>
        </p:spPr>
      </p:pic>
      <p:sp>
        <p:nvSpPr>
          <p:cNvPr id="834" name="Shape 834"/>
          <p:cNvSpPr txBox="1"/>
          <p:nvPr/>
        </p:nvSpPr>
        <p:spPr>
          <a:xfrm>
            <a:off x="2076450" y="9467850"/>
            <a:ext cx="20510400" cy="2838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Minimize</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train = optimizer.minimize(cost)</a:t>
            </a:r>
          </a:p>
        </p:txBody>
      </p:sp>
      <p:sp>
        <p:nvSpPr>
          <p:cNvPr id="835" name="Shape 835"/>
          <p:cNvSpPr txBox="1"/>
          <p:nvPr/>
        </p:nvSpPr>
        <p:spPr>
          <a:xfrm>
            <a:off x="2057400" y="5676900"/>
            <a:ext cx="20510400" cy="1590300"/>
          </a:xfrm>
          <a:prstGeom prst="rect">
            <a:avLst/>
          </a:prstGeom>
          <a:noFill/>
          <a:ln w="28575" cap="flat" cmpd="sng">
            <a:solidFill>
              <a:srgbClr val="4A86E8"/>
            </a:solidFill>
            <a:prstDash val="solid"/>
            <a:round/>
            <a:headEnd type="none" w="med" len="med"/>
            <a:tailEnd type="none" w="med" len="med"/>
          </a:ln>
        </p:spPr>
        <p:txBody>
          <a:bodyPr wrap="square" lIns="91400" tIns="91400" rIns="91400" bIns="91400" anchor="ctr" anchorCtr="0">
            <a:noAutofit/>
          </a:bodyPr>
          <a:lstStyle/>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cost = tf.reduce_mean(tf.square(hypothesis - y_train))</a:t>
            </a:r>
          </a:p>
        </p:txBody>
      </p:sp>
      <p:sp>
        <p:nvSpPr>
          <p:cNvPr id="836" name="Shape 836"/>
          <p:cNvSpPr txBox="1"/>
          <p:nvPr/>
        </p:nvSpPr>
        <p:spPr>
          <a:xfrm>
            <a:off x="1289050" y="8210550"/>
            <a:ext cx="7418400" cy="865500"/>
          </a:xfrm>
          <a:prstGeom prst="rect">
            <a:avLst/>
          </a:prstGeom>
          <a:noFill/>
          <a:ln>
            <a:noFill/>
          </a:ln>
        </p:spPr>
        <p:txBody>
          <a:bodyPr wrap="square" lIns="91400" tIns="91400" rIns="91400" bIns="91400" anchor="t" anchorCtr="0">
            <a:noAutofit/>
          </a:bodyPr>
          <a:lstStyle/>
          <a:p>
            <a:pPr lvl="0" rtl="0">
              <a:spcBef>
                <a:spcPts val="0"/>
              </a:spcBef>
              <a:buNone/>
            </a:pPr>
            <a:r>
              <a:rPr lang="en-US" sz="6100"/>
              <a:t>GradientDescent</a:t>
            </a:r>
          </a:p>
        </p:txBody>
      </p:sp>
      <p:sp>
        <p:nvSpPr>
          <p:cNvPr id="837" name="Shape 837"/>
          <p:cNvSpPr txBox="1"/>
          <p:nvPr/>
        </p:nvSpPr>
        <p:spPr>
          <a:xfrm>
            <a:off x="11162733" y="12384067"/>
            <a:ext cx="13431900" cy="1767900"/>
          </a:xfrm>
          <a:prstGeom prst="rect">
            <a:avLst/>
          </a:prstGeom>
          <a:noFill/>
          <a:ln>
            <a:noFill/>
          </a:ln>
        </p:spPr>
        <p:txBody>
          <a:bodyPr wrap="square" lIns="243800" tIns="243800" rIns="243800" bIns="243800" anchor="ctr" anchorCtr="0">
            <a:noAutofit/>
          </a:bodyPr>
          <a:lstStyle/>
          <a:p>
            <a:pPr lvl="0" rtl="0">
              <a:spcBef>
                <a:spcPts val="0"/>
              </a:spcBef>
              <a:buNone/>
            </a:pPr>
            <a:r>
              <a:rPr lang="en-US" sz="3700" u="sng">
                <a:solidFill>
                  <a:schemeClr val="hlink"/>
                </a:solidFill>
                <a:hlinkClick r:id="rId5"/>
              </a:rPr>
              <a:t>https://www.tensorflow.org/api_docs/python/tf/reduce_mean</a:t>
            </a:r>
          </a:p>
        </p:txBody>
      </p:sp>
      <p:pic>
        <p:nvPicPr>
          <p:cNvPr id="838" name="Shape 838"/>
          <p:cNvPicPr preferRelativeResize="0"/>
          <p:nvPr/>
        </p:nvPicPr>
        <p:blipFill>
          <a:blip r:embed="rId6">
            <a:alphaModFix/>
          </a:blip>
          <a:stretch>
            <a:fillRect/>
          </a:stretch>
        </p:blipFill>
        <p:spPr>
          <a:xfrm>
            <a:off x="13038133" y="3553333"/>
            <a:ext cx="9529665" cy="1387733"/>
          </a:xfrm>
          <a:prstGeom prst="rect">
            <a:avLst/>
          </a:prstGeom>
          <a:noFill/>
          <a:ln w="9525" cap="flat" cmpd="sng">
            <a:solidFill>
              <a:srgbClr val="4A86E8"/>
            </a:solidFill>
            <a:prstDash val="solid"/>
            <a:round/>
            <a:headEnd type="none" w="med" len="med"/>
            <a:tailEnd type="none" w="med" len="med"/>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Shape 843"/>
          <p:cNvSpPr txBox="1">
            <a:spLocks noGrp="1"/>
          </p:cNvSpPr>
          <p:nvPr>
            <p:ph type="title"/>
          </p:nvPr>
        </p:nvSpPr>
        <p:spPr>
          <a:xfrm>
            <a:off x="2108200" y="357175"/>
            <a:ext cx="20231100" cy="3428700"/>
          </a:xfrm>
          <a:prstGeom prst="rect">
            <a:avLst/>
          </a:prstGeom>
        </p:spPr>
        <p:txBody>
          <a:bodyPr wrap="square" lIns="91400" tIns="91400" rIns="91400" bIns="91400" anchor="ctr" anchorCtr="0">
            <a:noAutofit/>
          </a:bodyPr>
          <a:lstStyle/>
          <a:p>
            <a:pPr lvl="0" rtl="0">
              <a:spcBef>
                <a:spcPts val="0"/>
              </a:spcBef>
              <a:buNone/>
            </a:pPr>
            <a:r>
              <a:rPr lang="en-US"/>
              <a:t>Run/update graph and get results</a:t>
            </a:r>
          </a:p>
        </p:txBody>
      </p:sp>
      <p:sp>
        <p:nvSpPr>
          <p:cNvPr id="844" name="Shape 844"/>
          <p:cNvSpPr txBox="1"/>
          <p:nvPr/>
        </p:nvSpPr>
        <p:spPr>
          <a:xfrm>
            <a:off x="908050" y="3962400"/>
            <a:ext cx="23107200" cy="9163200"/>
          </a:xfrm>
          <a:prstGeom prst="rect">
            <a:avLst/>
          </a:prstGeom>
          <a:noFill/>
          <a:ln>
            <a:noFill/>
          </a:ln>
        </p:spPr>
        <p:txBody>
          <a:bodyPr wrap="square" lIns="91400" tIns="91400" rIns="91400" bIns="91400" anchor="ctr" anchorCtr="0">
            <a:noAutofit/>
          </a:bodyPr>
          <a:lstStyle/>
          <a:p>
            <a:pPr marL="0" lvl="0" indent="0" rtl="0">
              <a:lnSpc>
                <a:spcPct val="115000"/>
              </a:lnSpc>
              <a:spcBef>
                <a:spcPts val="0"/>
              </a:spcBef>
              <a:buNone/>
            </a:pPr>
            <a:r>
              <a:rPr lang="en-US" sz="4800" i="1">
                <a:solidFill>
                  <a:srgbClr val="808080"/>
                </a:solidFill>
                <a:highlight>
                  <a:srgbClr val="FFFFFF"/>
                </a:highlight>
                <a:latin typeface="Consolas"/>
                <a:ea typeface="Consolas"/>
                <a:cs typeface="Consolas"/>
                <a:sym typeface="Consolas"/>
              </a:rPr>
              <a:t># Launch the graph in a session.</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 = tf.Session()</a:t>
            </a:r>
          </a:p>
          <a:p>
            <a:pPr marL="0" lvl="0" indent="0" rtl="0">
              <a:lnSpc>
                <a:spcPct val="115000"/>
              </a:lnSpc>
              <a:spcBef>
                <a:spcPts val="0"/>
              </a:spcBef>
              <a:buNone/>
            </a:pPr>
            <a:r>
              <a:rPr lang="en-US" sz="4800" i="1">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sess.run(tf.global_variables_initializer())</a:t>
            </a:r>
          </a:p>
          <a:p>
            <a:pPr marL="0" lvl="0" indent="0" rtl="0">
              <a:lnSpc>
                <a:spcPct val="115000"/>
              </a:lnSpc>
              <a:spcBef>
                <a:spcPts val="0"/>
              </a:spcBef>
              <a:buNone/>
            </a:pPr>
            <a:endParaRPr sz="48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4800" i="1">
                <a:solidFill>
                  <a:srgbClr val="808080"/>
                </a:solidFill>
                <a:highlight>
                  <a:srgbClr val="FFFFFF"/>
                </a:highlight>
                <a:latin typeface="Consolas"/>
                <a:ea typeface="Consolas"/>
                <a:cs typeface="Consolas"/>
                <a:sym typeface="Consolas"/>
              </a:rPr>
              <a:t># Fit the line</a:t>
            </a:r>
          </a:p>
          <a:p>
            <a:pPr marL="0" lvl="0" indent="0" rtl="0">
              <a:lnSpc>
                <a:spcPct val="115000"/>
              </a:lnSpc>
              <a:spcBef>
                <a:spcPts val="0"/>
              </a:spcBef>
              <a:buNone/>
            </a:pPr>
            <a:r>
              <a:rPr lang="en-US" sz="4800" b="1">
                <a:solidFill>
                  <a:srgbClr val="000080"/>
                </a:solidFill>
                <a:highlight>
                  <a:srgbClr val="FFFFFF"/>
                </a:highlight>
                <a:latin typeface="Consolas"/>
                <a:ea typeface="Consolas"/>
                <a:cs typeface="Consolas"/>
                <a:sym typeface="Consolas"/>
              </a:rPr>
              <a:t>for </a:t>
            </a:r>
            <a:r>
              <a:rPr lang="en-US" sz="4800">
                <a:solidFill>
                  <a:schemeClr val="dk1"/>
                </a:solidFill>
                <a:highlight>
                  <a:srgbClr val="FFFFFF"/>
                </a:highlight>
                <a:latin typeface="Consolas"/>
                <a:ea typeface="Consolas"/>
                <a:cs typeface="Consolas"/>
                <a:sym typeface="Consolas"/>
              </a:rPr>
              <a:t>step </a:t>
            </a:r>
            <a:r>
              <a:rPr lang="en-US" sz="4800" b="1">
                <a:solidFill>
                  <a:srgbClr val="000080"/>
                </a:solidFill>
                <a:highlight>
                  <a:srgbClr val="FFFFFF"/>
                </a:highlight>
                <a:latin typeface="Consolas"/>
                <a:ea typeface="Consolas"/>
                <a:cs typeface="Consolas"/>
                <a:sym typeface="Consolas"/>
              </a:rPr>
              <a:t>in </a:t>
            </a:r>
            <a:r>
              <a:rPr lang="en-US" sz="4800">
                <a:solidFill>
                  <a:srgbClr val="000080"/>
                </a:solidFill>
                <a:highlight>
                  <a:srgbClr val="FFFFFF"/>
                </a:highlight>
                <a:latin typeface="Consolas"/>
                <a:ea typeface="Consolas"/>
                <a:cs typeface="Consolas"/>
                <a:sym typeface="Consolas"/>
              </a:rPr>
              <a:t>range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2001</a:t>
            </a:r>
            <a:r>
              <a:rPr lang="en-US" sz="48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sess.run(train)</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lang="en-US" sz="4800" b="1">
                <a:solidFill>
                  <a:srgbClr val="000080"/>
                </a:solidFill>
                <a:highlight>
                  <a:srgbClr val="FFFFFF"/>
                </a:highlight>
                <a:latin typeface="Consolas"/>
                <a:ea typeface="Consolas"/>
                <a:cs typeface="Consolas"/>
                <a:sym typeface="Consolas"/>
              </a:rPr>
              <a:t>if </a:t>
            </a:r>
            <a:r>
              <a:rPr lang="en-US" sz="4800">
                <a:solidFill>
                  <a:schemeClr val="dk1"/>
                </a:solidFill>
                <a:highlight>
                  <a:srgbClr val="FFFFFF"/>
                </a:highlight>
                <a:latin typeface="Consolas"/>
                <a:ea typeface="Consolas"/>
                <a:cs typeface="Consolas"/>
                <a:sym typeface="Consolas"/>
              </a:rPr>
              <a:t>step % </a:t>
            </a:r>
            <a:r>
              <a:rPr lang="en-US" sz="4800">
                <a:solidFill>
                  <a:srgbClr val="0000FF"/>
                </a:solidFill>
                <a:highlight>
                  <a:srgbClr val="FFFFFF"/>
                </a:highlight>
                <a:latin typeface="Consolas"/>
                <a:ea typeface="Consolas"/>
                <a:cs typeface="Consolas"/>
                <a:sym typeface="Consolas"/>
              </a:rPr>
              <a:t>20 </a:t>
            </a:r>
            <a:r>
              <a:rPr lang="en-US" sz="4800">
                <a:solidFill>
                  <a:schemeClr val="dk1"/>
                </a:solidFill>
                <a:highlight>
                  <a:srgbClr val="FFFFFF"/>
                </a:highlight>
                <a:latin typeface="Consolas"/>
                <a:ea typeface="Consolas"/>
                <a:cs typeface="Consolas"/>
                <a:sym typeface="Consolas"/>
              </a:rPr>
              <a:t>== </a:t>
            </a:r>
            <a:r>
              <a:rPr lang="en-US" sz="4800">
                <a:solidFill>
                  <a:srgbClr val="0000FF"/>
                </a:solidFill>
                <a:highlight>
                  <a:srgbClr val="FFFFFF"/>
                </a:highlight>
                <a:latin typeface="Consolas"/>
                <a:ea typeface="Consolas"/>
                <a:cs typeface="Consolas"/>
                <a:sym typeface="Consolas"/>
              </a:rPr>
              <a:t>0</a:t>
            </a:r>
            <a:r>
              <a:rPr lang="en-US" sz="48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4800">
                <a:solidFill>
                  <a:schemeClr val="dk1"/>
                </a:solidFill>
                <a:highlight>
                  <a:srgbClr val="FFFFFF"/>
                </a:highlight>
                <a:latin typeface="Consolas"/>
                <a:ea typeface="Consolas"/>
                <a:cs typeface="Consolas"/>
                <a:sym typeface="Consolas"/>
              </a:rPr>
              <a:t>       </a:t>
            </a: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(step, sess.run(cost), sess.run(W), sess.run(b))</a:t>
            </a:r>
          </a:p>
        </p:txBody>
      </p:sp>
      <p:pic>
        <p:nvPicPr>
          <p:cNvPr id="845" name="Shape 845"/>
          <p:cNvPicPr preferRelativeResize="0"/>
          <p:nvPr/>
        </p:nvPicPr>
        <p:blipFill>
          <a:blip r:embed="rId3">
            <a:alphaModFix/>
          </a:blip>
          <a:stretch>
            <a:fillRect/>
          </a:stretch>
        </p:blipFill>
        <p:spPr>
          <a:xfrm>
            <a:off x="2515775" y="912600"/>
            <a:ext cx="1211675" cy="1202900"/>
          </a:xfrm>
          <a:prstGeom prst="rect">
            <a:avLst/>
          </a:prstGeom>
          <a:noFill/>
          <a:ln>
            <a:noFill/>
          </a:ln>
        </p:spPr>
      </p:pic>
      <p:pic>
        <p:nvPicPr>
          <p:cNvPr id="846" name="Shape 846"/>
          <p:cNvPicPr preferRelativeResize="0"/>
          <p:nvPr/>
        </p:nvPicPr>
        <p:blipFill>
          <a:blip r:embed="rId4">
            <a:alphaModFix/>
          </a:blip>
          <a:stretch>
            <a:fillRect/>
          </a:stretch>
        </p:blipFill>
        <p:spPr>
          <a:xfrm>
            <a:off x="2515773" y="2170738"/>
            <a:ext cx="1211675" cy="120303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Shape 851"/>
          <p:cNvSpPr txBox="1"/>
          <p:nvPr/>
        </p:nvSpPr>
        <p:spPr>
          <a:xfrm>
            <a:off x="91328" y="64400"/>
            <a:ext cx="13942500" cy="13716000"/>
          </a:xfrm>
          <a:prstGeom prst="rect">
            <a:avLst/>
          </a:prstGeom>
          <a:noFill/>
          <a:ln>
            <a:noFill/>
          </a:ln>
        </p:spPr>
        <p:txBody>
          <a:bodyPr wrap="square" lIns="91400" tIns="91400" rIns="91400" bIns="91400" anchor="ctr" anchorCtr="0">
            <a:noAutofit/>
          </a:bodyPr>
          <a:lstStyle/>
          <a:p>
            <a:pPr marL="0" lvl="0" indent="0" rtl="0">
              <a:lnSpc>
                <a:spcPct val="115000"/>
              </a:lnSpc>
              <a:spcBef>
                <a:spcPts val="0"/>
              </a:spcBef>
              <a:buNone/>
            </a:pPr>
            <a:r>
              <a:rPr lang="en-US" sz="2400" b="1" dirty="0">
                <a:solidFill>
                  <a:srgbClr val="000080"/>
                </a:solidFill>
                <a:highlight>
                  <a:srgbClr val="FFFFFF"/>
                </a:highlight>
                <a:latin typeface="Consolas"/>
                <a:ea typeface="Consolas"/>
                <a:cs typeface="Consolas"/>
                <a:sym typeface="Consolas"/>
              </a:rPr>
              <a:t>import </a:t>
            </a:r>
            <a:r>
              <a:rPr lang="en-US" sz="2400" dirty="0" err="1">
                <a:solidFill>
                  <a:schemeClr val="dk1"/>
                </a:solidFill>
                <a:highlight>
                  <a:srgbClr val="FFFFFF"/>
                </a:highlight>
                <a:latin typeface="Consolas"/>
                <a:ea typeface="Consolas"/>
                <a:cs typeface="Consolas"/>
                <a:sym typeface="Consolas"/>
              </a:rPr>
              <a:t>tensorflow</a:t>
            </a:r>
            <a:r>
              <a:rPr lang="en-US" sz="2400" dirty="0">
                <a:solidFill>
                  <a:schemeClr val="dk1"/>
                </a:solidFill>
                <a:highlight>
                  <a:srgbClr val="FFFFFF"/>
                </a:highlight>
                <a:latin typeface="Consolas"/>
                <a:ea typeface="Consolas"/>
                <a:cs typeface="Consolas"/>
                <a:sym typeface="Consolas"/>
              </a:rPr>
              <a:t> </a:t>
            </a:r>
            <a:r>
              <a:rPr lang="en-US" sz="2400" b="1" dirty="0">
                <a:solidFill>
                  <a:srgbClr val="000080"/>
                </a:solidFill>
                <a:highlight>
                  <a:srgbClr val="FFFFFF"/>
                </a:highlight>
                <a:latin typeface="Consolas"/>
                <a:ea typeface="Consolas"/>
                <a:cs typeface="Consolas"/>
                <a:sym typeface="Consolas"/>
              </a:rPr>
              <a:t>as </a:t>
            </a:r>
            <a:r>
              <a:rPr lang="en-US" sz="2400" dirty="0" err="1">
                <a:solidFill>
                  <a:schemeClr val="dk1"/>
                </a:solidFill>
                <a:highlight>
                  <a:srgbClr val="FFFFFF"/>
                </a:highlight>
                <a:latin typeface="Consolas"/>
                <a:ea typeface="Consolas"/>
                <a:cs typeface="Consolas"/>
                <a:sym typeface="Consolas"/>
              </a:rPr>
              <a:t>tf</a:t>
            </a:r>
            <a:endParaRPr lang="en-US" sz="2400" dirty="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endParaRPr sz="24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dirty="0">
                <a:solidFill>
                  <a:srgbClr val="808080"/>
                </a:solidFill>
                <a:highlight>
                  <a:srgbClr val="FFFFFF"/>
                </a:highlight>
                <a:latin typeface="Consolas"/>
                <a:ea typeface="Consolas"/>
                <a:cs typeface="Consolas"/>
                <a:sym typeface="Consolas"/>
              </a:rPr>
              <a:t># X and Y data</a:t>
            </a:r>
          </a:p>
          <a:p>
            <a:pPr marL="0" lvl="0" indent="0" rtl="0">
              <a:lnSpc>
                <a:spcPct val="115000"/>
              </a:lnSpc>
              <a:spcBef>
                <a:spcPts val="0"/>
              </a:spcBef>
              <a:buNone/>
            </a:pPr>
            <a:r>
              <a:rPr lang="en-US" sz="2400" dirty="0" err="1">
                <a:solidFill>
                  <a:schemeClr val="dk1"/>
                </a:solidFill>
                <a:highlight>
                  <a:srgbClr val="FFFFFF"/>
                </a:highlight>
                <a:latin typeface="Consolas"/>
                <a:ea typeface="Consolas"/>
                <a:cs typeface="Consolas"/>
                <a:sym typeface="Consolas"/>
              </a:rPr>
              <a:t>x_train</a:t>
            </a:r>
            <a:r>
              <a:rPr lang="en-US" sz="2400" dirty="0">
                <a:solidFill>
                  <a:schemeClr val="dk1"/>
                </a:solidFill>
                <a:highlight>
                  <a:srgbClr val="FFFFFF"/>
                </a:highlight>
                <a:latin typeface="Consolas"/>
                <a:ea typeface="Consolas"/>
                <a:cs typeface="Consolas"/>
                <a:sym typeface="Consolas"/>
              </a:rPr>
              <a:t> = [</a:t>
            </a:r>
            <a:r>
              <a:rPr lang="en-US" sz="2400" dirty="0">
                <a:solidFill>
                  <a:srgbClr val="0000FF"/>
                </a:solidFill>
                <a:highlight>
                  <a:srgbClr val="FFFFFF"/>
                </a:highlight>
                <a:latin typeface="Consolas"/>
                <a:ea typeface="Consolas"/>
                <a:cs typeface="Consolas"/>
                <a:sym typeface="Consolas"/>
              </a:rPr>
              <a:t>1</a:t>
            </a:r>
            <a:r>
              <a:rPr lang="en-US" sz="2400" dirty="0">
                <a:solidFill>
                  <a:schemeClr val="dk1"/>
                </a:solidFill>
                <a:highlight>
                  <a:srgbClr val="FFFFFF"/>
                </a:highlight>
                <a:latin typeface="Consolas"/>
                <a:ea typeface="Consolas"/>
                <a:cs typeface="Consolas"/>
                <a:sym typeface="Consolas"/>
              </a:rPr>
              <a:t>, </a:t>
            </a:r>
            <a:r>
              <a:rPr lang="en-US" sz="2400" dirty="0">
                <a:solidFill>
                  <a:srgbClr val="0000FF"/>
                </a:solidFill>
                <a:highlight>
                  <a:srgbClr val="FFFFFF"/>
                </a:highlight>
                <a:latin typeface="Consolas"/>
                <a:ea typeface="Consolas"/>
                <a:cs typeface="Consolas"/>
                <a:sym typeface="Consolas"/>
              </a:rPr>
              <a:t>2</a:t>
            </a:r>
            <a:r>
              <a:rPr lang="en-US" sz="2400" dirty="0">
                <a:solidFill>
                  <a:schemeClr val="dk1"/>
                </a:solidFill>
                <a:highlight>
                  <a:srgbClr val="FFFFFF"/>
                </a:highlight>
                <a:latin typeface="Consolas"/>
                <a:ea typeface="Consolas"/>
                <a:cs typeface="Consolas"/>
                <a:sym typeface="Consolas"/>
              </a:rPr>
              <a:t>, </a:t>
            </a:r>
            <a:r>
              <a:rPr lang="en-US" sz="2400" dirty="0">
                <a:solidFill>
                  <a:srgbClr val="0000FF"/>
                </a:solidFill>
                <a:highlight>
                  <a:srgbClr val="FFFFFF"/>
                </a:highlight>
                <a:latin typeface="Consolas"/>
                <a:ea typeface="Consolas"/>
                <a:cs typeface="Consolas"/>
                <a:sym typeface="Consolas"/>
              </a:rPr>
              <a:t>3</a:t>
            </a:r>
            <a:r>
              <a:rPr lang="en-US" sz="24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dirty="0" err="1">
                <a:solidFill>
                  <a:schemeClr val="dk1"/>
                </a:solidFill>
                <a:highlight>
                  <a:srgbClr val="FFFFFF"/>
                </a:highlight>
                <a:latin typeface="Consolas"/>
                <a:ea typeface="Consolas"/>
                <a:cs typeface="Consolas"/>
                <a:sym typeface="Consolas"/>
              </a:rPr>
              <a:t>y_train</a:t>
            </a:r>
            <a:r>
              <a:rPr lang="en-US" sz="2400" dirty="0">
                <a:solidFill>
                  <a:schemeClr val="dk1"/>
                </a:solidFill>
                <a:highlight>
                  <a:srgbClr val="FFFFFF"/>
                </a:highlight>
                <a:latin typeface="Consolas"/>
                <a:ea typeface="Consolas"/>
                <a:cs typeface="Consolas"/>
                <a:sym typeface="Consolas"/>
              </a:rPr>
              <a:t> = [</a:t>
            </a:r>
            <a:r>
              <a:rPr lang="en-US" sz="2400" dirty="0">
                <a:solidFill>
                  <a:srgbClr val="0000FF"/>
                </a:solidFill>
                <a:highlight>
                  <a:srgbClr val="FFFFFF"/>
                </a:highlight>
                <a:latin typeface="Consolas"/>
                <a:ea typeface="Consolas"/>
                <a:cs typeface="Consolas"/>
                <a:sym typeface="Consolas"/>
              </a:rPr>
              <a:t>1</a:t>
            </a:r>
            <a:r>
              <a:rPr lang="en-US" sz="2400" dirty="0">
                <a:solidFill>
                  <a:schemeClr val="dk1"/>
                </a:solidFill>
                <a:highlight>
                  <a:srgbClr val="FFFFFF"/>
                </a:highlight>
                <a:latin typeface="Consolas"/>
                <a:ea typeface="Consolas"/>
                <a:cs typeface="Consolas"/>
                <a:sym typeface="Consolas"/>
              </a:rPr>
              <a:t>, </a:t>
            </a:r>
            <a:r>
              <a:rPr lang="en-US" sz="2400" dirty="0">
                <a:solidFill>
                  <a:srgbClr val="0000FF"/>
                </a:solidFill>
                <a:highlight>
                  <a:srgbClr val="FFFFFF"/>
                </a:highlight>
                <a:latin typeface="Consolas"/>
                <a:ea typeface="Consolas"/>
                <a:cs typeface="Consolas"/>
                <a:sym typeface="Consolas"/>
              </a:rPr>
              <a:t>2</a:t>
            </a:r>
            <a:r>
              <a:rPr lang="en-US" sz="2400" dirty="0">
                <a:solidFill>
                  <a:schemeClr val="dk1"/>
                </a:solidFill>
                <a:highlight>
                  <a:srgbClr val="FFFFFF"/>
                </a:highlight>
                <a:latin typeface="Consolas"/>
                <a:ea typeface="Consolas"/>
                <a:cs typeface="Consolas"/>
                <a:sym typeface="Consolas"/>
              </a:rPr>
              <a:t>, </a:t>
            </a:r>
            <a:r>
              <a:rPr lang="en-US" sz="2400" dirty="0">
                <a:solidFill>
                  <a:srgbClr val="0000FF"/>
                </a:solidFill>
                <a:highlight>
                  <a:srgbClr val="FFFFFF"/>
                </a:highlight>
                <a:latin typeface="Consolas"/>
                <a:ea typeface="Consolas"/>
                <a:cs typeface="Consolas"/>
                <a:sym typeface="Consolas"/>
              </a:rPr>
              <a:t>3</a:t>
            </a:r>
            <a:r>
              <a:rPr lang="en-US" sz="2400" dirty="0">
                <a:solidFill>
                  <a:schemeClr val="dk1"/>
                </a:solidFill>
                <a:highlight>
                  <a:srgbClr val="FFFFFF"/>
                </a:highlight>
                <a:latin typeface="Consolas"/>
                <a:ea typeface="Consolas"/>
                <a:cs typeface="Consolas"/>
                <a:sym typeface="Consolas"/>
              </a:rPr>
              <a:t>]</a:t>
            </a:r>
          </a:p>
          <a:p>
            <a:pPr lvl="0" indent="7785100" rtl="0">
              <a:lnSpc>
                <a:spcPct val="115000"/>
              </a:lnSpc>
              <a:spcBef>
                <a:spcPts val="0"/>
              </a:spcBef>
              <a:buNone/>
            </a:pPr>
            <a:endParaRPr sz="2400" dirty="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dirty="0">
                <a:solidFill>
                  <a:schemeClr val="dk1"/>
                </a:solidFill>
                <a:highlight>
                  <a:srgbClr val="FFFFFF"/>
                </a:highlight>
                <a:latin typeface="Consolas"/>
                <a:ea typeface="Consolas"/>
                <a:cs typeface="Consolas"/>
                <a:sym typeface="Consolas"/>
              </a:rPr>
              <a:t>W = </a:t>
            </a:r>
            <a:r>
              <a:rPr lang="en-US" sz="2400" dirty="0" err="1">
                <a:solidFill>
                  <a:schemeClr val="dk1"/>
                </a:solidFill>
                <a:highlight>
                  <a:srgbClr val="FFFFFF"/>
                </a:highlight>
                <a:latin typeface="Consolas"/>
                <a:ea typeface="Consolas"/>
                <a:cs typeface="Consolas"/>
                <a:sym typeface="Consolas"/>
              </a:rPr>
              <a:t>tf.Variable</a:t>
            </a:r>
            <a:r>
              <a:rPr lang="en-US" sz="2400" dirty="0">
                <a:solidFill>
                  <a:schemeClr val="dk1"/>
                </a:solidFill>
                <a:highlight>
                  <a:srgbClr val="FFFFFF"/>
                </a:highlight>
                <a:latin typeface="Consolas"/>
                <a:ea typeface="Consolas"/>
                <a:cs typeface="Consolas"/>
                <a:sym typeface="Consolas"/>
              </a:rPr>
              <a:t>(</a:t>
            </a:r>
            <a:r>
              <a:rPr lang="en-US" sz="2400" dirty="0" err="1">
                <a:solidFill>
                  <a:schemeClr val="dk1"/>
                </a:solidFill>
                <a:highlight>
                  <a:srgbClr val="FFFFFF"/>
                </a:highlight>
                <a:latin typeface="Consolas"/>
                <a:ea typeface="Consolas"/>
                <a:cs typeface="Consolas"/>
                <a:sym typeface="Consolas"/>
              </a:rPr>
              <a:t>tf.random_normal</a:t>
            </a:r>
            <a:r>
              <a:rPr lang="en-US" sz="2400" dirty="0">
                <a:solidFill>
                  <a:schemeClr val="dk1"/>
                </a:solidFill>
                <a:highlight>
                  <a:srgbClr val="FFFFFF"/>
                </a:highlight>
                <a:latin typeface="Consolas"/>
                <a:ea typeface="Consolas"/>
                <a:cs typeface="Consolas"/>
                <a:sym typeface="Consolas"/>
              </a:rPr>
              <a:t>([</a:t>
            </a:r>
            <a:r>
              <a:rPr lang="en-US" sz="2400" dirty="0">
                <a:solidFill>
                  <a:srgbClr val="0000FF"/>
                </a:solidFill>
                <a:highlight>
                  <a:srgbClr val="FFFFFF"/>
                </a:highlight>
                <a:latin typeface="Consolas"/>
                <a:ea typeface="Consolas"/>
                <a:cs typeface="Consolas"/>
                <a:sym typeface="Consolas"/>
              </a:rPr>
              <a:t>1</a:t>
            </a:r>
            <a:r>
              <a:rPr lang="en-US" sz="2400" dirty="0">
                <a:solidFill>
                  <a:schemeClr val="dk1"/>
                </a:solidFill>
                <a:highlight>
                  <a:srgbClr val="FFFFFF"/>
                </a:highlight>
                <a:latin typeface="Consolas"/>
                <a:ea typeface="Consolas"/>
                <a:cs typeface="Consolas"/>
                <a:sym typeface="Consolas"/>
              </a:rPr>
              <a:t>]), </a:t>
            </a:r>
            <a:r>
              <a:rPr lang="en-US" sz="2400" dirty="0">
                <a:solidFill>
                  <a:srgbClr val="660099"/>
                </a:solidFill>
                <a:highlight>
                  <a:srgbClr val="FFFFFF"/>
                </a:highlight>
                <a:latin typeface="Consolas"/>
                <a:ea typeface="Consolas"/>
                <a:cs typeface="Consolas"/>
                <a:sym typeface="Consolas"/>
              </a:rPr>
              <a:t>name</a:t>
            </a:r>
            <a:r>
              <a:rPr lang="en-US" sz="2400" dirty="0">
                <a:solidFill>
                  <a:schemeClr val="dk1"/>
                </a:solidFill>
                <a:highlight>
                  <a:srgbClr val="FFFFFF"/>
                </a:highlight>
                <a:latin typeface="Consolas"/>
                <a:ea typeface="Consolas"/>
                <a:cs typeface="Consolas"/>
                <a:sym typeface="Consolas"/>
              </a:rPr>
              <a:t>=</a:t>
            </a:r>
            <a:r>
              <a:rPr lang="en-US" sz="2400" b="1" dirty="0">
                <a:solidFill>
                  <a:srgbClr val="008080"/>
                </a:solidFill>
                <a:highlight>
                  <a:srgbClr val="FFFFFF"/>
                </a:highlight>
                <a:latin typeface="Consolas"/>
                <a:ea typeface="Consolas"/>
                <a:cs typeface="Consolas"/>
                <a:sym typeface="Consolas"/>
              </a:rPr>
              <a:t>'weight'</a:t>
            </a:r>
            <a:r>
              <a:rPr lang="en-US" sz="24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dirty="0">
                <a:solidFill>
                  <a:schemeClr val="dk1"/>
                </a:solidFill>
                <a:highlight>
                  <a:srgbClr val="FFFFFF"/>
                </a:highlight>
                <a:latin typeface="Consolas"/>
                <a:ea typeface="Consolas"/>
                <a:cs typeface="Consolas"/>
                <a:sym typeface="Consolas"/>
              </a:rPr>
              <a:t>b = </a:t>
            </a:r>
            <a:r>
              <a:rPr lang="en-US" sz="2400" dirty="0" err="1">
                <a:solidFill>
                  <a:schemeClr val="dk1"/>
                </a:solidFill>
                <a:highlight>
                  <a:srgbClr val="FFFFFF"/>
                </a:highlight>
                <a:latin typeface="Consolas"/>
                <a:ea typeface="Consolas"/>
                <a:cs typeface="Consolas"/>
                <a:sym typeface="Consolas"/>
              </a:rPr>
              <a:t>tf.Variable</a:t>
            </a:r>
            <a:r>
              <a:rPr lang="en-US" sz="2400" dirty="0">
                <a:solidFill>
                  <a:schemeClr val="dk1"/>
                </a:solidFill>
                <a:highlight>
                  <a:srgbClr val="FFFFFF"/>
                </a:highlight>
                <a:latin typeface="Consolas"/>
                <a:ea typeface="Consolas"/>
                <a:cs typeface="Consolas"/>
                <a:sym typeface="Consolas"/>
              </a:rPr>
              <a:t>(</a:t>
            </a:r>
            <a:r>
              <a:rPr lang="en-US" sz="2400" dirty="0" err="1">
                <a:solidFill>
                  <a:schemeClr val="dk1"/>
                </a:solidFill>
                <a:highlight>
                  <a:srgbClr val="FFFFFF"/>
                </a:highlight>
                <a:latin typeface="Consolas"/>
                <a:ea typeface="Consolas"/>
                <a:cs typeface="Consolas"/>
                <a:sym typeface="Consolas"/>
              </a:rPr>
              <a:t>tf.random_normal</a:t>
            </a:r>
            <a:r>
              <a:rPr lang="en-US" sz="2400" dirty="0">
                <a:solidFill>
                  <a:schemeClr val="dk1"/>
                </a:solidFill>
                <a:highlight>
                  <a:srgbClr val="FFFFFF"/>
                </a:highlight>
                <a:latin typeface="Consolas"/>
                <a:ea typeface="Consolas"/>
                <a:cs typeface="Consolas"/>
                <a:sym typeface="Consolas"/>
              </a:rPr>
              <a:t>([</a:t>
            </a:r>
            <a:r>
              <a:rPr lang="en-US" sz="2400" dirty="0">
                <a:solidFill>
                  <a:srgbClr val="0000FF"/>
                </a:solidFill>
                <a:highlight>
                  <a:srgbClr val="FFFFFF"/>
                </a:highlight>
                <a:latin typeface="Consolas"/>
                <a:ea typeface="Consolas"/>
                <a:cs typeface="Consolas"/>
                <a:sym typeface="Consolas"/>
              </a:rPr>
              <a:t>1</a:t>
            </a:r>
            <a:r>
              <a:rPr lang="en-US" sz="2400" dirty="0">
                <a:solidFill>
                  <a:schemeClr val="dk1"/>
                </a:solidFill>
                <a:highlight>
                  <a:srgbClr val="FFFFFF"/>
                </a:highlight>
                <a:latin typeface="Consolas"/>
                <a:ea typeface="Consolas"/>
                <a:cs typeface="Consolas"/>
                <a:sym typeface="Consolas"/>
              </a:rPr>
              <a:t>]), </a:t>
            </a:r>
            <a:r>
              <a:rPr lang="en-US" sz="2400" dirty="0">
                <a:solidFill>
                  <a:srgbClr val="660099"/>
                </a:solidFill>
                <a:highlight>
                  <a:srgbClr val="FFFFFF"/>
                </a:highlight>
                <a:latin typeface="Consolas"/>
                <a:ea typeface="Consolas"/>
                <a:cs typeface="Consolas"/>
                <a:sym typeface="Consolas"/>
              </a:rPr>
              <a:t>name</a:t>
            </a:r>
            <a:r>
              <a:rPr lang="en-US" sz="2400" dirty="0">
                <a:solidFill>
                  <a:schemeClr val="dk1"/>
                </a:solidFill>
                <a:highlight>
                  <a:srgbClr val="FFFFFF"/>
                </a:highlight>
                <a:latin typeface="Consolas"/>
                <a:ea typeface="Consolas"/>
                <a:cs typeface="Consolas"/>
                <a:sym typeface="Consolas"/>
              </a:rPr>
              <a:t>=</a:t>
            </a:r>
            <a:r>
              <a:rPr lang="en-US" sz="2400" b="1" dirty="0">
                <a:solidFill>
                  <a:srgbClr val="008080"/>
                </a:solidFill>
                <a:highlight>
                  <a:srgbClr val="FFFFFF"/>
                </a:highlight>
                <a:latin typeface="Consolas"/>
                <a:ea typeface="Consolas"/>
                <a:cs typeface="Consolas"/>
                <a:sym typeface="Consolas"/>
              </a:rPr>
              <a:t>'bias'</a:t>
            </a:r>
            <a:r>
              <a:rPr lang="en-US" sz="2400" dirty="0">
                <a:solidFill>
                  <a:schemeClr val="dk1"/>
                </a:solidFill>
                <a:highlight>
                  <a:srgbClr val="FFFFFF"/>
                </a:highlight>
                <a:latin typeface="Consolas"/>
                <a:ea typeface="Consolas"/>
                <a:cs typeface="Consolas"/>
                <a:sym typeface="Consolas"/>
              </a:rPr>
              <a:t>)</a:t>
            </a:r>
          </a:p>
          <a:p>
            <a:pPr lvl="0" indent="7785100" rtl="0">
              <a:lnSpc>
                <a:spcPct val="115000"/>
              </a:lnSpc>
              <a:spcBef>
                <a:spcPts val="0"/>
              </a:spcBef>
              <a:buNone/>
            </a:pPr>
            <a:endParaRPr sz="2400" dirty="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dirty="0">
                <a:solidFill>
                  <a:srgbClr val="808080"/>
                </a:solidFill>
                <a:highlight>
                  <a:srgbClr val="FFFFFF"/>
                </a:highlight>
                <a:latin typeface="Consolas"/>
                <a:ea typeface="Consolas"/>
                <a:cs typeface="Consolas"/>
                <a:sym typeface="Consolas"/>
              </a:rPr>
              <a:t># Our hypothesis </a:t>
            </a:r>
            <a:r>
              <a:rPr lang="en-US" sz="2400" i="1" dirty="0" err="1">
                <a:solidFill>
                  <a:srgbClr val="808080"/>
                </a:solidFill>
                <a:highlight>
                  <a:srgbClr val="FFFFFF"/>
                </a:highlight>
                <a:latin typeface="Consolas"/>
                <a:ea typeface="Consolas"/>
                <a:cs typeface="Consolas"/>
                <a:sym typeface="Consolas"/>
              </a:rPr>
              <a:t>XW+b</a:t>
            </a:r>
            <a:endParaRPr lang="en-US" sz="2400" i="1" dirty="0">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dirty="0">
                <a:solidFill>
                  <a:schemeClr val="dk1"/>
                </a:solidFill>
                <a:highlight>
                  <a:srgbClr val="FFFFFF"/>
                </a:highlight>
                <a:latin typeface="Consolas"/>
                <a:ea typeface="Consolas"/>
                <a:cs typeface="Consolas"/>
                <a:sym typeface="Consolas"/>
              </a:rPr>
              <a:t>hypothesis = </a:t>
            </a:r>
            <a:r>
              <a:rPr lang="en-US" sz="2400" dirty="0" err="1">
                <a:solidFill>
                  <a:schemeClr val="dk1"/>
                </a:solidFill>
                <a:highlight>
                  <a:srgbClr val="FFFFFF"/>
                </a:highlight>
                <a:latin typeface="Consolas"/>
                <a:ea typeface="Consolas"/>
                <a:cs typeface="Consolas"/>
                <a:sym typeface="Consolas"/>
              </a:rPr>
              <a:t>x_train</a:t>
            </a:r>
            <a:r>
              <a:rPr lang="en-US" sz="2400" dirty="0">
                <a:solidFill>
                  <a:schemeClr val="dk1"/>
                </a:solidFill>
                <a:highlight>
                  <a:srgbClr val="FFFFFF"/>
                </a:highlight>
                <a:latin typeface="Consolas"/>
                <a:ea typeface="Consolas"/>
                <a:cs typeface="Consolas"/>
                <a:sym typeface="Consolas"/>
              </a:rPr>
              <a:t> * W + b</a:t>
            </a:r>
          </a:p>
          <a:p>
            <a:pPr lvl="0" indent="7785100" rtl="0">
              <a:lnSpc>
                <a:spcPct val="115000"/>
              </a:lnSpc>
              <a:spcBef>
                <a:spcPts val="0"/>
              </a:spcBef>
              <a:buNone/>
            </a:pPr>
            <a:endParaRPr sz="2400" dirty="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dirty="0">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2400" dirty="0">
                <a:solidFill>
                  <a:schemeClr val="dk1"/>
                </a:solidFill>
                <a:highlight>
                  <a:srgbClr val="FFFFFF"/>
                </a:highlight>
                <a:latin typeface="Consolas"/>
                <a:ea typeface="Consolas"/>
                <a:cs typeface="Consolas"/>
                <a:sym typeface="Consolas"/>
              </a:rPr>
              <a:t>cost = </a:t>
            </a:r>
            <a:r>
              <a:rPr lang="en-US" sz="2400" dirty="0" err="1">
                <a:solidFill>
                  <a:schemeClr val="dk1"/>
                </a:solidFill>
                <a:highlight>
                  <a:srgbClr val="FFFFFF"/>
                </a:highlight>
                <a:latin typeface="Consolas"/>
                <a:ea typeface="Consolas"/>
                <a:cs typeface="Consolas"/>
                <a:sym typeface="Consolas"/>
              </a:rPr>
              <a:t>tf.reduce_mean</a:t>
            </a:r>
            <a:r>
              <a:rPr lang="en-US" sz="2400" dirty="0">
                <a:solidFill>
                  <a:schemeClr val="dk1"/>
                </a:solidFill>
                <a:highlight>
                  <a:srgbClr val="FFFFFF"/>
                </a:highlight>
                <a:latin typeface="Consolas"/>
                <a:ea typeface="Consolas"/>
                <a:cs typeface="Consolas"/>
                <a:sym typeface="Consolas"/>
              </a:rPr>
              <a:t>(</a:t>
            </a:r>
            <a:r>
              <a:rPr lang="en-US" sz="2400" dirty="0" err="1">
                <a:solidFill>
                  <a:schemeClr val="dk1"/>
                </a:solidFill>
                <a:highlight>
                  <a:srgbClr val="FFFFFF"/>
                </a:highlight>
                <a:latin typeface="Consolas"/>
                <a:ea typeface="Consolas"/>
                <a:cs typeface="Consolas"/>
                <a:sym typeface="Consolas"/>
              </a:rPr>
              <a:t>tf.square</a:t>
            </a:r>
            <a:r>
              <a:rPr lang="en-US" sz="2400" dirty="0">
                <a:solidFill>
                  <a:schemeClr val="dk1"/>
                </a:solidFill>
                <a:highlight>
                  <a:srgbClr val="FFFFFF"/>
                </a:highlight>
                <a:latin typeface="Consolas"/>
                <a:ea typeface="Consolas"/>
                <a:cs typeface="Consolas"/>
                <a:sym typeface="Consolas"/>
              </a:rPr>
              <a:t>(hypothesis - </a:t>
            </a:r>
            <a:r>
              <a:rPr lang="en-US" sz="2400" dirty="0" err="1">
                <a:solidFill>
                  <a:schemeClr val="dk1"/>
                </a:solidFill>
                <a:highlight>
                  <a:srgbClr val="FFFFFF"/>
                </a:highlight>
                <a:latin typeface="Consolas"/>
                <a:ea typeface="Consolas"/>
                <a:cs typeface="Consolas"/>
                <a:sym typeface="Consolas"/>
              </a:rPr>
              <a:t>y_train</a:t>
            </a:r>
            <a:r>
              <a:rPr lang="en-US" sz="2400" dirty="0">
                <a:solidFill>
                  <a:schemeClr val="dk1"/>
                </a:solidFill>
                <a:highlight>
                  <a:srgbClr val="FFFFFF"/>
                </a:highlight>
                <a:latin typeface="Consolas"/>
                <a:ea typeface="Consolas"/>
                <a:cs typeface="Consolas"/>
                <a:sym typeface="Consolas"/>
              </a:rPr>
              <a:t>))</a:t>
            </a:r>
          </a:p>
          <a:p>
            <a:pPr lvl="0" indent="7785100" rtl="0">
              <a:lnSpc>
                <a:spcPct val="115000"/>
              </a:lnSpc>
              <a:spcBef>
                <a:spcPts val="0"/>
              </a:spcBef>
              <a:buNone/>
            </a:pPr>
            <a:endParaRPr sz="2400" dirty="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dirty="0">
                <a:solidFill>
                  <a:srgbClr val="808080"/>
                </a:solidFill>
                <a:highlight>
                  <a:srgbClr val="FFFFFF"/>
                </a:highlight>
                <a:latin typeface="Consolas"/>
                <a:ea typeface="Consolas"/>
                <a:cs typeface="Consolas"/>
                <a:sym typeface="Consolas"/>
              </a:rPr>
              <a:t># Minimize</a:t>
            </a:r>
          </a:p>
          <a:p>
            <a:pPr marL="0" lvl="0" indent="0" rtl="0">
              <a:lnSpc>
                <a:spcPct val="115000"/>
              </a:lnSpc>
              <a:spcBef>
                <a:spcPts val="0"/>
              </a:spcBef>
              <a:buNone/>
            </a:pPr>
            <a:r>
              <a:rPr lang="en-US" sz="2400" dirty="0">
                <a:solidFill>
                  <a:schemeClr val="dk1"/>
                </a:solidFill>
                <a:highlight>
                  <a:srgbClr val="FFFFFF"/>
                </a:highlight>
                <a:latin typeface="Consolas"/>
                <a:ea typeface="Consolas"/>
                <a:cs typeface="Consolas"/>
                <a:sym typeface="Consolas"/>
              </a:rPr>
              <a:t>optimizer = </a:t>
            </a:r>
            <a:r>
              <a:rPr lang="en-US" sz="2400" dirty="0" err="1">
                <a:solidFill>
                  <a:schemeClr val="dk1"/>
                </a:solidFill>
                <a:highlight>
                  <a:srgbClr val="FFFFFF"/>
                </a:highlight>
                <a:latin typeface="Consolas"/>
                <a:ea typeface="Consolas"/>
                <a:cs typeface="Consolas"/>
                <a:sym typeface="Consolas"/>
              </a:rPr>
              <a:t>tf.train.GradientDescentOptimizer</a:t>
            </a:r>
            <a:r>
              <a:rPr lang="en-US" sz="2400" dirty="0">
                <a:solidFill>
                  <a:schemeClr val="dk1"/>
                </a:solidFill>
                <a:highlight>
                  <a:srgbClr val="FFFFFF"/>
                </a:highlight>
                <a:latin typeface="Consolas"/>
                <a:ea typeface="Consolas"/>
                <a:cs typeface="Consolas"/>
                <a:sym typeface="Consolas"/>
              </a:rPr>
              <a:t>(</a:t>
            </a:r>
            <a:r>
              <a:rPr lang="en-US" sz="2400" dirty="0" err="1">
                <a:solidFill>
                  <a:srgbClr val="660099"/>
                </a:solidFill>
                <a:highlight>
                  <a:srgbClr val="FFFFFF"/>
                </a:highlight>
                <a:latin typeface="Consolas"/>
                <a:ea typeface="Consolas"/>
                <a:cs typeface="Consolas"/>
                <a:sym typeface="Consolas"/>
              </a:rPr>
              <a:t>learning_rate</a:t>
            </a:r>
            <a:r>
              <a:rPr lang="en-US" sz="2400" dirty="0">
                <a:solidFill>
                  <a:schemeClr val="dk1"/>
                </a:solidFill>
                <a:highlight>
                  <a:srgbClr val="FFFFFF"/>
                </a:highlight>
                <a:latin typeface="Consolas"/>
                <a:ea typeface="Consolas"/>
                <a:cs typeface="Consolas"/>
                <a:sym typeface="Consolas"/>
              </a:rPr>
              <a:t>=</a:t>
            </a:r>
            <a:r>
              <a:rPr lang="en-US" sz="2400" dirty="0">
                <a:solidFill>
                  <a:srgbClr val="0000FF"/>
                </a:solidFill>
                <a:highlight>
                  <a:srgbClr val="FFFFFF"/>
                </a:highlight>
                <a:latin typeface="Consolas"/>
                <a:ea typeface="Consolas"/>
                <a:cs typeface="Consolas"/>
                <a:sym typeface="Consolas"/>
              </a:rPr>
              <a:t>0.01</a:t>
            </a:r>
            <a:r>
              <a:rPr lang="en-US" sz="24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dirty="0">
                <a:solidFill>
                  <a:schemeClr val="dk1"/>
                </a:solidFill>
                <a:highlight>
                  <a:srgbClr val="FFFFFF"/>
                </a:highlight>
                <a:latin typeface="Consolas"/>
                <a:ea typeface="Consolas"/>
                <a:cs typeface="Consolas"/>
                <a:sym typeface="Consolas"/>
              </a:rPr>
              <a:t>train = </a:t>
            </a:r>
            <a:r>
              <a:rPr lang="en-US" sz="2400" dirty="0" err="1">
                <a:solidFill>
                  <a:schemeClr val="dk1"/>
                </a:solidFill>
                <a:highlight>
                  <a:srgbClr val="FFFFFF"/>
                </a:highlight>
                <a:latin typeface="Consolas"/>
                <a:ea typeface="Consolas"/>
                <a:cs typeface="Consolas"/>
                <a:sym typeface="Consolas"/>
              </a:rPr>
              <a:t>optimizer.minimize</a:t>
            </a:r>
            <a:r>
              <a:rPr lang="en-US" sz="2400" dirty="0">
                <a:solidFill>
                  <a:schemeClr val="dk1"/>
                </a:solidFill>
                <a:highlight>
                  <a:srgbClr val="FFFFFF"/>
                </a:highlight>
                <a:latin typeface="Consolas"/>
                <a:ea typeface="Consolas"/>
                <a:cs typeface="Consolas"/>
                <a:sym typeface="Consolas"/>
              </a:rPr>
              <a:t>(cost)</a:t>
            </a:r>
          </a:p>
          <a:p>
            <a:pPr lvl="0" indent="7785100" rtl="0">
              <a:lnSpc>
                <a:spcPct val="115000"/>
              </a:lnSpc>
              <a:spcBef>
                <a:spcPts val="0"/>
              </a:spcBef>
              <a:buNone/>
            </a:pPr>
            <a:endParaRPr sz="2400" dirty="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dirty="0">
                <a:solidFill>
                  <a:srgbClr val="808080"/>
                </a:solidFill>
                <a:highlight>
                  <a:srgbClr val="FFFFFF"/>
                </a:highlight>
                <a:latin typeface="Consolas"/>
                <a:ea typeface="Consolas"/>
                <a:cs typeface="Consolas"/>
                <a:sym typeface="Consolas"/>
              </a:rPr>
              <a:t># Launch the graph in a session.</a:t>
            </a:r>
          </a:p>
          <a:p>
            <a:pPr marL="0" lvl="0" indent="0" rtl="0">
              <a:lnSpc>
                <a:spcPct val="115000"/>
              </a:lnSpc>
              <a:spcBef>
                <a:spcPts val="0"/>
              </a:spcBef>
              <a:buNone/>
            </a:pPr>
            <a:r>
              <a:rPr lang="en-US" sz="2400" dirty="0" err="1">
                <a:solidFill>
                  <a:schemeClr val="dk1"/>
                </a:solidFill>
                <a:highlight>
                  <a:srgbClr val="FFFFFF"/>
                </a:highlight>
                <a:latin typeface="Consolas"/>
                <a:ea typeface="Consolas"/>
                <a:cs typeface="Consolas"/>
                <a:sym typeface="Consolas"/>
              </a:rPr>
              <a:t>sess</a:t>
            </a:r>
            <a:r>
              <a:rPr lang="en-US" sz="2400" dirty="0">
                <a:solidFill>
                  <a:schemeClr val="dk1"/>
                </a:solidFill>
                <a:highlight>
                  <a:srgbClr val="FFFFFF"/>
                </a:highlight>
                <a:latin typeface="Consolas"/>
                <a:ea typeface="Consolas"/>
                <a:cs typeface="Consolas"/>
                <a:sym typeface="Consolas"/>
              </a:rPr>
              <a:t> = </a:t>
            </a:r>
            <a:r>
              <a:rPr lang="en-US" sz="2400" dirty="0" err="1">
                <a:solidFill>
                  <a:schemeClr val="dk1"/>
                </a:solidFill>
                <a:highlight>
                  <a:srgbClr val="FFFFFF"/>
                </a:highlight>
                <a:latin typeface="Consolas"/>
                <a:ea typeface="Consolas"/>
                <a:cs typeface="Consolas"/>
                <a:sym typeface="Consolas"/>
              </a:rPr>
              <a:t>tf.Session</a:t>
            </a:r>
            <a:r>
              <a:rPr lang="en-US" sz="24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i="1" dirty="0">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2400" dirty="0" err="1">
                <a:solidFill>
                  <a:schemeClr val="dk1"/>
                </a:solidFill>
                <a:highlight>
                  <a:srgbClr val="FFFFFF"/>
                </a:highlight>
                <a:latin typeface="Consolas"/>
                <a:ea typeface="Consolas"/>
                <a:cs typeface="Consolas"/>
                <a:sym typeface="Consolas"/>
              </a:rPr>
              <a:t>sess.run</a:t>
            </a:r>
            <a:r>
              <a:rPr lang="en-US" sz="2400" dirty="0">
                <a:solidFill>
                  <a:schemeClr val="dk1"/>
                </a:solidFill>
                <a:highlight>
                  <a:srgbClr val="FFFFFF"/>
                </a:highlight>
                <a:latin typeface="Consolas"/>
                <a:ea typeface="Consolas"/>
                <a:cs typeface="Consolas"/>
                <a:sym typeface="Consolas"/>
              </a:rPr>
              <a:t>(</a:t>
            </a:r>
            <a:r>
              <a:rPr lang="en-US" sz="2400" dirty="0" err="1">
                <a:solidFill>
                  <a:schemeClr val="dk1"/>
                </a:solidFill>
                <a:highlight>
                  <a:srgbClr val="FFFFFF"/>
                </a:highlight>
                <a:latin typeface="Consolas"/>
                <a:ea typeface="Consolas"/>
                <a:cs typeface="Consolas"/>
                <a:sym typeface="Consolas"/>
              </a:rPr>
              <a:t>tf.global_variables_initializer</a:t>
            </a:r>
            <a:r>
              <a:rPr lang="en-US" sz="2400" dirty="0">
                <a:solidFill>
                  <a:schemeClr val="dk1"/>
                </a:solidFill>
                <a:highlight>
                  <a:srgbClr val="FFFFFF"/>
                </a:highlight>
                <a:latin typeface="Consolas"/>
                <a:ea typeface="Consolas"/>
                <a:cs typeface="Consolas"/>
                <a:sym typeface="Consolas"/>
              </a:rPr>
              <a:t>())</a:t>
            </a:r>
          </a:p>
          <a:p>
            <a:pPr lvl="0" indent="7785100" rtl="0">
              <a:lnSpc>
                <a:spcPct val="115000"/>
              </a:lnSpc>
              <a:spcBef>
                <a:spcPts val="0"/>
              </a:spcBef>
              <a:buNone/>
            </a:pPr>
            <a:endParaRPr sz="2400" dirty="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400" i="1" dirty="0">
                <a:solidFill>
                  <a:srgbClr val="808080"/>
                </a:solidFill>
                <a:highlight>
                  <a:srgbClr val="FFFFFF"/>
                </a:highlight>
                <a:latin typeface="Consolas"/>
                <a:ea typeface="Consolas"/>
                <a:cs typeface="Consolas"/>
                <a:sym typeface="Consolas"/>
              </a:rPr>
              <a:t># Fit the line</a:t>
            </a:r>
          </a:p>
          <a:p>
            <a:pPr marL="0" lvl="0" indent="0" rtl="0">
              <a:lnSpc>
                <a:spcPct val="115000"/>
              </a:lnSpc>
              <a:spcBef>
                <a:spcPts val="0"/>
              </a:spcBef>
              <a:buNone/>
            </a:pPr>
            <a:r>
              <a:rPr lang="en-US" sz="2400" b="1" dirty="0">
                <a:solidFill>
                  <a:srgbClr val="000080"/>
                </a:solidFill>
                <a:highlight>
                  <a:srgbClr val="FFFFFF"/>
                </a:highlight>
                <a:latin typeface="Consolas"/>
                <a:ea typeface="Consolas"/>
                <a:cs typeface="Consolas"/>
                <a:sym typeface="Consolas"/>
              </a:rPr>
              <a:t>for </a:t>
            </a:r>
            <a:r>
              <a:rPr lang="en-US" sz="2400" dirty="0">
                <a:solidFill>
                  <a:schemeClr val="dk1"/>
                </a:solidFill>
                <a:highlight>
                  <a:srgbClr val="FFFFFF"/>
                </a:highlight>
                <a:latin typeface="Consolas"/>
                <a:ea typeface="Consolas"/>
                <a:cs typeface="Consolas"/>
                <a:sym typeface="Consolas"/>
              </a:rPr>
              <a:t>step </a:t>
            </a:r>
            <a:r>
              <a:rPr lang="en-US" sz="2400" b="1" dirty="0">
                <a:solidFill>
                  <a:srgbClr val="000080"/>
                </a:solidFill>
                <a:highlight>
                  <a:srgbClr val="FFFFFF"/>
                </a:highlight>
                <a:latin typeface="Consolas"/>
                <a:ea typeface="Consolas"/>
                <a:cs typeface="Consolas"/>
                <a:sym typeface="Consolas"/>
              </a:rPr>
              <a:t>in </a:t>
            </a:r>
            <a:r>
              <a:rPr lang="en-US" sz="2400" dirty="0">
                <a:solidFill>
                  <a:srgbClr val="000080"/>
                </a:solidFill>
                <a:highlight>
                  <a:srgbClr val="FFFFFF"/>
                </a:highlight>
                <a:latin typeface="Consolas"/>
                <a:ea typeface="Consolas"/>
                <a:cs typeface="Consolas"/>
                <a:sym typeface="Consolas"/>
              </a:rPr>
              <a:t>range</a:t>
            </a:r>
            <a:r>
              <a:rPr lang="en-US" sz="2400" dirty="0">
                <a:solidFill>
                  <a:schemeClr val="dk1"/>
                </a:solidFill>
                <a:highlight>
                  <a:srgbClr val="FFFFFF"/>
                </a:highlight>
                <a:latin typeface="Consolas"/>
                <a:ea typeface="Consolas"/>
                <a:cs typeface="Consolas"/>
                <a:sym typeface="Consolas"/>
              </a:rPr>
              <a:t>(</a:t>
            </a:r>
            <a:r>
              <a:rPr lang="en-US" sz="2400" dirty="0">
                <a:solidFill>
                  <a:srgbClr val="0000FF"/>
                </a:solidFill>
                <a:highlight>
                  <a:srgbClr val="FFFFFF"/>
                </a:highlight>
                <a:latin typeface="Consolas"/>
                <a:ea typeface="Consolas"/>
                <a:cs typeface="Consolas"/>
                <a:sym typeface="Consolas"/>
              </a:rPr>
              <a:t>2001</a:t>
            </a:r>
            <a:r>
              <a:rPr lang="en-US" sz="24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dirty="0">
                <a:solidFill>
                  <a:schemeClr val="dk1"/>
                </a:solidFill>
                <a:highlight>
                  <a:srgbClr val="FFFFFF"/>
                </a:highlight>
                <a:latin typeface="Consolas"/>
                <a:ea typeface="Consolas"/>
                <a:cs typeface="Consolas"/>
                <a:sym typeface="Consolas"/>
              </a:rPr>
              <a:t>   </a:t>
            </a:r>
            <a:r>
              <a:rPr lang="en-US" sz="2400" dirty="0" err="1">
                <a:solidFill>
                  <a:schemeClr val="dk1"/>
                </a:solidFill>
                <a:highlight>
                  <a:srgbClr val="FFFFFF"/>
                </a:highlight>
                <a:latin typeface="Consolas"/>
                <a:ea typeface="Consolas"/>
                <a:cs typeface="Consolas"/>
                <a:sym typeface="Consolas"/>
              </a:rPr>
              <a:t>sess.run</a:t>
            </a:r>
            <a:r>
              <a:rPr lang="en-US" sz="2400" dirty="0">
                <a:solidFill>
                  <a:schemeClr val="dk1"/>
                </a:solidFill>
                <a:highlight>
                  <a:srgbClr val="FFFFFF"/>
                </a:highlight>
                <a:latin typeface="Consolas"/>
                <a:ea typeface="Consolas"/>
                <a:cs typeface="Consolas"/>
                <a:sym typeface="Consolas"/>
              </a:rPr>
              <a:t>(train)</a:t>
            </a:r>
          </a:p>
          <a:p>
            <a:pPr marL="0" lvl="0" indent="0" rtl="0">
              <a:lnSpc>
                <a:spcPct val="115000"/>
              </a:lnSpc>
              <a:spcBef>
                <a:spcPts val="0"/>
              </a:spcBef>
              <a:buNone/>
            </a:pPr>
            <a:r>
              <a:rPr lang="en-US" sz="2400" dirty="0">
                <a:solidFill>
                  <a:schemeClr val="dk1"/>
                </a:solidFill>
                <a:highlight>
                  <a:srgbClr val="FFFFFF"/>
                </a:highlight>
                <a:latin typeface="Consolas"/>
                <a:ea typeface="Consolas"/>
                <a:cs typeface="Consolas"/>
                <a:sym typeface="Consolas"/>
              </a:rPr>
              <a:t>   </a:t>
            </a:r>
            <a:r>
              <a:rPr lang="en-US" sz="2400" b="1" dirty="0">
                <a:solidFill>
                  <a:srgbClr val="000080"/>
                </a:solidFill>
                <a:highlight>
                  <a:srgbClr val="FFFFFF"/>
                </a:highlight>
                <a:latin typeface="Consolas"/>
                <a:ea typeface="Consolas"/>
                <a:cs typeface="Consolas"/>
                <a:sym typeface="Consolas"/>
              </a:rPr>
              <a:t>if </a:t>
            </a:r>
            <a:r>
              <a:rPr lang="en-US" sz="2400" dirty="0">
                <a:solidFill>
                  <a:schemeClr val="dk1"/>
                </a:solidFill>
                <a:highlight>
                  <a:srgbClr val="FFFFFF"/>
                </a:highlight>
                <a:latin typeface="Consolas"/>
                <a:ea typeface="Consolas"/>
                <a:cs typeface="Consolas"/>
                <a:sym typeface="Consolas"/>
              </a:rPr>
              <a:t>step % </a:t>
            </a:r>
            <a:r>
              <a:rPr lang="en-US" sz="2400" dirty="0">
                <a:solidFill>
                  <a:srgbClr val="0000FF"/>
                </a:solidFill>
                <a:highlight>
                  <a:srgbClr val="FFFFFF"/>
                </a:highlight>
                <a:latin typeface="Consolas"/>
                <a:ea typeface="Consolas"/>
                <a:cs typeface="Consolas"/>
                <a:sym typeface="Consolas"/>
              </a:rPr>
              <a:t>20 </a:t>
            </a:r>
            <a:r>
              <a:rPr lang="en-US" sz="2400" dirty="0">
                <a:solidFill>
                  <a:schemeClr val="dk1"/>
                </a:solidFill>
                <a:highlight>
                  <a:srgbClr val="FFFFFF"/>
                </a:highlight>
                <a:latin typeface="Consolas"/>
                <a:ea typeface="Consolas"/>
                <a:cs typeface="Consolas"/>
                <a:sym typeface="Consolas"/>
              </a:rPr>
              <a:t>== </a:t>
            </a:r>
            <a:r>
              <a:rPr lang="en-US" sz="2400" dirty="0">
                <a:solidFill>
                  <a:srgbClr val="0000FF"/>
                </a:solidFill>
                <a:highlight>
                  <a:srgbClr val="FFFFFF"/>
                </a:highlight>
                <a:latin typeface="Consolas"/>
                <a:ea typeface="Consolas"/>
                <a:cs typeface="Consolas"/>
                <a:sym typeface="Consolas"/>
              </a:rPr>
              <a:t>0</a:t>
            </a:r>
            <a:r>
              <a:rPr lang="en-US" sz="24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400" dirty="0">
                <a:solidFill>
                  <a:schemeClr val="dk1"/>
                </a:solidFill>
                <a:highlight>
                  <a:srgbClr val="FFFFFF"/>
                </a:highlight>
                <a:latin typeface="Consolas"/>
                <a:ea typeface="Consolas"/>
                <a:cs typeface="Consolas"/>
                <a:sym typeface="Consolas"/>
              </a:rPr>
              <a:t>       </a:t>
            </a:r>
            <a:r>
              <a:rPr lang="en-US" sz="2400" dirty="0">
                <a:solidFill>
                  <a:srgbClr val="000080"/>
                </a:solidFill>
                <a:highlight>
                  <a:srgbClr val="FFFFFF"/>
                </a:highlight>
                <a:latin typeface="Consolas"/>
                <a:ea typeface="Consolas"/>
                <a:cs typeface="Consolas"/>
                <a:sym typeface="Consolas"/>
              </a:rPr>
              <a:t>print</a:t>
            </a:r>
            <a:r>
              <a:rPr lang="en-US" sz="2400" dirty="0">
                <a:solidFill>
                  <a:schemeClr val="dk1"/>
                </a:solidFill>
                <a:highlight>
                  <a:srgbClr val="FFFFFF"/>
                </a:highlight>
                <a:latin typeface="Consolas"/>
                <a:ea typeface="Consolas"/>
                <a:cs typeface="Consolas"/>
                <a:sym typeface="Consolas"/>
              </a:rPr>
              <a:t>(step, </a:t>
            </a:r>
            <a:r>
              <a:rPr lang="en-US" sz="2400" dirty="0" err="1">
                <a:solidFill>
                  <a:schemeClr val="dk1"/>
                </a:solidFill>
                <a:highlight>
                  <a:srgbClr val="FFFFFF"/>
                </a:highlight>
                <a:latin typeface="Consolas"/>
                <a:ea typeface="Consolas"/>
                <a:cs typeface="Consolas"/>
                <a:sym typeface="Consolas"/>
              </a:rPr>
              <a:t>sess.run</a:t>
            </a:r>
            <a:r>
              <a:rPr lang="en-US" sz="2400" dirty="0">
                <a:solidFill>
                  <a:schemeClr val="dk1"/>
                </a:solidFill>
                <a:highlight>
                  <a:srgbClr val="FFFFFF"/>
                </a:highlight>
                <a:latin typeface="Consolas"/>
                <a:ea typeface="Consolas"/>
                <a:cs typeface="Consolas"/>
                <a:sym typeface="Consolas"/>
              </a:rPr>
              <a:t>(cost), </a:t>
            </a:r>
            <a:r>
              <a:rPr lang="en-US" sz="2400" dirty="0" err="1">
                <a:solidFill>
                  <a:schemeClr val="dk1"/>
                </a:solidFill>
                <a:highlight>
                  <a:srgbClr val="FFFFFF"/>
                </a:highlight>
                <a:latin typeface="Consolas"/>
                <a:ea typeface="Consolas"/>
                <a:cs typeface="Consolas"/>
                <a:sym typeface="Consolas"/>
              </a:rPr>
              <a:t>sess.run</a:t>
            </a:r>
            <a:r>
              <a:rPr lang="en-US" sz="2400" dirty="0">
                <a:solidFill>
                  <a:schemeClr val="dk1"/>
                </a:solidFill>
                <a:highlight>
                  <a:srgbClr val="FFFFFF"/>
                </a:highlight>
                <a:latin typeface="Consolas"/>
                <a:ea typeface="Consolas"/>
                <a:cs typeface="Consolas"/>
                <a:sym typeface="Consolas"/>
              </a:rPr>
              <a:t>(W), </a:t>
            </a:r>
            <a:r>
              <a:rPr lang="en-US" sz="2400" dirty="0" err="1">
                <a:solidFill>
                  <a:schemeClr val="dk1"/>
                </a:solidFill>
                <a:highlight>
                  <a:srgbClr val="FFFFFF"/>
                </a:highlight>
                <a:latin typeface="Consolas"/>
                <a:ea typeface="Consolas"/>
                <a:cs typeface="Consolas"/>
                <a:sym typeface="Consolas"/>
              </a:rPr>
              <a:t>sess.run</a:t>
            </a:r>
            <a:r>
              <a:rPr lang="en-US" sz="2400" dirty="0">
                <a:solidFill>
                  <a:schemeClr val="dk1"/>
                </a:solidFill>
                <a:highlight>
                  <a:srgbClr val="FFFFFF"/>
                </a:highlight>
                <a:latin typeface="Consolas"/>
                <a:ea typeface="Consolas"/>
                <a:cs typeface="Consolas"/>
                <a:sym typeface="Consolas"/>
              </a:rPr>
              <a:t>(b))</a:t>
            </a:r>
          </a:p>
        </p:txBody>
      </p:sp>
      <p:sp>
        <p:nvSpPr>
          <p:cNvPr id="852" name="Shape 852"/>
          <p:cNvSpPr txBox="1"/>
          <p:nvPr/>
        </p:nvSpPr>
        <p:spPr>
          <a:xfrm>
            <a:off x="13587200" y="8178067"/>
            <a:ext cx="10479300" cy="51000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2700" b="1">
                <a:solidFill>
                  <a:srgbClr val="008080"/>
                </a:solidFill>
                <a:highlight>
                  <a:srgbClr val="FFFFFF"/>
                </a:highlight>
                <a:latin typeface="Consolas"/>
                <a:ea typeface="Consolas"/>
                <a:cs typeface="Consolas"/>
                <a:sym typeface="Consolas"/>
              </a:rPr>
              <a:t>'''</a:t>
            </a:r>
          </a:p>
          <a:p>
            <a:pPr lvl="0" rtl="0">
              <a:spcBef>
                <a:spcPts val="0"/>
              </a:spcBef>
              <a:buNone/>
            </a:pPr>
            <a:r>
              <a:rPr lang="en-US" sz="2700" b="1">
                <a:solidFill>
                  <a:srgbClr val="008080"/>
                </a:solidFill>
                <a:highlight>
                  <a:srgbClr val="FFFFFF"/>
                </a:highlight>
                <a:latin typeface="Consolas"/>
                <a:ea typeface="Consolas"/>
                <a:cs typeface="Consolas"/>
                <a:sym typeface="Consolas"/>
              </a:rPr>
              <a:t>0 2.82329 [ 2.12867713] [-0.85235667]</a:t>
            </a:r>
          </a:p>
          <a:p>
            <a:pPr lvl="0" rtl="0">
              <a:spcBef>
                <a:spcPts val="0"/>
              </a:spcBef>
              <a:buNone/>
            </a:pPr>
            <a:r>
              <a:rPr lang="en-US" sz="2700" b="1">
                <a:solidFill>
                  <a:srgbClr val="008080"/>
                </a:solidFill>
                <a:highlight>
                  <a:srgbClr val="FFFFFF"/>
                </a:highlight>
                <a:latin typeface="Consolas"/>
                <a:ea typeface="Consolas"/>
                <a:cs typeface="Consolas"/>
                <a:sym typeface="Consolas"/>
              </a:rPr>
              <a:t>20 0.190351 [ 1.53392804] [-1.05059612]</a:t>
            </a:r>
          </a:p>
          <a:p>
            <a:pPr lvl="0" rtl="0">
              <a:spcBef>
                <a:spcPts val="0"/>
              </a:spcBef>
              <a:buNone/>
            </a:pPr>
            <a:r>
              <a:rPr lang="en-US" sz="2700" b="1">
                <a:solidFill>
                  <a:srgbClr val="008080"/>
                </a:solidFill>
                <a:highlight>
                  <a:srgbClr val="FFFFFF"/>
                </a:highlight>
                <a:latin typeface="Consolas"/>
                <a:ea typeface="Consolas"/>
                <a:cs typeface="Consolas"/>
                <a:sym typeface="Consolas"/>
              </a:rPr>
              <a:t>40 0.151357 [ 1.45725465] [-1.02391243]</a:t>
            </a:r>
          </a:p>
          <a:p>
            <a:pPr lvl="0" rtl="0">
              <a:spcBef>
                <a:spcPts val="0"/>
              </a:spcBef>
              <a:buNone/>
            </a:pPr>
            <a:r>
              <a:rPr lang="en-US" sz="2700" b="1">
                <a:solidFill>
                  <a:srgbClr val="008080"/>
                </a:solidFill>
                <a:highlight>
                  <a:srgbClr val="FFFFFF"/>
                </a:highlight>
                <a:latin typeface="Consolas"/>
                <a:ea typeface="Consolas"/>
                <a:cs typeface="Consolas"/>
                <a:sym typeface="Consolas"/>
              </a:rPr>
              <a:t>...</a:t>
            </a:r>
          </a:p>
          <a:p>
            <a:pPr lvl="0" rtl="0">
              <a:spcBef>
                <a:spcPts val="0"/>
              </a:spcBef>
              <a:buNone/>
            </a:pPr>
            <a:endParaRPr sz="2700" b="1">
              <a:solidFill>
                <a:srgbClr val="008080"/>
              </a:solidFill>
              <a:highlight>
                <a:srgbClr val="FFFFFF"/>
              </a:highlight>
              <a:latin typeface="Consolas"/>
              <a:ea typeface="Consolas"/>
              <a:cs typeface="Consolas"/>
              <a:sym typeface="Consolas"/>
            </a:endParaRPr>
          </a:p>
          <a:p>
            <a:pPr lvl="0" rtl="0">
              <a:spcBef>
                <a:spcPts val="0"/>
              </a:spcBef>
              <a:buNone/>
            </a:pPr>
            <a:r>
              <a:rPr lang="en-US" sz="2700" b="1">
                <a:solidFill>
                  <a:srgbClr val="008080"/>
                </a:solidFill>
                <a:highlight>
                  <a:srgbClr val="FFFFFF"/>
                </a:highlight>
                <a:latin typeface="Consolas"/>
                <a:ea typeface="Consolas"/>
                <a:cs typeface="Consolas"/>
                <a:sym typeface="Consolas"/>
              </a:rPr>
              <a:t>1920 1.77484e-05 [ 1.00489295] [-0.01112291]</a:t>
            </a:r>
          </a:p>
          <a:p>
            <a:pPr lvl="0" rtl="0">
              <a:spcBef>
                <a:spcPts val="0"/>
              </a:spcBef>
              <a:buNone/>
            </a:pPr>
            <a:r>
              <a:rPr lang="en-US" sz="2700" b="1">
                <a:solidFill>
                  <a:srgbClr val="008080"/>
                </a:solidFill>
                <a:highlight>
                  <a:srgbClr val="FFFFFF"/>
                </a:highlight>
                <a:latin typeface="Consolas"/>
                <a:ea typeface="Consolas"/>
                <a:cs typeface="Consolas"/>
                <a:sym typeface="Consolas"/>
              </a:rPr>
              <a:t>1940 1.61197e-05 [ 1.00466311] [-0.01060018]</a:t>
            </a:r>
          </a:p>
          <a:p>
            <a:pPr lvl="0" rtl="0">
              <a:spcBef>
                <a:spcPts val="0"/>
              </a:spcBef>
              <a:buNone/>
            </a:pPr>
            <a:r>
              <a:rPr lang="en-US" sz="2700" b="1">
                <a:solidFill>
                  <a:srgbClr val="008080"/>
                </a:solidFill>
                <a:highlight>
                  <a:srgbClr val="FFFFFF"/>
                </a:highlight>
                <a:latin typeface="Consolas"/>
                <a:ea typeface="Consolas"/>
                <a:cs typeface="Consolas"/>
                <a:sym typeface="Consolas"/>
              </a:rPr>
              <a:t>1960 1.46397e-05 [ 1.004444] [-0.01010205]</a:t>
            </a:r>
          </a:p>
          <a:p>
            <a:pPr lvl="0" rtl="0">
              <a:spcBef>
                <a:spcPts val="0"/>
              </a:spcBef>
              <a:buNone/>
            </a:pPr>
            <a:r>
              <a:rPr lang="en-US" sz="2700" b="1">
                <a:solidFill>
                  <a:srgbClr val="008080"/>
                </a:solidFill>
                <a:highlight>
                  <a:srgbClr val="FFFFFF"/>
                </a:highlight>
                <a:latin typeface="Consolas"/>
                <a:ea typeface="Consolas"/>
                <a:cs typeface="Consolas"/>
                <a:sym typeface="Consolas"/>
              </a:rPr>
              <a:t>1980 1.32962e-05 [ 1.00423515] [-0.00962736]</a:t>
            </a:r>
          </a:p>
          <a:p>
            <a:pPr lvl="0" rtl="0">
              <a:spcBef>
                <a:spcPts val="0"/>
              </a:spcBef>
              <a:buNone/>
            </a:pPr>
            <a:r>
              <a:rPr lang="en-US" sz="2700" b="1">
                <a:solidFill>
                  <a:srgbClr val="008080"/>
                </a:solidFill>
                <a:highlight>
                  <a:srgbClr val="FFFFFF"/>
                </a:highlight>
                <a:latin typeface="Consolas"/>
                <a:ea typeface="Consolas"/>
                <a:cs typeface="Consolas"/>
                <a:sym typeface="Consolas"/>
              </a:rPr>
              <a:t>2000 1.20761e-05 [ 1.00403607] [-0.00917497]</a:t>
            </a:r>
          </a:p>
          <a:p>
            <a:pPr lvl="0" rtl="0">
              <a:spcBef>
                <a:spcPts val="0"/>
              </a:spcBef>
              <a:buNone/>
            </a:pPr>
            <a:r>
              <a:rPr lang="en-US" sz="2700" b="1">
                <a:solidFill>
                  <a:srgbClr val="008080"/>
                </a:solidFill>
                <a:highlight>
                  <a:srgbClr val="FFFFFF"/>
                </a:highlight>
                <a:latin typeface="Consolas"/>
                <a:ea typeface="Consolas"/>
                <a:cs typeface="Consolas"/>
                <a:sym typeface="Consolas"/>
              </a:rPr>
              <a:t>'''</a:t>
            </a:r>
          </a:p>
        </p:txBody>
      </p:sp>
      <p:sp>
        <p:nvSpPr>
          <p:cNvPr id="853" name="Shape 853"/>
          <p:cNvSpPr txBox="1"/>
          <p:nvPr/>
        </p:nvSpPr>
        <p:spPr>
          <a:xfrm>
            <a:off x="10008800" y="95800"/>
            <a:ext cx="14172000" cy="2925600"/>
          </a:xfrm>
          <a:prstGeom prst="rect">
            <a:avLst/>
          </a:prstGeom>
          <a:noFill/>
          <a:ln>
            <a:noFill/>
          </a:ln>
        </p:spPr>
        <p:txBody>
          <a:bodyPr wrap="square" lIns="243800" tIns="243800" rIns="243800" bIns="243800" anchor="ctr" anchorCtr="0">
            <a:noAutofit/>
          </a:bodyPr>
          <a:lstStyle/>
          <a:p>
            <a:pPr lvl="0" algn="ctr" rtl="0">
              <a:spcBef>
                <a:spcPts val="0"/>
              </a:spcBef>
              <a:buNone/>
            </a:pPr>
            <a:r>
              <a:rPr lang="en-US" sz="9100" dirty="0">
                <a:solidFill>
                  <a:schemeClr val="dk1"/>
                </a:solidFill>
                <a:latin typeface="Gill Sans"/>
                <a:ea typeface="Gill Sans"/>
                <a:cs typeface="Gill Sans"/>
                <a:sym typeface="Gill Sans"/>
              </a:rPr>
              <a:t>Full code (less than 20 lines)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Shape 858"/>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dirty="0"/>
              <a:t>Placeholders </a:t>
            </a:r>
          </a:p>
        </p:txBody>
      </p:sp>
      <p:pic>
        <p:nvPicPr>
          <p:cNvPr id="859" name="Shape 859"/>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860" name="Shape 860"/>
          <p:cNvSpPr/>
          <p:nvPr/>
        </p:nvSpPr>
        <p:spPr>
          <a:xfrm>
            <a:off x="2927350" y="12751200"/>
            <a:ext cx="21823200" cy="8415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Shape 865"/>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a:t>Placeholders </a:t>
            </a:r>
          </a:p>
        </p:txBody>
      </p:sp>
      <p:sp>
        <p:nvSpPr>
          <p:cNvPr id="866" name="Shape 866"/>
          <p:cNvSpPr txBox="1"/>
          <p:nvPr/>
        </p:nvSpPr>
        <p:spPr>
          <a:xfrm>
            <a:off x="419133" y="2495532"/>
            <a:ext cx="24053700" cy="11220900"/>
          </a:xfrm>
          <a:prstGeom prst="rect">
            <a:avLst/>
          </a:prstGeom>
          <a:noFill/>
          <a:ln>
            <a:noFill/>
          </a:ln>
        </p:spPr>
        <p:txBody>
          <a:bodyPr wrap="square" lIns="91400" tIns="91400" rIns="91400" bIns="91400" anchor="ctr" anchorCtr="0">
            <a:noAutofit/>
          </a:bodyPr>
          <a:lstStyle/>
          <a:p>
            <a:pPr lvl="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X and Y data</a:t>
            </a:r>
          </a:p>
          <a:p>
            <a:pPr lvl="0" rtl="0">
              <a:lnSpc>
                <a:spcPct val="115000"/>
              </a:lnSpc>
              <a:spcBef>
                <a:spcPts val="0"/>
              </a:spcBef>
              <a:buNone/>
            </a:pPr>
            <a:r>
              <a:rPr lang="en-US" sz="3700">
                <a:solidFill>
                  <a:srgbClr val="999999"/>
                </a:solidFill>
                <a:highlight>
                  <a:srgbClr val="FFFFFF"/>
                </a:highlight>
                <a:latin typeface="Consolas"/>
                <a:ea typeface="Consolas"/>
                <a:cs typeface="Consolas"/>
                <a:sym typeface="Consolas"/>
              </a:rPr>
              <a:t>x_train = [1, 2, 3]</a:t>
            </a:r>
          </a:p>
          <a:p>
            <a:pPr marL="0" lvl="0" indent="0" rtl="0">
              <a:lnSpc>
                <a:spcPct val="115000"/>
              </a:lnSpc>
              <a:spcBef>
                <a:spcPts val="0"/>
              </a:spcBef>
              <a:buNone/>
            </a:pPr>
            <a:r>
              <a:rPr lang="en-US" sz="3700">
                <a:solidFill>
                  <a:srgbClr val="999999"/>
                </a:solidFill>
                <a:highlight>
                  <a:srgbClr val="FFFFFF"/>
                </a:highlight>
                <a:latin typeface="Consolas"/>
                <a:ea typeface="Consolas"/>
                <a:cs typeface="Consolas"/>
                <a:sym typeface="Consolas"/>
              </a:rPr>
              <a:t>y_train = [1, 2, 3]</a:t>
            </a:r>
          </a:p>
          <a:p>
            <a:pPr marL="0" lvl="0" indent="0" rtl="0">
              <a:lnSpc>
                <a:spcPct val="115000"/>
              </a:lnSpc>
              <a:spcBef>
                <a:spcPts val="0"/>
              </a:spcBef>
              <a:buNone/>
            </a:pPr>
            <a:endParaRPr sz="3700" i="1">
              <a:solidFill>
                <a:srgbClr val="808080"/>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Now we can use X and Y in place of x_data and y_data</a:t>
            </a:r>
          </a:p>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 placeholders for a tensor that will be always fed using feed_dict</a:t>
            </a:r>
          </a:p>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See http://stackoverflow.com/questions/36693740/</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X = tf.placeholder(tf.float32)</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Y = tf.placeholder(tf.float32)</a:t>
            </a:r>
          </a:p>
          <a:p>
            <a:pPr marL="0" lvl="0" indent="0" rtl="0">
              <a:lnSpc>
                <a:spcPct val="115000"/>
              </a:lnSpc>
              <a:spcBef>
                <a:spcPts val="0"/>
              </a:spcBef>
              <a:buNone/>
            </a:pPr>
            <a:r>
              <a:rPr lang="en-US" sz="37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3700" i="1">
                <a:solidFill>
                  <a:srgbClr val="808080"/>
                </a:solidFill>
                <a:highlight>
                  <a:srgbClr val="FFFFFF"/>
                </a:highlight>
                <a:latin typeface="Consolas"/>
                <a:ea typeface="Consolas"/>
                <a:cs typeface="Consolas"/>
                <a:sym typeface="Consolas"/>
              </a:rPr>
              <a:t># Fit the line</a:t>
            </a:r>
          </a:p>
          <a:p>
            <a:pPr marL="0" lvl="0" indent="-184150" rtl="0">
              <a:lnSpc>
                <a:spcPct val="115000"/>
              </a:lnSpc>
              <a:spcBef>
                <a:spcPts val="0"/>
              </a:spcBef>
              <a:buClr>
                <a:schemeClr val="dk1"/>
              </a:buClr>
              <a:buSzPct val="78378"/>
              <a:buFont typeface="Arial"/>
              <a:buNone/>
            </a:pPr>
            <a:r>
              <a:rPr lang="en-US" sz="3700" b="1">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step </a:t>
            </a:r>
            <a:r>
              <a:rPr lang="en-US" sz="3700" b="1">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2001</a:t>
            </a:r>
            <a:r>
              <a:rPr lang="en-US" sz="370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cost_val, W_val, b_val, _ = \</a:t>
            </a:r>
          </a:p>
          <a:p>
            <a:pPr marL="0" lvl="0" indent="-18415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sess.run([cost, W, b, train],</a:t>
            </a:r>
          </a:p>
          <a:p>
            <a:pPr marL="0" lvl="0" indent="-18415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Y: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b="1">
                <a:solidFill>
                  <a:srgbClr val="000080"/>
                </a:solidFill>
                <a:highlight>
                  <a:srgbClr val="FFFFFF"/>
                </a:highlight>
                <a:latin typeface="Consolas"/>
                <a:ea typeface="Consolas"/>
                <a:cs typeface="Consolas"/>
                <a:sym typeface="Consolas"/>
              </a:rPr>
              <a:t>if </a:t>
            </a:r>
            <a:r>
              <a:rPr lang="en-US" sz="3700">
                <a:solidFill>
                  <a:schemeClr val="dk1"/>
                </a:solidFill>
                <a:highlight>
                  <a:srgbClr val="FFFFFF"/>
                </a:highlight>
                <a:latin typeface="Consolas"/>
                <a:ea typeface="Consolas"/>
                <a:cs typeface="Consolas"/>
                <a:sym typeface="Consolas"/>
              </a:rPr>
              <a:t>step % </a:t>
            </a:r>
            <a:r>
              <a:rPr lang="en-US" sz="3700">
                <a:solidFill>
                  <a:srgbClr val="0000FF"/>
                </a:solidFill>
                <a:highlight>
                  <a:srgbClr val="FFFFFF"/>
                </a:highlight>
                <a:latin typeface="Consolas"/>
                <a:ea typeface="Consolas"/>
                <a:cs typeface="Consolas"/>
                <a:sym typeface="Consolas"/>
              </a:rPr>
              <a:t>20 </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0</a:t>
            </a:r>
            <a:r>
              <a:rPr lang="en-US" sz="370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78378"/>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(step, cost_val, W_val, b_val)</a:t>
            </a:r>
          </a:p>
          <a:p>
            <a:pPr marL="0" lvl="0" indent="0" rtl="0">
              <a:lnSpc>
                <a:spcPct val="115000"/>
              </a:lnSpc>
              <a:spcBef>
                <a:spcPts val="0"/>
              </a:spcBef>
              <a:buNone/>
            </a:pPr>
            <a:endParaRPr sz="3700" b="1">
              <a:solidFill>
                <a:srgbClr val="000080"/>
              </a:solidFill>
              <a:highlight>
                <a:srgbClr val="FFFFFF"/>
              </a:highlight>
              <a:latin typeface="Consolas"/>
              <a:ea typeface="Consolas"/>
              <a:cs typeface="Consolas"/>
              <a:sym typeface="Consolas"/>
            </a:endParaRPr>
          </a:p>
          <a:p>
            <a:pPr lvl="0" indent="7785100" rtl="0">
              <a:lnSpc>
                <a:spcPct val="115000"/>
              </a:lnSpc>
              <a:spcBef>
                <a:spcPts val="0"/>
              </a:spcBef>
              <a:buNone/>
            </a:pPr>
            <a:endParaRPr sz="37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Shape 871"/>
          <p:cNvSpPr txBox="1"/>
          <p:nvPr/>
        </p:nvSpPr>
        <p:spPr>
          <a:xfrm>
            <a:off x="153800" y="0"/>
            <a:ext cx="15853500" cy="13716000"/>
          </a:xfrm>
          <a:prstGeom prst="rect">
            <a:avLst/>
          </a:prstGeom>
          <a:noFill/>
          <a:ln>
            <a:noFill/>
          </a:ln>
        </p:spPr>
        <p:txBody>
          <a:bodyPr wrap="square" lIns="91400" tIns="91400" rIns="91400" bIns="91400" anchor="ctr" anchorCtr="0">
            <a:noAutofit/>
          </a:bodyPr>
          <a:lstStyle/>
          <a:p>
            <a:pPr marL="0" lvl="0" indent="-184150" rtl="0">
              <a:lnSpc>
                <a:spcPct val="115000"/>
              </a:lnSpc>
              <a:spcBef>
                <a:spcPts val="0"/>
              </a:spcBef>
              <a:buClr>
                <a:schemeClr val="dk1"/>
              </a:buClr>
              <a:buSzPct val="100000"/>
              <a:buFont typeface="Arial"/>
              <a:buNone/>
            </a:pPr>
            <a:r>
              <a:rPr lang="en-US" sz="2900" b="1" dirty="0">
                <a:solidFill>
                  <a:srgbClr val="000080"/>
                </a:solidFill>
                <a:highlight>
                  <a:srgbClr val="FFFFFF"/>
                </a:highlight>
                <a:latin typeface="Consolas"/>
                <a:ea typeface="Consolas"/>
                <a:cs typeface="Consolas"/>
                <a:sym typeface="Consolas"/>
              </a:rPr>
              <a:t>import </a:t>
            </a:r>
            <a:r>
              <a:rPr lang="en-US" sz="2900" dirty="0" err="1">
                <a:solidFill>
                  <a:schemeClr val="dk1"/>
                </a:solidFill>
                <a:highlight>
                  <a:srgbClr val="FFFFFF"/>
                </a:highlight>
                <a:latin typeface="Consolas"/>
                <a:ea typeface="Consolas"/>
                <a:cs typeface="Consolas"/>
                <a:sym typeface="Consolas"/>
              </a:rPr>
              <a:t>tensorflow</a:t>
            </a:r>
            <a:r>
              <a:rPr lang="en-US" sz="2900" dirty="0">
                <a:solidFill>
                  <a:schemeClr val="dk1"/>
                </a:solidFill>
                <a:highlight>
                  <a:srgbClr val="FFFFFF"/>
                </a:highlight>
                <a:latin typeface="Consolas"/>
                <a:ea typeface="Consolas"/>
                <a:cs typeface="Consolas"/>
                <a:sym typeface="Consolas"/>
              </a:rPr>
              <a:t> </a:t>
            </a:r>
            <a:r>
              <a:rPr lang="en-US" sz="2900" b="1" dirty="0">
                <a:solidFill>
                  <a:srgbClr val="000080"/>
                </a:solidFill>
                <a:highlight>
                  <a:srgbClr val="FFFFFF"/>
                </a:highlight>
                <a:latin typeface="Consolas"/>
                <a:ea typeface="Consolas"/>
                <a:cs typeface="Consolas"/>
                <a:sym typeface="Consolas"/>
              </a:rPr>
              <a:t>as </a:t>
            </a:r>
            <a:r>
              <a:rPr lang="en-US" sz="2900" dirty="0" err="1">
                <a:solidFill>
                  <a:schemeClr val="dk1"/>
                </a:solidFill>
                <a:highlight>
                  <a:srgbClr val="FFFFFF"/>
                </a:highlight>
                <a:latin typeface="Consolas"/>
                <a:ea typeface="Consolas"/>
                <a:cs typeface="Consolas"/>
                <a:sym typeface="Consolas"/>
              </a:rPr>
              <a:t>tf</a:t>
            </a:r>
            <a:endParaRPr lang="en-US" sz="2900" dirty="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W = </a:t>
            </a:r>
            <a:r>
              <a:rPr lang="en-US" sz="2900" dirty="0" err="1">
                <a:solidFill>
                  <a:schemeClr val="dk1"/>
                </a:solidFill>
                <a:highlight>
                  <a:srgbClr val="FFFFFF"/>
                </a:highlight>
                <a:latin typeface="Consolas"/>
                <a:ea typeface="Consolas"/>
                <a:cs typeface="Consolas"/>
                <a:sym typeface="Consolas"/>
              </a:rPr>
              <a:t>tf.Variable</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tf.random_normal</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1</a:t>
            </a:r>
            <a:r>
              <a:rPr lang="en-US" sz="2900" dirty="0">
                <a:solidFill>
                  <a:schemeClr val="dk1"/>
                </a:solidFill>
                <a:highlight>
                  <a:srgbClr val="FFFFFF"/>
                </a:highlight>
                <a:latin typeface="Consolas"/>
                <a:ea typeface="Consolas"/>
                <a:cs typeface="Consolas"/>
                <a:sym typeface="Consolas"/>
              </a:rPr>
              <a:t>]), </a:t>
            </a:r>
            <a:r>
              <a:rPr lang="en-US" sz="2900" dirty="0">
                <a:solidFill>
                  <a:srgbClr val="660099"/>
                </a:solidFill>
                <a:highlight>
                  <a:srgbClr val="FFFFFF"/>
                </a:highlight>
                <a:latin typeface="Consolas"/>
                <a:ea typeface="Consolas"/>
                <a:cs typeface="Consolas"/>
                <a:sym typeface="Consolas"/>
              </a:rPr>
              <a:t>name</a:t>
            </a:r>
            <a:r>
              <a:rPr lang="en-US" sz="2900" dirty="0">
                <a:solidFill>
                  <a:schemeClr val="dk1"/>
                </a:solidFill>
                <a:highlight>
                  <a:srgbClr val="FFFFFF"/>
                </a:highlight>
                <a:latin typeface="Consolas"/>
                <a:ea typeface="Consolas"/>
                <a:cs typeface="Consolas"/>
                <a:sym typeface="Consolas"/>
              </a:rPr>
              <a:t>=</a:t>
            </a:r>
            <a:r>
              <a:rPr lang="en-US" sz="2900" b="1" dirty="0">
                <a:solidFill>
                  <a:srgbClr val="008080"/>
                </a:solidFill>
                <a:highlight>
                  <a:srgbClr val="FFFFFF"/>
                </a:highlight>
                <a:latin typeface="Consolas"/>
                <a:ea typeface="Consolas"/>
                <a:cs typeface="Consolas"/>
                <a:sym typeface="Consolas"/>
              </a:rPr>
              <a:t>'weight'</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b = </a:t>
            </a:r>
            <a:r>
              <a:rPr lang="en-US" sz="2900" dirty="0" err="1">
                <a:solidFill>
                  <a:schemeClr val="dk1"/>
                </a:solidFill>
                <a:highlight>
                  <a:srgbClr val="FFFFFF"/>
                </a:highlight>
                <a:latin typeface="Consolas"/>
                <a:ea typeface="Consolas"/>
                <a:cs typeface="Consolas"/>
                <a:sym typeface="Consolas"/>
              </a:rPr>
              <a:t>tf.Variable</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tf.random_normal</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1</a:t>
            </a:r>
            <a:r>
              <a:rPr lang="en-US" sz="2900" dirty="0">
                <a:solidFill>
                  <a:schemeClr val="dk1"/>
                </a:solidFill>
                <a:highlight>
                  <a:srgbClr val="FFFFFF"/>
                </a:highlight>
                <a:latin typeface="Consolas"/>
                <a:ea typeface="Consolas"/>
                <a:cs typeface="Consolas"/>
                <a:sym typeface="Consolas"/>
              </a:rPr>
              <a:t>]), </a:t>
            </a:r>
            <a:r>
              <a:rPr lang="en-US" sz="2900" dirty="0">
                <a:solidFill>
                  <a:srgbClr val="660099"/>
                </a:solidFill>
                <a:highlight>
                  <a:srgbClr val="FFFFFF"/>
                </a:highlight>
                <a:latin typeface="Consolas"/>
                <a:ea typeface="Consolas"/>
                <a:cs typeface="Consolas"/>
                <a:sym typeface="Consolas"/>
              </a:rPr>
              <a:t>name</a:t>
            </a:r>
            <a:r>
              <a:rPr lang="en-US" sz="2900" dirty="0">
                <a:solidFill>
                  <a:schemeClr val="dk1"/>
                </a:solidFill>
                <a:highlight>
                  <a:srgbClr val="FFFFFF"/>
                </a:highlight>
                <a:latin typeface="Consolas"/>
                <a:ea typeface="Consolas"/>
                <a:cs typeface="Consolas"/>
                <a:sym typeface="Consolas"/>
              </a:rPr>
              <a:t>=</a:t>
            </a:r>
            <a:r>
              <a:rPr lang="en-US" sz="2900" b="1" dirty="0">
                <a:solidFill>
                  <a:srgbClr val="008080"/>
                </a:solidFill>
                <a:highlight>
                  <a:srgbClr val="FFFFFF"/>
                </a:highlight>
                <a:latin typeface="Consolas"/>
                <a:ea typeface="Consolas"/>
                <a:cs typeface="Consolas"/>
                <a:sym typeface="Consolas"/>
              </a:rPr>
              <a:t>'bias'</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Font typeface="Arial"/>
              <a:buNone/>
            </a:pPr>
            <a:endParaRPr sz="2900" dirty="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X = </a:t>
            </a:r>
            <a:r>
              <a:rPr lang="en-US" sz="2900" dirty="0" err="1">
                <a:solidFill>
                  <a:schemeClr val="dk1"/>
                </a:solidFill>
                <a:highlight>
                  <a:srgbClr val="FFFFFF"/>
                </a:highlight>
                <a:latin typeface="Consolas"/>
                <a:ea typeface="Consolas"/>
                <a:cs typeface="Consolas"/>
                <a:sym typeface="Consolas"/>
              </a:rPr>
              <a:t>tf.placeholder</a:t>
            </a:r>
            <a:r>
              <a:rPr lang="en-US" sz="2900" dirty="0">
                <a:solidFill>
                  <a:schemeClr val="dk1"/>
                </a:solidFill>
                <a:highlight>
                  <a:srgbClr val="FFFFFF"/>
                </a:highlight>
                <a:latin typeface="Consolas"/>
                <a:ea typeface="Consolas"/>
                <a:cs typeface="Consolas"/>
                <a:sym typeface="Consolas"/>
              </a:rPr>
              <a:t>(tf.float32, </a:t>
            </a:r>
            <a:r>
              <a:rPr lang="en-US" sz="2900" dirty="0">
                <a:solidFill>
                  <a:srgbClr val="660099"/>
                </a:solidFill>
                <a:highlight>
                  <a:srgbClr val="FFFFFF"/>
                </a:highlight>
                <a:latin typeface="Consolas"/>
                <a:ea typeface="Consolas"/>
                <a:cs typeface="Consolas"/>
                <a:sym typeface="Consolas"/>
              </a:rPr>
              <a:t>shape</a:t>
            </a:r>
            <a:r>
              <a:rPr lang="en-US" sz="2900" dirty="0">
                <a:solidFill>
                  <a:schemeClr val="dk1"/>
                </a:solidFill>
                <a:highlight>
                  <a:srgbClr val="FFFFFF"/>
                </a:highlight>
                <a:latin typeface="Consolas"/>
                <a:ea typeface="Consolas"/>
                <a:cs typeface="Consolas"/>
                <a:sym typeface="Consolas"/>
              </a:rPr>
              <a:t>=[</a:t>
            </a:r>
            <a:r>
              <a:rPr lang="en-US" sz="2900" b="1" dirty="0">
                <a:solidFill>
                  <a:srgbClr val="000080"/>
                </a:solidFill>
                <a:highlight>
                  <a:srgbClr val="FFFFFF"/>
                </a:highlight>
                <a:latin typeface="Consolas"/>
                <a:ea typeface="Consolas"/>
                <a:cs typeface="Consolas"/>
                <a:sym typeface="Consolas"/>
              </a:rPr>
              <a:t>None</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Y = </a:t>
            </a:r>
            <a:r>
              <a:rPr lang="en-US" sz="2900" dirty="0" err="1">
                <a:solidFill>
                  <a:schemeClr val="dk1"/>
                </a:solidFill>
                <a:highlight>
                  <a:srgbClr val="FFFFFF"/>
                </a:highlight>
                <a:latin typeface="Consolas"/>
                <a:ea typeface="Consolas"/>
                <a:cs typeface="Consolas"/>
                <a:sym typeface="Consolas"/>
              </a:rPr>
              <a:t>tf.placeholder</a:t>
            </a:r>
            <a:r>
              <a:rPr lang="en-US" sz="2900" dirty="0">
                <a:solidFill>
                  <a:schemeClr val="dk1"/>
                </a:solidFill>
                <a:highlight>
                  <a:srgbClr val="FFFFFF"/>
                </a:highlight>
                <a:latin typeface="Consolas"/>
                <a:ea typeface="Consolas"/>
                <a:cs typeface="Consolas"/>
                <a:sym typeface="Consolas"/>
              </a:rPr>
              <a:t>(tf.float32, </a:t>
            </a:r>
            <a:r>
              <a:rPr lang="en-US" sz="2900" dirty="0">
                <a:solidFill>
                  <a:srgbClr val="660099"/>
                </a:solidFill>
                <a:highlight>
                  <a:srgbClr val="FFFFFF"/>
                </a:highlight>
                <a:latin typeface="Consolas"/>
                <a:ea typeface="Consolas"/>
                <a:cs typeface="Consolas"/>
                <a:sym typeface="Consolas"/>
              </a:rPr>
              <a:t>shape</a:t>
            </a:r>
            <a:r>
              <a:rPr lang="en-US" sz="2900" dirty="0">
                <a:solidFill>
                  <a:schemeClr val="dk1"/>
                </a:solidFill>
                <a:highlight>
                  <a:srgbClr val="FFFFFF"/>
                </a:highlight>
                <a:latin typeface="Consolas"/>
                <a:ea typeface="Consolas"/>
                <a:cs typeface="Consolas"/>
                <a:sym typeface="Consolas"/>
              </a:rPr>
              <a:t>=[</a:t>
            </a:r>
            <a:r>
              <a:rPr lang="en-US" sz="2900" b="1" dirty="0">
                <a:solidFill>
                  <a:srgbClr val="000080"/>
                </a:solidFill>
                <a:highlight>
                  <a:srgbClr val="FFFFFF"/>
                </a:highlight>
                <a:latin typeface="Consolas"/>
                <a:ea typeface="Consolas"/>
                <a:cs typeface="Consolas"/>
                <a:sym typeface="Consolas"/>
              </a:rPr>
              <a:t>None</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Font typeface="Arial"/>
              <a:buNone/>
            </a:pPr>
            <a:endParaRPr sz="2900" dirty="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ct val="100000"/>
              <a:buFont typeface="Arial"/>
              <a:buNone/>
            </a:pPr>
            <a:r>
              <a:rPr lang="en-US" sz="2900" i="1" dirty="0">
                <a:solidFill>
                  <a:srgbClr val="808080"/>
                </a:solidFill>
                <a:highlight>
                  <a:srgbClr val="FFFFFF"/>
                </a:highlight>
                <a:latin typeface="Consolas"/>
                <a:ea typeface="Consolas"/>
                <a:cs typeface="Consolas"/>
                <a:sym typeface="Consolas"/>
              </a:rPr>
              <a:t># Our hypothesis </a:t>
            </a:r>
            <a:r>
              <a:rPr lang="en-US" sz="2900" i="1" dirty="0" err="1">
                <a:solidFill>
                  <a:srgbClr val="808080"/>
                </a:solidFill>
                <a:highlight>
                  <a:srgbClr val="FFFFFF"/>
                </a:highlight>
                <a:latin typeface="Consolas"/>
                <a:ea typeface="Consolas"/>
                <a:cs typeface="Consolas"/>
                <a:sym typeface="Consolas"/>
              </a:rPr>
              <a:t>XW+b</a:t>
            </a:r>
            <a:endParaRPr lang="en-US" sz="2900" i="1" dirty="0">
              <a:solidFill>
                <a:srgbClr val="808080"/>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hypothesis = X * W + b</a:t>
            </a:r>
          </a:p>
          <a:p>
            <a:pPr marL="0" lvl="0" indent="-184150" rtl="0">
              <a:lnSpc>
                <a:spcPct val="115000"/>
              </a:lnSpc>
              <a:spcBef>
                <a:spcPts val="0"/>
              </a:spcBef>
              <a:buClr>
                <a:schemeClr val="dk1"/>
              </a:buClr>
              <a:buSzPct val="100000"/>
              <a:buFont typeface="Arial"/>
              <a:buNone/>
            </a:pPr>
            <a:r>
              <a:rPr lang="en-US" sz="2900" i="1" dirty="0">
                <a:solidFill>
                  <a:srgbClr val="808080"/>
                </a:solidFill>
                <a:highlight>
                  <a:srgbClr val="FFFFFF"/>
                </a:highlight>
                <a:latin typeface="Consolas"/>
                <a:ea typeface="Consolas"/>
                <a:cs typeface="Consolas"/>
                <a:sym typeface="Consolas"/>
              </a:rPr>
              <a:t># cost/loss function</a:t>
            </a: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cost = </a:t>
            </a:r>
            <a:r>
              <a:rPr lang="en-US" sz="2900" dirty="0" err="1">
                <a:solidFill>
                  <a:schemeClr val="dk1"/>
                </a:solidFill>
                <a:highlight>
                  <a:srgbClr val="FFFFFF"/>
                </a:highlight>
                <a:latin typeface="Consolas"/>
                <a:ea typeface="Consolas"/>
                <a:cs typeface="Consolas"/>
                <a:sym typeface="Consolas"/>
              </a:rPr>
              <a:t>tf.reduce_mean</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tf.square</a:t>
            </a:r>
            <a:r>
              <a:rPr lang="en-US" sz="2900" dirty="0">
                <a:solidFill>
                  <a:schemeClr val="dk1"/>
                </a:solidFill>
                <a:highlight>
                  <a:srgbClr val="FFFFFF"/>
                </a:highlight>
                <a:latin typeface="Consolas"/>
                <a:ea typeface="Consolas"/>
                <a:cs typeface="Consolas"/>
                <a:sym typeface="Consolas"/>
              </a:rPr>
              <a:t>(hypothesis - Y))</a:t>
            </a:r>
          </a:p>
          <a:p>
            <a:pPr marL="0" lvl="0" indent="-184150" rtl="0">
              <a:lnSpc>
                <a:spcPct val="115000"/>
              </a:lnSpc>
              <a:spcBef>
                <a:spcPts val="0"/>
              </a:spcBef>
              <a:buClr>
                <a:schemeClr val="dk1"/>
              </a:buClr>
              <a:buSzPct val="100000"/>
              <a:buFont typeface="Arial"/>
              <a:buNone/>
            </a:pPr>
            <a:r>
              <a:rPr lang="en-US" sz="2900" i="1" dirty="0">
                <a:solidFill>
                  <a:srgbClr val="808080"/>
                </a:solidFill>
                <a:highlight>
                  <a:srgbClr val="FFFFFF"/>
                </a:highlight>
                <a:latin typeface="Consolas"/>
                <a:ea typeface="Consolas"/>
                <a:cs typeface="Consolas"/>
                <a:sym typeface="Consolas"/>
              </a:rPr>
              <a:t># Minimize</a:t>
            </a: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optimizer = </a:t>
            </a:r>
            <a:r>
              <a:rPr lang="en-US" sz="2900" dirty="0" err="1">
                <a:solidFill>
                  <a:schemeClr val="dk1"/>
                </a:solidFill>
                <a:highlight>
                  <a:srgbClr val="FFFFFF"/>
                </a:highlight>
                <a:latin typeface="Consolas"/>
                <a:ea typeface="Consolas"/>
                <a:cs typeface="Consolas"/>
                <a:sym typeface="Consolas"/>
              </a:rPr>
              <a:t>tf.train.GradientDescentOptimizer</a:t>
            </a:r>
            <a:r>
              <a:rPr lang="en-US" sz="2900" dirty="0">
                <a:solidFill>
                  <a:schemeClr val="dk1"/>
                </a:solidFill>
                <a:highlight>
                  <a:srgbClr val="FFFFFF"/>
                </a:highlight>
                <a:latin typeface="Consolas"/>
                <a:ea typeface="Consolas"/>
                <a:cs typeface="Consolas"/>
                <a:sym typeface="Consolas"/>
              </a:rPr>
              <a:t>(</a:t>
            </a:r>
            <a:r>
              <a:rPr lang="en-US" sz="2900" dirty="0" err="1">
                <a:solidFill>
                  <a:srgbClr val="660099"/>
                </a:solidFill>
                <a:highlight>
                  <a:srgbClr val="FFFFFF"/>
                </a:highlight>
                <a:latin typeface="Consolas"/>
                <a:ea typeface="Consolas"/>
                <a:cs typeface="Consolas"/>
                <a:sym typeface="Consolas"/>
              </a:rPr>
              <a:t>learning_rate</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0.01</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train = </a:t>
            </a:r>
            <a:r>
              <a:rPr lang="en-US" sz="2900" dirty="0" err="1">
                <a:solidFill>
                  <a:schemeClr val="dk1"/>
                </a:solidFill>
                <a:highlight>
                  <a:srgbClr val="FFFFFF"/>
                </a:highlight>
                <a:latin typeface="Consolas"/>
                <a:ea typeface="Consolas"/>
                <a:cs typeface="Consolas"/>
                <a:sym typeface="Consolas"/>
              </a:rPr>
              <a:t>optimizer.minimize</a:t>
            </a:r>
            <a:r>
              <a:rPr lang="en-US" sz="2900" dirty="0">
                <a:solidFill>
                  <a:schemeClr val="dk1"/>
                </a:solidFill>
                <a:highlight>
                  <a:srgbClr val="FFFFFF"/>
                </a:highlight>
                <a:latin typeface="Consolas"/>
                <a:ea typeface="Consolas"/>
                <a:cs typeface="Consolas"/>
                <a:sym typeface="Consolas"/>
              </a:rPr>
              <a:t>(cost)</a:t>
            </a:r>
          </a:p>
          <a:p>
            <a:pPr marL="0" lvl="0" indent="-184150" rtl="0">
              <a:lnSpc>
                <a:spcPct val="115000"/>
              </a:lnSpc>
              <a:spcBef>
                <a:spcPts val="0"/>
              </a:spcBef>
              <a:buClr>
                <a:schemeClr val="dk1"/>
              </a:buClr>
              <a:buFont typeface="Arial"/>
              <a:buNone/>
            </a:pPr>
            <a:endParaRPr sz="2900" dirty="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ct val="100000"/>
              <a:buFont typeface="Arial"/>
              <a:buNone/>
            </a:pPr>
            <a:r>
              <a:rPr lang="en-US" sz="2900" i="1" dirty="0">
                <a:solidFill>
                  <a:srgbClr val="808080"/>
                </a:solidFill>
                <a:highlight>
                  <a:srgbClr val="FFFFFF"/>
                </a:highlight>
                <a:latin typeface="Consolas"/>
                <a:ea typeface="Consolas"/>
                <a:cs typeface="Consolas"/>
                <a:sym typeface="Consolas"/>
              </a:rPr>
              <a:t># Launch the graph in a session.</a:t>
            </a:r>
          </a:p>
          <a:p>
            <a:pPr marL="0" lvl="0" indent="-184150" rtl="0">
              <a:lnSpc>
                <a:spcPct val="115000"/>
              </a:lnSpc>
              <a:spcBef>
                <a:spcPts val="0"/>
              </a:spcBef>
              <a:buClr>
                <a:schemeClr val="dk1"/>
              </a:buClr>
              <a:buSzPct val="100000"/>
              <a:buFont typeface="Arial"/>
              <a:buNone/>
            </a:pPr>
            <a:r>
              <a:rPr lang="en-US" sz="2900" dirty="0" err="1">
                <a:solidFill>
                  <a:schemeClr val="dk1"/>
                </a:solidFill>
                <a:highlight>
                  <a:srgbClr val="FFFFFF"/>
                </a:highlight>
                <a:latin typeface="Consolas"/>
                <a:ea typeface="Consolas"/>
                <a:cs typeface="Consolas"/>
                <a:sym typeface="Consolas"/>
              </a:rPr>
              <a:t>sess</a:t>
            </a:r>
            <a:r>
              <a:rPr lang="en-US" sz="2900" dirty="0">
                <a:solidFill>
                  <a:schemeClr val="dk1"/>
                </a:solidFill>
                <a:highlight>
                  <a:srgbClr val="FFFFFF"/>
                </a:highlight>
                <a:latin typeface="Consolas"/>
                <a:ea typeface="Consolas"/>
                <a:cs typeface="Consolas"/>
                <a:sym typeface="Consolas"/>
              </a:rPr>
              <a:t> = </a:t>
            </a:r>
            <a:r>
              <a:rPr lang="en-US" sz="2900" dirty="0" err="1">
                <a:solidFill>
                  <a:schemeClr val="dk1"/>
                </a:solidFill>
                <a:highlight>
                  <a:srgbClr val="FFFFFF"/>
                </a:highlight>
                <a:latin typeface="Consolas"/>
                <a:ea typeface="Consolas"/>
                <a:cs typeface="Consolas"/>
                <a:sym typeface="Consolas"/>
              </a:rPr>
              <a:t>tf.Session</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i="1" dirty="0">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2900" dirty="0" err="1">
                <a:solidFill>
                  <a:schemeClr val="dk1"/>
                </a:solidFill>
                <a:highlight>
                  <a:srgbClr val="FFFFFF"/>
                </a:highlight>
                <a:latin typeface="Consolas"/>
                <a:ea typeface="Consolas"/>
                <a:cs typeface="Consolas"/>
                <a:sym typeface="Consolas"/>
              </a:rPr>
              <a:t>sess.run</a:t>
            </a:r>
            <a:r>
              <a:rPr lang="en-US" sz="2900" dirty="0">
                <a:solidFill>
                  <a:schemeClr val="dk1"/>
                </a:solidFill>
                <a:highlight>
                  <a:srgbClr val="FFFFFF"/>
                </a:highlight>
                <a:latin typeface="Consolas"/>
                <a:ea typeface="Consolas"/>
                <a:cs typeface="Consolas"/>
                <a:sym typeface="Consolas"/>
              </a:rPr>
              <a:t>(</a:t>
            </a:r>
            <a:r>
              <a:rPr lang="en-US" sz="2900" dirty="0" err="1">
                <a:solidFill>
                  <a:schemeClr val="dk1"/>
                </a:solidFill>
                <a:highlight>
                  <a:srgbClr val="FFFFFF"/>
                </a:highlight>
                <a:latin typeface="Consolas"/>
                <a:ea typeface="Consolas"/>
                <a:cs typeface="Consolas"/>
                <a:sym typeface="Consolas"/>
              </a:rPr>
              <a:t>tf.global_variables_initializer</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Font typeface="Arial"/>
              <a:buNone/>
            </a:pPr>
            <a:endParaRPr sz="2900" dirty="0">
              <a:solidFill>
                <a:schemeClr val="dk1"/>
              </a:solidFill>
              <a:highlight>
                <a:srgbClr val="FFFFFF"/>
              </a:highlight>
              <a:latin typeface="Consolas"/>
              <a:ea typeface="Consolas"/>
              <a:cs typeface="Consolas"/>
              <a:sym typeface="Consolas"/>
            </a:endParaRPr>
          </a:p>
          <a:p>
            <a:pPr marL="0" lvl="0" indent="-184150" rtl="0">
              <a:lnSpc>
                <a:spcPct val="115000"/>
              </a:lnSpc>
              <a:spcBef>
                <a:spcPts val="0"/>
              </a:spcBef>
              <a:buClr>
                <a:schemeClr val="dk1"/>
              </a:buClr>
              <a:buSzPct val="100000"/>
              <a:buFont typeface="Arial"/>
              <a:buNone/>
            </a:pPr>
            <a:r>
              <a:rPr lang="en-US" sz="2900" i="1" dirty="0">
                <a:solidFill>
                  <a:srgbClr val="808080"/>
                </a:solidFill>
                <a:highlight>
                  <a:srgbClr val="FFFFFF"/>
                </a:highlight>
                <a:latin typeface="Consolas"/>
                <a:ea typeface="Consolas"/>
                <a:cs typeface="Consolas"/>
                <a:sym typeface="Consolas"/>
              </a:rPr>
              <a:t># Fit the line</a:t>
            </a:r>
          </a:p>
          <a:p>
            <a:pPr marL="0" lvl="0" indent="-184150" rtl="0">
              <a:lnSpc>
                <a:spcPct val="115000"/>
              </a:lnSpc>
              <a:spcBef>
                <a:spcPts val="0"/>
              </a:spcBef>
              <a:buClr>
                <a:schemeClr val="dk1"/>
              </a:buClr>
              <a:buSzPct val="100000"/>
              <a:buFont typeface="Arial"/>
              <a:buNone/>
            </a:pPr>
            <a:r>
              <a:rPr lang="en-US" sz="2900" b="1" dirty="0">
                <a:solidFill>
                  <a:srgbClr val="000080"/>
                </a:solidFill>
                <a:highlight>
                  <a:srgbClr val="FFFFFF"/>
                </a:highlight>
                <a:latin typeface="Consolas"/>
                <a:ea typeface="Consolas"/>
                <a:cs typeface="Consolas"/>
                <a:sym typeface="Consolas"/>
              </a:rPr>
              <a:t>for </a:t>
            </a:r>
            <a:r>
              <a:rPr lang="en-US" sz="2900" dirty="0">
                <a:solidFill>
                  <a:schemeClr val="dk1"/>
                </a:solidFill>
                <a:highlight>
                  <a:srgbClr val="FFFFFF"/>
                </a:highlight>
                <a:latin typeface="Consolas"/>
                <a:ea typeface="Consolas"/>
                <a:cs typeface="Consolas"/>
                <a:sym typeface="Consolas"/>
              </a:rPr>
              <a:t>step </a:t>
            </a:r>
            <a:r>
              <a:rPr lang="en-US" sz="2900" b="1" dirty="0">
                <a:solidFill>
                  <a:srgbClr val="000080"/>
                </a:solidFill>
                <a:highlight>
                  <a:srgbClr val="FFFFFF"/>
                </a:highlight>
                <a:latin typeface="Consolas"/>
                <a:ea typeface="Consolas"/>
                <a:cs typeface="Consolas"/>
                <a:sym typeface="Consolas"/>
              </a:rPr>
              <a:t>in </a:t>
            </a:r>
            <a:r>
              <a:rPr lang="en-US" sz="2900" dirty="0">
                <a:solidFill>
                  <a:srgbClr val="000080"/>
                </a:solidFill>
                <a:highlight>
                  <a:srgbClr val="FFFFFF"/>
                </a:highlight>
                <a:latin typeface="Consolas"/>
                <a:ea typeface="Consolas"/>
                <a:cs typeface="Consolas"/>
                <a:sym typeface="Consolas"/>
              </a:rPr>
              <a:t>range</a:t>
            </a:r>
            <a:r>
              <a:rPr lang="en-US" sz="2900" dirty="0">
                <a:solidFill>
                  <a:schemeClr val="dk1"/>
                </a:solidFill>
                <a:highlight>
                  <a:srgbClr val="FFFFFF"/>
                </a:highlight>
                <a:latin typeface="Consolas"/>
                <a:ea typeface="Consolas"/>
                <a:cs typeface="Consolas"/>
                <a:sym typeface="Consolas"/>
              </a:rPr>
              <a:t>(</a:t>
            </a:r>
            <a:r>
              <a:rPr lang="en-US" sz="2900" dirty="0">
                <a:solidFill>
                  <a:srgbClr val="0000FF"/>
                </a:solidFill>
                <a:highlight>
                  <a:srgbClr val="FFFFFF"/>
                </a:highlight>
                <a:latin typeface="Consolas"/>
                <a:ea typeface="Consolas"/>
                <a:cs typeface="Consolas"/>
                <a:sym typeface="Consolas"/>
              </a:rPr>
              <a:t>2001</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cost_val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W_val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b_val</a:t>
            </a:r>
            <a:r>
              <a:rPr lang="en-US" sz="2900" dirty="0">
                <a:solidFill>
                  <a:schemeClr val="dk1"/>
                </a:solidFill>
                <a:highlight>
                  <a:srgbClr val="FFFFFF"/>
                </a:highlight>
                <a:latin typeface="Consolas"/>
                <a:ea typeface="Consolas"/>
                <a:cs typeface="Consolas"/>
                <a:sym typeface="Consolas"/>
              </a:rPr>
              <a:t>, _ = </a:t>
            </a:r>
            <a:r>
              <a:rPr lang="en-US" sz="2900" dirty="0" err="1">
                <a:solidFill>
                  <a:schemeClr val="dk1"/>
                </a:solidFill>
                <a:highlight>
                  <a:srgbClr val="FFFFFF"/>
                </a:highlight>
                <a:latin typeface="Consolas"/>
                <a:ea typeface="Consolas"/>
                <a:cs typeface="Consolas"/>
                <a:sym typeface="Consolas"/>
              </a:rPr>
              <a:t>sess.run</a:t>
            </a:r>
            <a:r>
              <a:rPr lang="en-US" sz="2900" dirty="0">
                <a:solidFill>
                  <a:schemeClr val="dk1"/>
                </a:solidFill>
                <a:highlight>
                  <a:srgbClr val="FFFFFF"/>
                </a:highlight>
                <a:latin typeface="Consolas"/>
                <a:ea typeface="Consolas"/>
                <a:cs typeface="Consolas"/>
                <a:sym typeface="Consolas"/>
              </a:rPr>
              <a:t>([cost, W, b, train],</a:t>
            </a: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                </a:t>
            </a:r>
            <a:r>
              <a:rPr lang="en-US" sz="2900" dirty="0" err="1">
                <a:solidFill>
                  <a:srgbClr val="660099"/>
                </a:solidFill>
                <a:highlight>
                  <a:srgbClr val="FFFFFF"/>
                </a:highlight>
                <a:latin typeface="Consolas"/>
                <a:ea typeface="Consolas"/>
                <a:cs typeface="Consolas"/>
                <a:sym typeface="Consolas"/>
              </a:rPr>
              <a:t>feed_dict</a:t>
            </a:r>
            <a:r>
              <a:rPr lang="en-US" sz="2900" dirty="0">
                <a:solidFill>
                  <a:schemeClr val="dk1"/>
                </a:solidFill>
                <a:highlight>
                  <a:srgbClr val="FFFFFF"/>
                </a:highlight>
                <a:latin typeface="Consolas"/>
                <a:ea typeface="Consolas"/>
                <a:cs typeface="Consolas"/>
                <a:sym typeface="Consolas"/>
              </a:rPr>
              <a:t>={X: [</a:t>
            </a:r>
            <a:r>
              <a:rPr lang="en-US" sz="2900" dirty="0">
                <a:solidFill>
                  <a:srgbClr val="0000FF"/>
                </a:solidFill>
                <a:highlight>
                  <a:srgbClr val="FFFFFF"/>
                </a:highlight>
                <a:latin typeface="Consolas"/>
                <a:ea typeface="Consolas"/>
                <a:cs typeface="Consolas"/>
                <a:sym typeface="Consolas"/>
              </a:rPr>
              <a:t>1</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2</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3</a:t>
            </a:r>
            <a:r>
              <a:rPr lang="en-US" sz="2900" dirty="0">
                <a:solidFill>
                  <a:schemeClr val="dk1"/>
                </a:solidFill>
                <a:highlight>
                  <a:srgbClr val="FFFFFF"/>
                </a:highlight>
                <a:latin typeface="Consolas"/>
                <a:ea typeface="Consolas"/>
                <a:cs typeface="Consolas"/>
                <a:sym typeface="Consolas"/>
              </a:rPr>
              <a:t>], Y: [</a:t>
            </a:r>
            <a:r>
              <a:rPr lang="en-US" sz="2900" dirty="0">
                <a:solidFill>
                  <a:srgbClr val="0000FF"/>
                </a:solidFill>
                <a:highlight>
                  <a:srgbClr val="FFFFFF"/>
                </a:highlight>
                <a:latin typeface="Consolas"/>
                <a:ea typeface="Consolas"/>
                <a:cs typeface="Consolas"/>
                <a:sym typeface="Consolas"/>
              </a:rPr>
              <a:t>1</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2</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3</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   </a:t>
            </a:r>
            <a:r>
              <a:rPr lang="en-US" sz="2900" b="1" dirty="0">
                <a:solidFill>
                  <a:srgbClr val="000080"/>
                </a:solidFill>
                <a:highlight>
                  <a:srgbClr val="FFFFFF"/>
                </a:highlight>
                <a:latin typeface="Consolas"/>
                <a:ea typeface="Consolas"/>
                <a:cs typeface="Consolas"/>
                <a:sym typeface="Consolas"/>
              </a:rPr>
              <a:t>if </a:t>
            </a:r>
            <a:r>
              <a:rPr lang="en-US" sz="2900" dirty="0">
                <a:solidFill>
                  <a:schemeClr val="dk1"/>
                </a:solidFill>
                <a:highlight>
                  <a:srgbClr val="FFFFFF"/>
                </a:highlight>
                <a:latin typeface="Consolas"/>
                <a:ea typeface="Consolas"/>
                <a:cs typeface="Consolas"/>
                <a:sym typeface="Consolas"/>
              </a:rPr>
              <a:t>step % </a:t>
            </a:r>
            <a:r>
              <a:rPr lang="en-US" sz="2900" dirty="0">
                <a:solidFill>
                  <a:srgbClr val="0000FF"/>
                </a:solidFill>
                <a:highlight>
                  <a:srgbClr val="FFFFFF"/>
                </a:highlight>
                <a:latin typeface="Consolas"/>
                <a:ea typeface="Consolas"/>
                <a:cs typeface="Consolas"/>
                <a:sym typeface="Consolas"/>
              </a:rPr>
              <a:t>20 </a:t>
            </a:r>
            <a:r>
              <a:rPr lang="en-US" sz="2900" dirty="0">
                <a:solidFill>
                  <a:schemeClr val="dk1"/>
                </a:solidFill>
                <a:highlight>
                  <a:srgbClr val="FFFFFF"/>
                </a:highlight>
                <a:latin typeface="Consolas"/>
                <a:ea typeface="Consolas"/>
                <a:cs typeface="Consolas"/>
                <a:sym typeface="Consolas"/>
              </a:rPr>
              <a:t>== </a:t>
            </a:r>
            <a:r>
              <a:rPr lang="en-US" sz="2900" dirty="0">
                <a:solidFill>
                  <a:srgbClr val="0000FF"/>
                </a:solidFill>
                <a:highlight>
                  <a:srgbClr val="FFFFFF"/>
                </a:highlight>
                <a:latin typeface="Consolas"/>
                <a:ea typeface="Consolas"/>
                <a:cs typeface="Consolas"/>
                <a:sym typeface="Consolas"/>
              </a:rPr>
              <a:t>0</a:t>
            </a:r>
            <a:r>
              <a:rPr lang="en-US" sz="2900" dirty="0">
                <a:solidFill>
                  <a:schemeClr val="dk1"/>
                </a:solidFill>
                <a:highlight>
                  <a:srgbClr val="FFFFFF"/>
                </a:highlight>
                <a:latin typeface="Consolas"/>
                <a:ea typeface="Consolas"/>
                <a:cs typeface="Consolas"/>
                <a:sym typeface="Consolas"/>
              </a:rPr>
              <a:t>:</a:t>
            </a:r>
          </a:p>
          <a:p>
            <a:pPr marL="0" lvl="0" indent="-184150" rtl="0">
              <a:lnSpc>
                <a:spcPct val="115000"/>
              </a:lnSpc>
              <a:spcBef>
                <a:spcPts val="0"/>
              </a:spcBef>
              <a:buClr>
                <a:schemeClr val="dk1"/>
              </a:buClr>
              <a:buSzPct val="100000"/>
              <a:buFont typeface="Arial"/>
              <a:buNone/>
            </a:pPr>
            <a:r>
              <a:rPr lang="en-US" sz="2900" dirty="0">
                <a:solidFill>
                  <a:schemeClr val="dk1"/>
                </a:solidFill>
                <a:highlight>
                  <a:srgbClr val="FFFFFF"/>
                </a:highlight>
                <a:latin typeface="Consolas"/>
                <a:ea typeface="Consolas"/>
                <a:cs typeface="Consolas"/>
                <a:sym typeface="Consolas"/>
              </a:rPr>
              <a:t>       </a:t>
            </a:r>
            <a:r>
              <a:rPr lang="en-US" sz="2900" dirty="0">
                <a:solidFill>
                  <a:srgbClr val="000080"/>
                </a:solidFill>
                <a:highlight>
                  <a:srgbClr val="FFFFFF"/>
                </a:highlight>
                <a:latin typeface="Consolas"/>
                <a:ea typeface="Consolas"/>
                <a:cs typeface="Consolas"/>
                <a:sym typeface="Consolas"/>
              </a:rPr>
              <a:t>print</a:t>
            </a:r>
            <a:r>
              <a:rPr lang="en-US" sz="2900" dirty="0">
                <a:solidFill>
                  <a:schemeClr val="dk1"/>
                </a:solidFill>
                <a:highlight>
                  <a:srgbClr val="FFFFFF"/>
                </a:highlight>
                <a:latin typeface="Consolas"/>
                <a:ea typeface="Consolas"/>
                <a:cs typeface="Consolas"/>
                <a:sym typeface="Consolas"/>
              </a:rPr>
              <a:t>(step, </a:t>
            </a:r>
            <a:r>
              <a:rPr lang="en-US" sz="2900" dirty="0" err="1">
                <a:solidFill>
                  <a:schemeClr val="dk1"/>
                </a:solidFill>
                <a:highlight>
                  <a:srgbClr val="FFFFFF"/>
                </a:highlight>
                <a:latin typeface="Consolas"/>
                <a:ea typeface="Consolas"/>
                <a:cs typeface="Consolas"/>
                <a:sym typeface="Consolas"/>
              </a:rPr>
              <a:t>cost_val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W_val</a:t>
            </a:r>
            <a:r>
              <a:rPr lang="en-US" sz="2900" dirty="0">
                <a:solidFill>
                  <a:schemeClr val="dk1"/>
                </a:solidFill>
                <a:highlight>
                  <a:srgbClr val="FFFFFF"/>
                </a:highlight>
                <a:latin typeface="Consolas"/>
                <a:ea typeface="Consolas"/>
                <a:cs typeface="Consolas"/>
                <a:sym typeface="Consolas"/>
              </a:rPr>
              <a:t>, </a:t>
            </a:r>
            <a:r>
              <a:rPr lang="en-US" sz="2900" dirty="0" err="1">
                <a:solidFill>
                  <a:schemeClr val="dk1"/>
                </a:solidFill>
                <a:highlight>
                  <a:srgbClr val="FFFFFF"/>
                </a:highlight>
                <a:latin typeface="Consolas"/>
                <a:ea typeface="Consolas"/>
                <a:cs typeface="Consolas"/>
                <a:sym typeface="Consolas"/>
              </a:rPr>
              <a:t>b_val</a:t>
            </a:r>
            <a:r>
              <a:rPr lang="en-US" sz="2900" dirty="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endParaRPr sz="2900" b="1" dirty="0">
              <a:solidFill>
                <a:srgbClr val="000080"/>
              </a:solidFill>
              <a:highlight>
                <a:srgbClr val="FFFFFF"/>
              </a:highlight>
              <a:latin typeface="Consolas"/>
              <a:ea typeface="Consolas"/>
              <a:cs typeface="Consolas"/>
              <a:sym typeface="Consolas"/>
            </a:endParaRPr>
          </a:p>
        </p:txBody>
      </p:sp>
      <p:sp>
        <p:nvSpPr>
          <p:cNvPr id="872" name="Shape 872"/>
          <p:cNvSpPr txBox="1"/>
          <p:nvPr/>
        </p:nvSpPr>
        <p:spPr>
          <a:xfrm>
            <a:off x="13626333" y="4016200"/>
            <a:ext cx="10554300" cy="90591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2900" b="1">
                <a:solidFill>
                  <a:srgbClr val="008080"/>
                </a:solidFill>
                <a:highlight>
                  <a:srgbClr val="FFFFFF"/>
                </a:highlight>
                <a:latin typeface="Consolas"/>
                <a:ea typeface="Consolas"/>
                <a:cs typeface="Consolas"/>
                <a:sym typeface="Consolas"/>
              </a:rPr>
              <a:t>...</a:t>
            </a:r>
          </a:p>
          <a:p>
            <a:pPr lvl="0" rtl="0">
              <a:spcBef>
                <a:spcPts val="0"/>
              </a:spcBef>
              <a:buNone/>
            </a:pPr>
            <a:r>
              <a:rPr lang="en-US" sz="2900" b="1">
                <a:solidFill>
                  <a:srgbClr val="008080"/>
                </a:solidFill>
                <a:highlight>
                  <a:srgbClr val="FFFFFF"/>
                </a:highlight>
                <a:latin typeface="Consolas"/>
                <a:ea typeface="Consolas"/>
                <a:cs typeface="Consolas"/>
                <a:sym typeface="Consolas"/>
              </a:rPr>
              <a:t>1980 1.32962e-05 [ 1.00423515] [-0.00962736]</a:t>
            </a:r>
          </a:p>
          <a:p>
            <a:pPr lvl="0" rtl="0">
              <a:spcBef>
                <a:spcPts val="0"/>
              </a:spcBef>
              <a:buNone/>
            </a:pPr>
            <a:r>
              <a:rPr lang="en-US" sz="2900" b="1">
                <a:solidFill>
                  <a:srgbClr val="008080"/>
                </a:solidFill>
                <a:highlight>
                  <a:srgbClr val="FFFFFF"/>
                </a:highlight>
                <a:latin typeface="Consolas"/>
                <a:ea typeface="Consolas"/>
                <a:cs typeface="Consolas"/>
                <a:sym typeface="Consolas"/>
              </a:rPr>
              <a:t>2000 1.20761e-05 [ 1.00403607] [-0.00917497]</a:t>
            </a:r>
          </a:p>
          <a:p>
            <a:pPr lvl="0" rtl="0">
              <a:spcBef>
                <a:spcPts val="0"/>
              </a:spcBef>
              <a:buNone/>
            </a:pPr>
            <a:endParaRPr sz="2900" b="1">
              <a:solidFill>
                <a:srgbClr val="008080"/>
              </a:solidFill>
              <a:highlight>
                <a:srgbClr val="FFFFFF"/>
              </a:highlight>
              <a:latin typeface="Consolas"/>
              <a:ea typeface="Consolas"/>
              <a:cs typeface="Consolas"/>
              <a:sym typeface="Consolas"/>
            </a:endParaRPr>
          </a:p>
          <a:p>
            <a:pPr lvl="0" rtl="0">
              <a:spcBef>
                <a:spcPts val="0"/>
              </a:spcBef>
              <a:buNone/>
            </a:pPr>
            <a:endParaRPr sz="2900" b="1">
              <a:solidFill>
                <a:srgbClr val="008080"/>
              </a:solidFill>
              <a:highlight>
                <a:srgbClr val="FFFFFF"/>
              </a:highlight>
              <a:latin typeface="Consolas"/>
              <a:ea typeface="Consolas"/>
              <a:cs typeface="Consolas"/>
              <a:sym typeface="Consolas"/>
            </a:endParaRPr>
          </a:p>
          <a:p>
            <a:pPr lvl="0" rtl="0">
              <a:spcBef>
                <a:spcPts val="0"/>
              </a:spcBef>
              <a:buNone/>
            </a:pPr>
            <a:r>
              <a:rPr lang="en-US" sz="2900" i="1">
                <a:solidFill>
                  <a:srgbClr val="808080"/>
                </a:solidFill>
                <a:highlight>
                  <a:srgbClr val="FFFFFF"/>
                </a:highlight>
                <a:latin typeface="Consolas"/>
                <a:ea typeface="Consolas"/>
                <a:cs typeface="Consolas"/>
                <a:sym typeface="Consolas"/>
              </a:rPr>
              <a:t># Testing our model</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p>
          <a:p>
            <a:pPr lvl="0" rtl="0">
              <a:spcBef>
                <a:spcPts val="0"/>
              </a:spcBef>
              <a:buClr>
                <a:schemeClr val="dk1"/>
              </a:buClr>
              <a:buSzPct val="100000"/>
              <a:buFont typeface="Arial"/>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p>
          <a:p>
            <a:pPr lvl="0" rtl="0">
              <a:spcBef>
                <a:spcPts val="0"/>
              </a:spcBef>
              <a:buNone/>
            </a:pPr>
            <a:endParaRPr sz="2900">
              <a:solidFill>
                <a:schemeClr val="dk1"/>
              </a:solidFill>
              <a:highlight>
                <a:srgbClr val="FFFFFF"/>
              </a:highlight>
              <a:latin typeface="Consolas"/>
              <a:ea typeface="Consolas"/>
              <a:cs typeface="Consolas"/>
              <a:sym typeface="Consolas"/>
            </a:endParaRPr>
          </a:p>
          <a:p>
            <a:pPr lvl="0" rtl="0">
              <a:spcBef>
                <a:spcPts val="0"/>
              </a:spcBef>
              <a:buNone/>
            </a:pPr>
            <a:endParaRPr sz="2900">
              <a:solidFill>
                <a:schemeClr val="dk1"/>
              </a:solidFill>
              <a:highlight>
                <a:srgbClr val="FFFFFF"/>
              </a:highlight>
              <a:latin typeface="Consolas"/>
              <a:ea typeface="Consolas"/>
              <a:cs typeface="Consolas"/>
              <a:sym typeface="Consolas"/>
            </a:endParaRPr>
          </a:p>
          <a:p>
            <a:pPr lvl="0" rtl="0">
              <a:spcBef>
                <a:spcPts val="0"/>
              </a:spcBef>
              <a:buNone/>
            </a:pPr>
            <a:r>
              <a:rPr lang="en-US" sz="2900" b="1">
                <a:solidFill>
                  <a:srgbClr val="008080"/>
                </a:solidFill>
                <a:highlight>
                  <a:srgbClr val="FFFFFF"/>
                </a:highlight>
                <a:latin typeface="Consolas"/>
                <a:ea typeface="Consolas"/>
                <a:cs typeface="Consolas"/>
                <a:sym typeface="Consolas"/>
              </a:rPr>
              <a:t>[ 5.0110054]</a:t>
            </a:r>
          </a:p>
          <a:p>
            <a:pPr lvl="0" rtl="0">
              <a:spcBef>
                <a:spcPts val="0"/>
              </a:spcBef>
              <a:buNone/>
            </a:pPr>
            <a:r>
              <a:rPr lang="en-US" sz="2900" b="1">
                <a:solidFill>
                  <a:srgbClr val="008080"/>
                </a:solidFill>
                <a:highlight>
                  <a:srgbClr val="FFFFFF"/>
                </a:highlight>
                <a:latin typeface="Consolas"/>
                <a:ea typeface="Consolas"/>
                <a:cs typeface="Consolas"/>
                <a:sym typeface="Consolas"/>
              </a:rPr>
              <a:t>[ 2.50091505]</a:t>
            </a:r>
          </a:p>
          <a:p>
            <a:pPr lvl="0" rtl="0">
              <a:spcBef>
                <a:spcPts val="0"/>
              </a:spcBef>
              <a:buClr>
                <a:schemeClr val="dk1"/>
              </a:buClr>
              <a:buSzPct val="93548"/>
              <a:buFont typeface="Arial"/>
              <a:buNone/>
            </a:pPr>
            <a:r>
              <a:rPr lang="en-US" sz="3100" b="1">
                <a:solidFill>
                  <a:srgbClr val="008080"/>
                </a:solidFill>
                <a:highlight>
                  <a:srgbClr val="FFFFFF"/>
                </a:highlight>
              </a:rPr>
              <a:t>[ 1.49687922  3.50495124]</a:t>
            </a:r>
          </a:p>
          <a:p>
            <a:pPr lvl="0" rtl="0">
              <a:spcBef>
                <a:spcPts val="0"/>
              </a:spcBef>
              <a:buNone/>
            </a:pPr>
            <a:endParaRPr sz="2900" b="1">
              <a:solidFill>
                <a:srgbClr val="008080"/>
              </a:solidFill>
              <a:highlight>
                <a:srgbClr val="FFFFFF"/>
              </a:highlight>
              <a:latin typeface="Consolas"/>
              <a:ea typeface="Consolas"/>
              <a:cs typeface="Consolas"/>
              <a:sym typeface="Consolas"/>
            </a:endParaRPr>
          </a:p>
        </p:txBody>
      </p:sp>
      <p:sp>
        <p:nvSpPr>
          <p:cNvPr id="873" name="Shape 873"/>
          <p:cNvSpPr txBox="1"/>
          <p:nvPr/>
        </p:nvSpPr>
        <p:spPr>
          <a:xfrm>
            <a:off x="10008800" y="95800"/>
            <a:ext cx="14172000" cy="2925600"/>
          </a:xfrm>
          <a:prstGeom prst="rect">
            <a:avLst/>
          </a:prstGeom>
          <a:noFill/>
          <a:ln>
            <a:noFill/>
          </a:ln>
        </p:spPr>
        <p:txBody>
          <a:bodyPr wrap="square" lIns="243800" tIns="243800" rIns="243800" bIns="243800" anchor="ctr" anchorCtr="0">
            <a:noAutofit/>
          </a:bodyPr>
          <a:lstStyle/>
          <a:p>
            <a:pPr lvl="0" algn="ctr" rtl="0">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p:nvPr/>
        </p:nvSpPr>
        <p:spPr>
          <a:xfrm>
            <a:off x="153800" y="0"/>
            <a:ext cx="15853500" cy="13716000"/>
          </a:xfrm>
          <a:prstGeom prst="rect">
            <a:avLst/>
          </a:prstGeom>
          <a:noFill/>
          <a:ln>
            <a:noFill/>
          </a:ln>
        </p:spPr>
        <p:txBody>
          <a:bodyPr wrap="square" lIns="91400" tIns="91400" rIns="91400" bIns="91400" anchor="ctr" anchorCtr="0">
            <a:noAutofit/>
          </a:bodyPr>
          <a:lstStyle/>
          <a:p>
            <a:pPr marL="0" lvl="0" indent="0" rtl="0">
              <a:lnSpc>
                <a:spcPct val="115000"/>
              </a:lnSpc>
              <a:spcBef>
                <a:spcPts val="0"/>
              </a:spcBef>
              <a:buNone/>
            </a:pPr>
            <a:r>
              <a:rPr lang="en-US" sz="2900" b="1">
                <a:solidFill>
                  <a:srgbClr val="000080"/>
                </a:solidFill>
                <a:highlight>
                  <a:srgbClr val="FFFFFF"/>
                </a:highlight>
                <a:latin typeface="Consolas"/>
                <a:ea typeface="Consolas"/>
                <a:cs typeface="Consolas"/>
                <a:sym typeface="Consolas"/>
              </a:rPr>
              <a:t>import </a:t>
            </a:r>
            <a:r>
              <a:rPr lang="en-US" sz="2900">
                <a:solidFill>
                  <a:schemeClr val="dk1"/>
                </a:solidFill>
                <a:highlight>
                  <a:srgbClr val="FFFFFF"/>
                </a:highlight>
                <a:latin typeface="Consolas"/>
                <a:ea typeface="Consolas"/>
                <a:cs typeface="Consolas"/>
                <a:sym typeface="Consolas"/>
              </a:rPr>
              <a:t>tensorflow </a:t>
            </a:r>
            <a:r>
              <a:rPr lang="en-US" sz="2900" b="1">
                <a:solidFill>
                  <a:srgbClr val="000080"/>
                </a:solidFill>
                <a:highlight>
                  <a:srgbClr val="FFFFFF"/>
                </a:highlight>
                <a:latin typeface="Consolas"/>
                <a:ea typeface="Consolas"/>
                <a:cs typeface="Consolas"/>
                <a:sym typeface="Consolas"/>
              </a:rPr>
              <a:t>as </a:t>
            </a:r>
            <a:r>
              <a:rPr lang="en-US" sz="2900">
                <a:solidFill>
                  <a:schemeClr val="dk1"/>
                </a:solidFill>
                <a:highlight>
                  <a:srgbClr val="FFFFFF"/>
                </a:highlight>
                <a:latin typeface="Consolas"/>
                <a:ea typeface="Consolas"/>
                <a:cs typeface="Consolas"/>
                <a:sym typeface="Consolas"/>
              </a:rPr>
              <a:t>tf</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W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lang="en-US" sz="2900" b="1">
                <a:solidFill>
                  <a:srgbClr val="008080"/>
                </a:solidFill>
                <a:highlight>
                  <a:srgbClr val="FFFFFF"/>
                </a:highlight>
                <a:latin typeface="Consolas"/>
                <a:ea typeface="Consolas"/>
                <a:cs typeface="Consolas"/>
                <a:sym typeface="Consolas"/>
              </a:rPr>
              <a:t>'weight'</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b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lang="en-US" sz="2900" b="1">
                <a:solidFill>
                  <a:srgbClr val="008080"/>
                </a:solidFill>
                <a:highlight>
                  <a:srgbClr val="FFFFFF"/>
                </a:highlight>
                <a:latin typeface="Consolas"/>
                <a:ea typeface="Consolas"/>
                <a:cs typeface="Consolas"/>
                <a:sym typeface="Consolas"/>
              </a:rPr>
              <a:t>'bias'</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X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lang="en-US" sz="2900" b="1">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Y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lang="en-US" sz="2900" b="1">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endParaRPr sz="29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Our hypothesis XW+b</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hypothesis = X * W + b</a:t>
            </a: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cost/loss function</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cost = tf.reduce_mean(tf.square(hypothesis - Y))</a:t>
            </a: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Minimize</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optimizer = tf.train.GradientDescentOptimizer(</a:t>
            </a:r>
            <a:r>
              <a:rPr lang="en-US" sz="2900">
                <a:solidFill>
                  <a:srgbClr val="660099"/>
                </a:solidFill>
                <a:highlight>
                  <a:srgbClr val="FFFFFF"/>
                </a:highlight>
                <a:latin typeface="Consolas"/>
                <a:ea typeface="Consolas"/>
                <a:cs typeface="Consolas"/>
                <a:sym typeface="Consolas"/>
              </a:rPr>
              <a:t>learning_rate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0.01</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train = optimizer.minimize(cost)</a:t>
            </a:r>
          </a:p>
          <a:p>
            <a:pPr marL="0" lvl="0" indent="0" rtl="0">
              <a:lnSpc>
                <a:spcPct val="115000"/>
              </a:lnSpc>
              <a:spcBef>
                <a:spcPts val="0"/>
              </a:spcBef>
              <a:buNone/>
            </a:pPr>
            <a:endParaRPr sz="29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Launch the graph in a session.</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 = tf.Session()</a:t>
            </a: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Initializes global variables in the graph.</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sess.run(tf.global_variables_initializer())</a:t>
            </a:r>
          </a:p>
          <a:p>
            <a:pPr marL="0" lvl="0" indent="0" rtl="0">
              <a:lnSpc>
                <a:spcPct val="115000"/>
              </a:lnSpc>
              <a:spcBef>
                <a:spcPts val="0"/>
              </a:spcBef>
              <a:buNone/>
            </a:pPr>
            <a:endParaRPr sz="2900">
              <a:solidFill>
                <a:schemeClr val="dk1"/>
              </a:solidFill>
              <a:highlight>
                <a:srgbClr val="FFFFFF"/>
              </a:highlight>
              <a:latin typeface="Consolas"/>
              <a:ea typeface="Consolas"/>
              <a:cs typeface="Consolas"/>
              <a:sym typeface="Consolas"/>
            </a:endParaRPr>
          </a:p>
          <a:p>
            <a:pPr marL="0" lvl="0" indent="0" rtl="0">
              <a:lnSpc>
                <a:spcPct val="115000"/>
              </a:lnSpc>
              <a:spcBef>
                <a:spcPts val="0"/>
              </a:spcBef>
              <a:buNone/>
            </a:pPr>
            <a:r>
              <a:rPr lang="en-US" sz="2900" i="1">
                <a:solidFill>
                  <a:srgbClr val="808080"/>
                </a:solidFill>
                <a:highlight>
                  <a:srgbClr val="FFFFFF"/>
                </a:highlight>
                <a:latin typeface="Consolas"/>
                <a:ea typeface="Consolas"/>
                <a:cs typeface="Consolas"/>
                <a:sym typeface="Consolas"/>
              </a:rPr>
              <a:t># Fit the line with new training data</a:t>
            </a:r>
          </a:p>
          <a:p>
            <a:pPr marL="0" lvl="0" indent="0" rtl="0">
              <a:lnSpc>
                <a:spcPct val="115000"/>
              </a:lnSpc>
              <a:spcBef>
                <a:spcPts val="0"/>
              </a:spcBef>
              <a:buNone/>
            </a:pPr>
            <a:r>
              <a:rPr lang="en-US" sz="2900" b="1">
                <a:solidFill>
                  <a:srgbClr val="000080"/>
                </a:solidFill>
                <a:highlight>
                  <a:srgbClr val="FFFFFF"/>
                </a:highlight>
                <a:latin typeface="Consolas"/>
                <a:ea typeface="Consolas"/>
                <a:cs typeface="Consolas"/>
                <a:sym typeface="Consolas"/>
              </a:rPr>
              <a:t>for </a:t>
            </a:r>
            <a:r>
              <a:rPr lang="en-US" sz="2900">
                <a:solidFill>
                  <a:schemeClr val="dk1"/>
                </a:solidFill>
                <a:highlight>
                  <a:srgbClr val="FFFFFF"/>
                </a:highlight>
                <a:latin typeface="Consolas"/>
                <a:ea typeface="Consolas"/>
                <a:cs typeface="Consolas"/>
                <a:sym typeface="Consolas"/>
              </a:rPr>
              <a:t>step </a:t>
            </a:r>
            <a:r>
              <a:rPr lang="en-US" sz="2900" b="1">
                <a:solidFill>
                  <a:srgbClr val="000080"/>
                </a:solidFill>
                <a:highlight>
                  <a:srgbClr val="FFFFFF"/>
                </a:highlight>
                <a:latin typeface="Consolas"/>
                <a:ea typeface="Consolas"/>
                <a:cs typeface="Consolas"/>
                <a:sym typeface="Consolas"/>
              </a:rPr>
              <a:t>in </a:t>
            </a:r>
            <a:r>
              <a:rPr lang="en-US" sz="2900">
                <a:solidFill>
                  <a:srgbClr val="000080"/>
                </a:solidFill>
                <a:highlight>
                  <a:srgbClr val="FFFFFF"/>
                </a:highlight>
                <a:latin typeface="Consolas"/>
                <a:ea typeface="Consolas"/>
                <a:cs typeface="Consolas"/>
                <a:sym typeface="Consolas"/>
              </a:rPr>
              <a:t>range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2001</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cost_val, W_val, b_val, _ = sess.run([cost, W, b, train],</a:t>
            </a:r>
          </a:p>
          <a:p>
            <a:pPr marL="0" lvl="0" indent="0" rtl="0">
              <a:lnSpc>
                <a:spcPct val="115000"/>
              </a:lnSpc>
              <a:spcBef>
                <a:spcPts val="0"/>
              </a:spcBef>
              <a:buNone/>
            </a:pPr>
            <a:r>
              <a:rPr lang="en-US" sz="3200" b="1">
                <a:solidFill>
                  <a:schemeClr val="dk1"/>
                </a:solidFill>
                <a:highlight>
                  <a:srgbClr val="FFFFFF"/>
                </a:highlight>
                <a:latin typeface="Consolas"/>
                <a:ea typeface="Consolas"/>
                <a:cs typeface="Consolas"/>
                <a:sym typeface="Consolas"/>
              </a:rPr>
              <a:t>       </a:t>
            </a:r>
            <a:r>
              <a:rPr lang="en-US" sz="3200" b="1">
                <a:solidFill>
                  <a:srgbClr val="660099"/>
                </a:solidFill>
                <a:highlight>
                  <a:srgbClr val="FFFFFF"/>
                </a:highlight>
                <a:latin typeface="Consolas"/>
                <a:ea typeface="Consolas"/>
                <a:cs typeface="Consolas"/>
                <a:sym typeface="Consolas"/>
              </a:rPr>
              <a:t>f</a:t>
            </a:r>
            <a:r>
              <a:rPr lang="en-US" sz="3500" b="1">
                <a:solidFill>
                  <a:srgbClr val="660099"/>
                </a:solidFill>
                <a:highlight>
                  <a:srgbClr val="FFFFFF"/>
                </a:highlight>
                <a:latin typeface="Consolas"/>
                <a:ea typeface="Consolas"/>
                <a:cs typeface="Consolas"/>
                <a:sym typeface="Consolas"/>
              </a:rPr>
              <a:t>eed_dict</a:t>
            </a:r>
            <a:r>
              <a:rPr lang="en-US" sz="3500" b="1">
                <a:solidFill>
                  <a:schemeClr val="dk1"/>
                </a:solidFill>
                <a:highlight>
                  <a:srgbClr val="FFFFFF"/>
                </a:highlight>
                <a:latin typeface="Consolas"/>
                <a:ea typeface="Consolas"/>
                <a:cs typeface="Consolas"/>
                <a:sym typeface="Consolas"/>
              </a:rPr>
              <a:t>={X: [</a:t>
            </a:r>
            <a:r>
              <a:rPr lang="en-US" sz="3500" b="1">
                <a:solidFill>
                  <a:srgbClr val="0000FF"/>
                </a:solidFill>
                <a:highlight>
                  <a:srgbClr val="FFFFFF"/>
                </a:highlight>
                <a:latin typeface="Consolas"/>
                <a:ea typeface="Consolas"/>
                <a:cs typeface="Consolas"/>
                <a:sym typeface="Consolas"/>
              </a:rPr>
              <a:t>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2</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3</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4</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5</a:t>
            </a:r>
            <a:r>
              <a:rPr lang="en-US" sz="3500" b="1">
                <a:solidFill>
                  <a:schemeClr val="dk1"/>
                </a:solidFill>
                <a:highlight>
                  <a:srgbClr val="FFFFFF"/>
                </a:highlight>
                <a:latin typeface="Consolas"/>
                <a:ea typeface="Consolas"/>
                <a:cs typeface="Consolas"/>
                <a:sym typeface="Consolas"/>
              </a:rPr>
              <a:t>], </a:t>
            </a:r>
          </a:p>
          <a:p>
            <a:pPr marL="0" lvl="0" indent="0" rtl="0">
              <a:lnSpc>
                <a:spcPct val="115000"/>
              </a:lnSpc>
              <a:spcBef>
                <a:spcPts val="0"/>
              </a:spcBef>
              <a:buNone/>
            </a:pPr>
            <a:r>
              <a:rPr lang="en-US" sz="3500" b="1">
                <a:solidFill>
                  <a:schemeClr val="dk1"/>
                </a:solidFill>
                <a:highlight>
                  <a:srgbClr val="FFFFFF"/>
                </a:highlight>
                <a:latin typeface="Consolas"/>
                <a:ea typeface="Consolas"/>
                <a:cs typeface="Consolas"/>
                <a:sym typeface="Consolas"/>
              </a:rPr>
              <a:t>                  Y: [</a:t>
            </a:r>
            <a:r>
              <a:rPr lang="en-US" sz="3500" b="1">
                <a:solidFill>
                  <a:srgbClr val="0000FF"/>
                </a:solidFill>
                <a:highlight>
                  <a:srgbClr val="FFFFFF"/>
                </a:highlight>
                <a:latin typeface="Consolas"/>
                <a:ea typeface="Consolas"/>
                <a:cs typeface="Consolas"/>
                <a:sym typeface="Consolas"/>
              </a:rPr>
              <a:t>2.1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3.1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4.1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5.1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6.1</a:t>
            </a:r>
            <a:r>
              <a:rPr lang="en-US" sz="3500" b="1">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a:t>
            </a:r>
            <a:r>
              <a:rPr lang="en-US" sz="2900" b="1">
                <a:solidFill>
                  <a:srgbClr val="000080"/>
                </a:solidFill>
                <a:highlight>
                  <a:srgbClr val="FFFFFF"/>
                </a:highlight>
                <a:latin typeface="Consolas"/>
                <a:ea typeface="Consolas"/>
                <a:cs typeface="Consolas"/>
                <a:sym typeface="Consolas"/>
              </a:rPr>
              <a:t>if </a:t>
            </a:r>
            <a:r>
              <a:rPr lang="en-US" sz="2900">
                <a:solidFill>
                  <a:schemeClr val="dk1"/>
                </a:solidFill>
                <a:highlight>
                  <a:srgbClr val="FFFFFF"/>
                </a:highlight>
                <a:latin typeface="Consolas"/>
                <a:ea typeface="Consolas"/>
                <a:cs typeface="Consolas"/>
                <a:sym typeface="Consolas"/>
              </a:rPr>
              <a:t>step % </a:t>
            </a:r>
            <a:r>
              <a:rPr lang="en-US" sz="2900">
                <a:solidFill>
                  <a:srgbClr val="0000FF"/>
                </a:solidFill>
                <a:highlight>
                  <a:srgbClr val="FFFFFF"/>
                </a:highlight>
                <a:latin typeface="Consolas"/>
                <a:ea typeface="Consolas"/>
                <a:cs typeface="Consolas"/>
                <a:sym typeface="Consolas"/>
              </a:rPr>
              <a:t>20 </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0</a:t>
            </a:r>
            <a:r>
              <a:rPr lang="en-US" sz="2900">
                <a:solidFill>
                  <a:schemeClr val="dk1"/>
                </a:solidFill>
                <a:highlight>
                  <a:srgbClr val="FFFFFF"/>
                </a:highlight>
                <a:latin typeface="Consolas"/>
                <a:ea typeface="Consolas"/>
                <a:cs typeface="Consolas"/>
                <a:sym typeface="Consolas"/>
              </a:rPr>
              <a:t>:</a:t>
            </a:r>
          </a:p>
          <a:p>
            <a:pPr marL="0" lvl="0" indent="0" rtl="0">
              <a:lnSpc>
                <a:spcPct val="115000"/>
              </a:lnSpc>
              <a:spcBef>
                <a:spcPts val="0"/>
              </a:spcBef>
              <a:buNone/>
            </a:pPr>
            <a:r>
              <a:rPr lang="en-US" sz="2900">
                <a:solidFill>
                  <a:schemeClr val="dk1"/>
                </a:solidFill>
                <a:highlight>
                  <a:srgbClr val="FFFFFF"/>
                </a:highlight>
                <a:latin typeface="Consolas"/>
                <a:ea typeface="Consolas"/>
                <a:cs typeface="Consolas"/>
                <a:sym typeface="Consolas"/>
              </a:rPr>
              <a:t>       </a:t>
            </a: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(step, cost_val, W_val, b_val)</a:t>
            </a:r>
          </a:p>
        </p:txBody>
      </p:sp>
      <p:sp>
        <p:nvSpPr>
          <p:cNvPr id="879" name="Shape 879"/>
          <p:cNvSpPr txBox="1"/>
          <p:nvPr/>
        </p:nvSpPr>
        <p:spPr>
          <a:xfrm>
            <a:off x="13626333" y="4016200"/>
            <a:ext cx="10554300" cy="90591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3100" b="1">
                <a:solidFill>
                  <a:srgbClr val="008080"/>
                </a:solidFill>
                <a:highlight>
                  <a:srgbClr val="FFFFFF"/>
                </a:highlight>
              </a:rPr>
              <a:t>…</a:t>
            </a:r>
          </a:p>
          <a:p>
            <a:pPr lvl="0" rtl="0">
              <a:spcBef>
                <a:spcPts val="0"/>
              </a:spcBef>
              <a:buClr>
                <a:schemeClr val="dk1"/>
              </a:buClr>
              <a:buSzPct val="93548"/>
              <a:buFont typeface="Arial"/>
              <a:buNone/>
            </a:pPr>
            <a:r>
              <a:rPr lang="en-US" sz="3100" b="1">
                <a:solidFill>
                  <a:srgbClr val="008080"/>
                </a:solidFill>
                <a:highlight>
                  <a:srgbClr val="FFFFFF"/>
                </a:highlight>
              </a:rPr>
              <a:t>1960 3.32396e-07 [ 1.00037301] [ 1.09865296]</a:t>
            </a:r>
          </a:p>
          <a:p>
            <a:pPr lvl="0" rtl="0">
              <a:spcBef>
                <a:spcPts val="0"/>
              </a:spcBef>
              <a:buClr>
                <a:schemeClr val="dk1"/>
              </a:buClr>
              <a:buSzPct val="93548"/>
              <a:buFont typeface="Arial"/>
              <a:buNone/>
            </a:pPr>
            <a:r>
              <a:rPr lang="en-US" sz="3100" b="1">
                <a:solidFill>
                  <a:srgbClr val="008080"/>
                </a:solidFill>
                <a:highlight>
                  <a:srgbClr val="FFFFFF"/>
                </a:highlight>
              </a:rPr>
              <a:t>1980 2.90429e-07 [ 1.00034881] [ 1.09874094]</a:t>
            </a:r>
          </a:p>
          <a:p>
            <a:pPr lvl="0" rtl="0">
              <a:spcBef>
                <a:spcPts val="0"/>
              </a:spcBef>
              <a:buClr>
                <a:schemeClr val="dk1"/>
              </a:buClr>
              <a:buSzPct val="93548"/>
              <a:buFont typeface="Arial"/>
              <a:buNone/>
            </a:pPr>
            <a:r>
              <a:rPr lang="en-US" sz="3100" b="1">
                <a:solidFill>
                  <a:srgbClr val="008080"/>
                </a:solidFill>
                <a:highlight>
                  <a:srgbClr val="FFFFFF"/>
                </a:highlight>
              </a:rPr>
              <a:t>2000 2.5373e-07 [ 1.00032604] [ 1.09882331]</a:t>
            </a:r>
          </a:p>
          <a:p>
            <a:pPr lvl="0" rtl="0">
              <a:spcBef>
                <a:spcPts val="0"/>
              </a:spcBef>
              <a:buNone/>
            </a:pPr>
            <a:endParaRPr sz="2900" b="1">
              <a:solidFill>
                <a:srgbClr val="008080"/>
              </a:solidFill>
              <a:highlight>
                <a:srgbClr val="FFFFFF"/>
              </a:highlight>
              <a:latin typeface="Consolas"/>
              <a:ea typeface="Consolas"/>
              <a:cs typeface="Consolas"/>
              <a:sym typeface="Consolas"/>
            </a:endParaRPr>
          </a:p>
          <a:p>
            <a:pPr lvl="0" rtl="0">
              <a:spcBef>
                <a:spcPts val="0"/>
              </a:spcBef>
              <a:buNone/>
            </a:pPr>
            <a:r>
              <a:rPr lang="en-US" sz="2900" i="1">
                <a:solidFill>
                  <a:srgbClr val="808080"/>
                </a:solidFill>
                <a:highlight>
                  <a:srgbClr val="FFFFFF"/>
                </a:highlight>
                <a:latin typeface="Consolas"/>
                <a:ea typeface="Consolas"/>
                <a:cs typeface="Consolas"/>
                <a:sym typeface="Consolas"/>
              </a:rPr>
              <a:t># Testing our model</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p>
          <a:p>
            <a:pPr lvl="0" rtl="0">
              <a:spcBef>
                <a:spcPts val="0"/>
              </a:spcBef>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p>
          <a:p>
            <a:pPr lvl="0" rtl="0">
              <a:spcBef>
                <a:spcPts val="0"/>
              </a:spcBef>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p>
          <a:p>
            <a:pPr lvl="0" rtl="0">
              <a:spcBef>
                <a:spcPts val="0"/>
              </a:spcBef>
              <a:buNone/>
            </a:pPr>
            <a:endParaRPr sz="2900">
              <a:solidFill>
                <a:schemeClr val="dk1"/>
              </a:solidFill>
              <a:highlight>
                <a:srgbClr val="FFFFFF"/>
              </a:highlight>
              <a:latin typeface="Consolas"/>
              <a:ea typeface="Consolas"/>
              <a:cs typeface="Consolas"/>
              <a:sym typeface="Consolas"/>
            </a:endParaRPr>
          </a:p>
          <a:p>
            <a:pPr lvl="0" rtl="0">
              <a:spcBef>
                <a:spcPts val="0"/>
              </a:spcBef>
              <a:buNone/>
            </a:pPr>
            <a:endParaRPr sz="2900">
              <a:solidFill>
                <a:schemeClr val="dk1"/>
              </a:solidFill>
              <a:highlight>
                <a:srgbClr val="FFFFFF"/>
              </a:highlight>
              <a:latin typeface="Consolas"/>
              <a:ea typeface="Consolas"/>
              <a:cs typeface="Consolas"/>
              <a:sym typeface="Consolas"/>
            </a:endParaRPr>
          </a:p>
          <a:p>
            <a:pPr lvl="0" rtl="0">
              <a:spcBef>
                <a:spcPts val="0"/>
              </a:spcBef>
              <a:buNone/>
            </a:pPr>
            <a:endParaRPr sz="2900" b="1">
              <a:solidFill>
                <a:srgbClr val="008080"/>
              </a:solidFill>
              <a:highlight>
                <a:srgbClr val="FFFFFF"/>
              </a:highlight>
              <a:latin typeface="Consolas"/>
              <a:ea typeface="Consolas"/>
              <a:cs typeface="Consolas"/>
              <a:sym typeface="Consolas"/>
            </a:endParaRPr>
          </a:p>
          <a:p>
            <a:pPr lvl="0" rtl="0">
              <a:spcBef>
                <a:spcPts val="0"/>
              </a:spcBef>
              <a:buNone/>
            </a:pPr>
            <a:r>
              <a:rPr lang="en-US" sz="3100" b="1">
                <a:solidFill>
                  <a:srgbClr val="008080"/>
                </a:solidFill>
                <a:highlight>
                  <a:srgbClr val="FFFFFF"/>
                </a:highlight>
              </a:rPr>
              <a:t>[ 6.10045338]</a:t>
            </a:r>
          </a:p>
          <a:p>
            <a:pPr lvl="0" rtl="0">
              <a:spcBef>
                <a:spcPts val="0"/>
              </a:spcBef>
              <a:buNone/>
            </a:pPr>
            <a:r>
              <a:rPr lang="en-US" sz="3100" b="1">
                <a:solidFill>
                  <a:srgbClr val="008080"/>
                </a:solidFill>
                <a:highlight>
                  <a:srgbClr val="FFFFFF"/>
                </a:highlight>
              </a:rPr>
              <a:t>[ 3.59963846]</a:t>
            </a:r>
          </a:p>
          <a:p>
            <a:pPr lvl="0" rtl="0">
              <a:spcBef>
                <a:spcPts val="0"/>
              </a:spcBef>
              <a:buNone/>
            </a:pPr>
            <a:r>
              <a:rPr lang="en-US" sz="3100" b="1">
                <a:solidFill>
                  <a:srgbClr val="008080"/>
                </a:solidFill>
                <a:highlight>
                  <a:srgbClr val="FFFFFF"/>
                </a:highlight>
              </a:rPr>
              <a:t>[ 2.59931231  4.59996414]</a:t>
            </a:r>
          </a:p>
          <a:p>
            <a:pPr lvl="0" rtl="0">
              <a:spcBef>
                <a:spcPts val="0"/>
              </a:spcBef>
              <a:buNone/>
            </a:pPr>
            <a:endParaRPr sz="2900" b="1">
              <a:solidFill>
                <a:srgbClr val="008080"/>
              </a:solidFill>
              <a:highlight>
                <a:srgbClr val="FFFFFF"/>
              </a:highlight>
              <a:latin typeface="Consolas"/>
              <a:ea typeface="Consolas"/>
              <a:cs typeface="Consolas"/>
              <a:sym typeface="Consolas"/>
            </a:endParaRPr>
          </a:p>
          <a:p>
            <a:pPr lvl="0" rtl="0">
              <a:spcBef>
                <a:spcPts val="0"/>
              </a:spcBef>
              <a:buNone/>
            </a:pPr>
            <a:endParaRPr sz="2900" b="1">
              <a:solidFill>
                <a:srgbClr val="008080"/>
              </a:solidFill>
              <a:highlight>
                <a:srgbClr val="FFFFFF"/>
              </a:highlight>
              <a:latin typeface="Consolas"/>
              <a:ea typeface="Consolas"/>
              <a:cs typeface="Consolas"/>
              <a:sym typeface="Consolas"/>
            </a:endParaRPr>
          </a:p>
        </p:txBody>
      </p:sp>
      <p:sp>
        <p:nvSpPr>
          <p:cNvPr id="880" name="Shape 880"/>
          <p:cNvSpPr txBox="1"/>
          <p:nvPr/>
        </p:nvSpPr>
        <p:spPr>
          <a:xfrm>
            <a:off x="10008800" y="95800"/>
            <a:ext cx="14172000" cy="2925600"/>
          </a:xfrm>
          <a:prstGeom prst="rect">
            <a:avLst/>
          </a:prstGeom>
          <a:noFill/>
          <a:ln>
            <a:noFill/>
          </a:ln>
        </p:spPr>
        <p:txBody>
          <a:bodyPr wrap="square" lIns="243800" tIns="243800" rIns="243800" bIns="243800" anchor="ctr" anchorCtr="0">
            <a:noAutofit/>
          </a:bodyPr>
          <a:lstStyle/>
          <a:p>
            <a:pPr lvl="0" algn="ctr" rtl="0">
              <a:spcBef>
                <a:spcPts val="0"/>
              </a:spcBef>
              <a:buNone/>
            </a:pPr>
            <a:r>
              <a:rPr lang="en-US" sz="9100">
                <a:solidFill>
                  <a:schemeClr val="dk1"/>
                </a:solidFill>
                <a:latin typeface="Gill Sans"/>
                <a:ea typeface="Gill Sans"/>
                <a:cs typeface="Gill Sans"/>
                <a:sym typeface="Gill Sans"/>
              </a:rPr>
              <a:t>Full code with placeholders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p:nvPr/>
        </p:nvSpPr>
        <p:spPr>
          <a:xfrm>
            <a:off x="414675" y="11180375"/>
            <a:ext cx="7860900" cy="3000000"/>
          </a:xfrm>
          <a:prstGeom prst="rect">
            <a:avLst/>
          </a:prstGeom>
          <a:noFill/>
          <a:ln>
            <a:noFill/>
          </a:ln>
        </p:spPr>
        <p:txBody>
          <a:bodyPr wrap="square" lIns="91425" tIns="91425" rIns="91425" bIns="91425" anchor="ctr" anchorCtr="0">
            <a:noAutofit/>
          </a:bodyPr>
          <a:lstStyle/>
          <a:p>
            <a:pPr lvl="0" rtl="0">
              <a:lnSpc>
                <a:spcPct val="115000"/>
              </a:lnSpc>
              <a:spcBef>
                <a:spcPts val="0"/>
              </a:spcBef>
              <a:buNone/>
            </a:pPr>
            <a:r>
              <a:rPr lang="en-US" sz="4000" dirty="0">
                <a:solidFill>
                  <a:schemeClr val="dk1"/>
                </a:solidFill>
                <a:latin typeface="Consolas"/>
                <a:ea typeface="Consolas"/>
                <a:cs typeface="Consolas"/>
                <a:sym typeface="Consolas"/>
              </a:rPr>
              <a:t>…</a:t>
            </a:r>
          </a:p>
          <a:p>
            <a:pPr lvl="0" rtl="0">
              <a:lnSpc>
                <a:spcPct val="115000"/>
              </a:lnSpc>
              <a:spcBef>
                <a:spcPts val="0"/>
              </a:spcBef>
              <a:buNone/>
            </a:pPr>
            <a:r>
              <a:rPr lang="en-US" sz="4000" dirty="0">
                <a:solidFill>
                  <a:schemeClr val="dk1"/>
                </a:solidFill>
                <a:latin typeface="Consolas"/>
                <a:ea typeface="Consolas"/>
                <a:cs typeface="Consolas"/>
                <a:sym typeface="Consolas"/>
              </a:rPr>
              <a:t>train = </a:t>
            </a:r>
            <a:r>
              <a:rPr lang="en-US" sz="4000" dirty="0" err="1">
                <a:solidFill>
                  <a:schemeClr val="dk1"/>
                </a:solidFill>
                <a:latin typeface="Consolas"/>
                <a:ea typeface="Consolas"/>
                <a:cs typeface="Consolas"/>
                <a:sym typeface="Consolas"/>
              </a:rPr>
              <a:t>optimizer.minimize</a:t>
            </a:r>
            <a:r>
              <a:rPr lang="en-US" sz="4000" dirty="0">
                <a:solidFill>
                  <a:schemeClr val="dk1"/>
                </a:solidFill>
                <a:latin typeface="Consolas"/>
                <a:ea typeface="Consolas"/>
                <a:cs typeface="Consolas"/>
                <a:sym typeface="Consolas"/>
              </a:rPr>
              <a:t>(cost)</a:t>
            </a:r>
          </a:p>
        </p:txBody>
      </p:sp>
      <p:sp>
        <p:nvSpPr>
          <p:cNvPr id="886" name="Shape 886"/>
          <p:cNvSpPr txBox="1">
            <a:spLocks noGrp="1"/>
          </p:cNvSpPr>
          <p:nvPr>
            <p:ph type="title"/>
          </p:nvPr>
        </p:nvSpPr>
        <p:spPr>
          <a:xfrm>
            <a:off x="4833937" y="357187"/>
            <a:ext cx="14715900" cy="3428700"/>
          </a:xfrm>
          <a:prstGeom prst="rect">
            <a:avLst/>
          </a:prstGeom>
        </p:spPr>
        <p:txBody>
          <a:bodyPr wrap="square" lIns="91400" tIns="91400" rIns="91400" bIns="91400" anchor="ctr" anchorCtr="0">
            <a:noAutofit/>
          </a:bodyPr>
          <a:lstStyle/>
          <a:p>
            <a:pPr lvl="0" rtl="0">
              <a:spcBef>
                <a:spcPts val="0"/>
              </a:spcBef>
              <a:buNone/>
            </a:pPr>
            <a:r>
              <a:rPr lang="en-US" dirty="0" err="1"/>
              <a:t>TensorFlow</a:t>
            </a:r>
            <a:r>
              <a:rPr lang="en-US" dirty="0"/>
              <a:t> Mechanics </a:t>
            </a:r>
          </a:p>
        </p:txBody>
      </p:sp>
      <p:sp>
        <p:nvSpPr>
          <p:cNvPr id="887" name="Shape 887"/>
          <p:cNvSpPr txBox="1"/>
          <p:nvPr/>
        </p:nvSpPr>
        <p:spPr>
          <a:xfrm>
            <a:off x="3516067" y="3459867"/>
            <a:ext cx="9024000" cy="1615200"/>
          </a:xfrm>
          <a:prstGeom prst="rect">
            <a:avLst/>
          </a:prstGeom>
          <a:noFill/>
          <a:ln>
            <a:noFill/>
          </a:ln>
        </p:spPr>
        <p:txBody>
          <a:bodyPr wrap="square" lIns="91400" tIns="91400" rIns="91400" bIns="91400" anchor="t" anchorCtr="0">
            <a:noAutofit/>
          </a:bodyPr>
          <a:lstStyle/>
          <a:p>
            <a:pPr lvl="0" rtl="0">
              <a:spcBef>
                <a:spcPts val="0"/>
              </a:spcBef>
              <a:buNone/>
            </a:pPr>
            <a:r>
              <a:rPr lang="en-US" sz="3700" dirty="0"/>
              <a:t>feed data and run graph (operation)</a:t>
            </a:r>
            <a:br>
              <a:rPr lang="en-US" sz="3700" dirty="0"/>
            </a:br>
            <a:r>
              <a:rPr lang="en-US" sz="3700" b="1" i="1" dirty="0" err="1"/>
              <a:t>sess.run</a:t>
            </a:r>
            <a:r>
              <a:rPr lang="en-US" sz="3700" b="1" i="1" dirty="0"/>
              <a:t> (op, </a:t>
            </a:r>
            <a:r>
              <a:rPr lang="en-US" sz="3700" b="1" i="1" dirty="0" err="1"/>
              <a:t>feed_dict</a:t>
            </a:r>
            <a:r>
              <a:rPr lang="en-US" sz="3700" b="1" i="1" dirty="0"/>
              <a:t>={x: </a:t>
            </a:r>
            <a:r>
              <a:rPr lang="en-US" sz="3700" b="1" i="1" dirty="0" err="1"/>
              <a:t>x_data</a:t>
            </a:r>
            <a:r>
              <a:rPr lang="en-US" sz="3700" b="1" i="1" dirty="0"/>
              <a:t>}) </a:t>
            </a:r>
          </a:p>
          <a:p>
            <a:pPr lvl="0" rtl="0">
              <a:spcBef>
                <a:spcPts val="0"/>
              </a:spcBef>
              <a:buNone/>
            </a:pPr>
            <a:endParaRPr sz="3700" dirty="0"/>
          </a:p>
        </p:txBody>
      </p:sp>
      <p:sp>
        <p:nvSpPr>
          <p:cNvPr id="888" name="Shape 888"/>
          <p:cNvSpPr txBox="1"/>
          <p:nvPr/>
        </p:nvSpPr>
        <p:spPr>
          <a:xfrm>
            <a:off x="19088667" y="9659016"/>
            <a:ext cx="9024000" cy="2377500"/>
          </a:xfrm>
          <a:prstGeom prst="rect">
            <a:avLst/>
          </a:prstGeom>
          <a:noFill/>
          <a:ln>
            <a:noFill/>
          </a:ln>
        </p:spPr>
        <p:txBody>
          <a:bodyPr wrap="square" lIns="91400" tIns="91400" rIns="91400" bIns="91400" anchor="t" anchorCtr="0">
            <a:noAutofit/>
          </a:bodyPr>
          <a:lstStyle/>
          <a:p>
            <a:pPr lvl="0" rtl="0">
              <a:spcBef>
                <a:spcPts val="0"/>
              </a:spcBef>
              <a:buNone/>
            </a:pPr>
            <a:r>
              <a:rPr lang="en-US" sz="3700" dirty="0"/>
              <a:t>update variables </a:t>
            </a:r>
          </a:p>
          <a:p>
            <a:pPr lvl="0" rtl="0">
              <a:spcBef>
                <a:spcPts val="0"/>
              </a:spcBef>
              <a:buNone/>
            </a:pPr>
            <a:r>
              <a:rPr lang="en-US" sz="3700" dirty="0"/>
              <a:t>in the graph </a:t>
            </a:r>
          </a:p>
          <a:p>
            <a:pPr lvl="0" rtl="0">
              <a:spcBef>
                <a:spcPts val="0"/>
              </a:spcBef>
              <a:buNone/>
            </a:pPr>
            <a:r>
              <a:rPr lang="en-US" sz="3700" dirty="0"/>
              <a:t>(and return values)</a:t>
            </a:r>
            <a:r>
              <a:rPr lang="en-US" sz="3700" b="1" dirty="0"/>
              <a:t> </a:t>
            </a:r>
          </a:p>
          <a:p>
            <a:pPr lvl="0" rtl="0">
              <a:spcBef>
                <a:spcPts val="0"/>
              </a:spcBef>
              <a:buNone/>
            </a:pPr>
            <a:endParaRPr sz="3700" dirty="0"/>
          </a:p>
        </p:txBody>
      </p:sp>
      <p:grpSp>
        <p:nvGrpSpPr>
          <p:cNvPr id="889" name="Shape 889"/>
          <p:cNvGrpSpPr/>
          <p:nvPr/>
        </p:nvGrpSpPr>
        <p:grpSpPr>
          <a:xfrm>
            <a:off x="7860544" y="4730241"/>
            <a:ext cx="11588211" cy="8760109"/>
            <a:chOff x="2322525" y="1302249"/>
            <a:chExt cx="4345525" cy="3285000"/>
          </a:xfrm>
        </p:grpSpPr>
        <p:pic>
          <p:nvPicPr>
            <p:cNvPr id="890" name="Shape 89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91" name="Shape 89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92" name="Shape 89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93" name="Shape 89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94" name="Shape 89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95" name="Shape 895"/>
          <p:cNvSpPr txBox="1"/>
          <p:nvPr/>
        </p:nvSpPr>
        <p:spPr>
          <a:xfrm>
            <a:off x="2405467" y="7809667"/>
            <a:ext cx="6377700" cy="1181700"/>
          </a:xfrm>
          <a:prstGeom prst="rect">
            <a:avLst/>
          </a:prstGeom>
          <a:noFill/>
          <a:ln>
            <a:noFill/>
          </a:ln>
        </p:spPr>
        <p:txBody>
          <a:bodyPr wrap="square" lIns="91400" tIns="91400" rIns="91400" bIns="91400" anchor="t" anchorCtr="0">
            <a:noAutofit/>
          </a:bodyPr>
          <a:lstStyle/>
          <a:p>
            <a:pPr lvl="0" rtl="0">
              <a:spcBef>
                <a:spcPts val="0"/>
              </a:spcBef>
              <a:buNone/>
            </a:pPr>
            <a:r>
              <a:rPr lang="en-US" sz="3700" dirty="0"/>
              <a:t>Build graph using </a:t>
            </a:r>
          </a:p>
          <a:p>
            <a:pPr lvl="0" rtl="0">
              <a:spcBef>
                <a:spcPts val="0"/>
              </a:spcBef>
              <a:buNone/>
            </a:pPr>
            <a:r>
              <a:rPr lang="en-US" sz="3700" dirty="0" err="1"/>
              <a:t>TensorFlow</a:t>
            </a:r>
            <a:r>
              <a:rPr lang="en-US" sz="3700" dirty="0"/>
              <a:t> operations</a:t>
            </a:r>
          </a:p>
        </p:txBody>
      </p:sp>
      <p:pic>
        <p:nvPicPr>
          <p:cNvPr id="896" name="Shape 896"/>
          <p:cNvPicPr preferRelativeResize="0"/>
          <p:nvPr/>
        </p:nvPicPr>
        <p:blipFill>
          <a:blip r:embed="rId8">
            <a:alphaModFix/>
          </a:blip>
          <a:stretch>
            <a:fillRect/>
          </a:stretch>
        </p:blipFill>
        <p:spPr>
          <a:xfrm>
            <a:off x="1452333" y="8273467"/>
            <a:ext cx="953134" cy="946400"/>
          </a:xfrm>
          <a:prstGeom prst="rect">
            <a:avLst/>
          </a:prstGeom>
          <a:noFill/>
          <a:ln>
            <a:noFill/>
          </a:ln>
        </p:spPr>
      </p:pic>
      <p:pic>
        <p:nvPicPr>
          <p:cNvPr id="897" name="Shape 897"/>
          <p:cNvPicPr preferRelativeResize="0"/>
          <p:nvPr/>
        </p:nvPicPr>
        <p:blipFill rotWithShape="1">
          <a:blip r:embed="rId9">
            <a:alphaModFix/>
          </a:blip>
          <a:srcRect/>
          <a:stretch/>
        </p:blipFill>
        <p:spPr>
          <a:xfrm>
            <a:off x="1586268" y="9813569"/>
            <a:ext cx="4635900" cy="696900"/>
          </a:xfrm>
          <a:prstGeom prst="rect">
            <a:avLst/>
          </a:prstGeom>
          <a:noFill/>
          <a:ln>
            <a:noFill/>
          </a:ln>
        </p:spPr>
      </p:pic>
      <p:pic>
        <p:nvPicPr>
          <p:cNvPr id="898" name="Shape 898"/>
          <p:cNvPicPr preferRelativeResize="0"/>
          <p:nvPr/>
        </p:nvPicPr>
        <p:blipFill rotWithShape="1">
          <a:blip r:embed="rId10">
            <a:alphaModFix/>
          </a:blip>
          <a:srcRect/>
          <a:stretch/>
        </p:blipFill>
        <p:spPr>
          <a:xfrm>
            <a:off x="202467" y="10840235"/>
            <a:ext cx="7860900" cy="1407300"/>
          </a:xfrm>
          <a:prstGeom prst="rect">
            <a:avLst/>
          </a:prstGeom>
          <a:noFill/>
          <a:ln>
            <a:noFill/>
          </a:ln>
        </p:spPr>
      </p:pic>
      <p:sp>
        <p:nvSpPr>
          <p:cNvPr id="899" name="Shape 899"/>
          <p:cNvSpPr txBox="1"/>
          <p:nvPr/>
        </p:nvSpPr>
        <p:spPr>
          <a:xfrm>
            <a:off x="717200" y="3459867"/>
            <a:ext cx="8635200" cy="4539900"/>
          </a:xfrm>
          <a:prstGeom prst="rect">
            <a:avLst/>
          </a:prstGeom>
          <a:noFill/>
          <a:ln>
            <a:noFill/>
          </a:ln>
        </p:spPr>
        <p:txBody>
          <a:bodyPr wrap="square" lIns="243800" tIns="243800" rIns="243800" bIns="243800" anchor="ctr" anchorCtr="0">
            <a:noAutofit/>
          </a:bodyPr>
          <a:lstStyle/>
          <a:p>
            <a:pPr lvl="0" rtl="0">
              <a:lnSpc>
                <a:spcPct val="115000"/>
              </a:lnSpc>
              <a:spcBef>
                <a:spcPts val="0"/>
              </a:spcBef>
              <a:buNone/>
            </a:pPr>
            <a:r>
              <a:rPr lang="en-US" sz="3200" b="1">
                <a:solidFill>
                  <a:srgbClr val="660099"/>
                </a:solidFill>
                <a:highlight>
                  <a:srgbClr val="FFFFFF"/>
                </a:highlight>
                <a:latin typeface="Consolas"/>
                <a:ea typeface="Consolas"/>
                <a:cs typeface="Consolas"/>
                <a:sym typeface="Consolas"/>
              </a:rPr>
              <a:t>f</a:t>
            </a:r>
            <a:r>
              <a:rPr lang="en-US" sz="3500" b="1">
                <a:solidFill>
                  <a:srgbClr val="660099"/>
                </a:solidFill>
                <a:highlight>
                  <a:srgbClr val="FFFFFF"/>
                </a:highlight>
                <a:latin typeface="Consolas"/>
                <a:ea typeface="Consolas"/>
                <a:cs typeface="Consolas"/>
                <a:sym typeface="Consolas"/>
              </a:rPr>
              <a:t>eed_dict</a:t>
            </a:r>
            <a:r>
              <a:rPr lang="en-US" sz="3500" b="1">
                <a:solidFill>
                  <a:schemeClr val="dk1"/>
                </a:solidFill>
                <a:highlight>
                  <a:srgbClr val="FFFFFF"/>
                </a:highlight>
                <a:latin typeface="Consolas"/>
                <a:ea typeface="Consolas"/>
                <a:cs typeface="Consolas"/>
                <a:sym typeface="Consolas"/>
              </a:rPr>
              <a:t>={X: [</a:t>
            </a:r>
            <a:r>
              <a:rPr lang="en-US" sz="3500" b="1">
                <a:solidFill>
                  <a:srgbClr val="0000FF"/>
                </a:solidFill>
                <a:highlight>
                  <a:srgbClr val="FFFFFF"/>
                </a:highlight>
                <a:latin typeface="Consolas"/>
                <a:ea typeface="Consolas"/>
                <a:cs typeface="Consolas"/>
                <a:sym typeface="Consolas"/>
              </a:rPr>
              <a:t>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2</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3</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4</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5</a:t>
            </a:r>
            <a:r>
              <a:rPr lang="en-US" sz="3500" b="1">
                <a:solidFill>
                  <a:schemeClr val="dk1"/>
                </a:solidFill>
                <a:highlight>
                  <a:srgbClr val="FFFFFF"/>
                </a:highlight>
                <a:latin typeface="Consolas"/>
                <a:ea typeface="Consolas"/>
                <a:cs typeface="Consolas"/>
                <a:sym typeface="Consolas"/>
              </a:rPr>
              <a:t>], </a:t>
            </a:r>
          </a:p>
          <a:p>
            <a:pPr lvl="0" rtl="0">
              <a:lnSpc>
                <a:spcPct val="115000"/>
              </a:lnSpc>
              <a:spcBef>
                <a:spcPts val="0"/>
              </a:spcBef>
              <a:buNone/>
            </a:pPr>
            <a:r>
              <a:rPr lang="en-US" sz="3500" b="1">
                <a:solidFill>
                  <a:schemeClr val="dk1"/>
                </a:solidFill>
                <a:highlight>
                  <a:srgbClr val="FFFFFF"/>
                </a:highlight>
                <a:latin typeface="Consolas"/>
                <a:ea typeface="Consolas"/>
                <a:cs typeface="Consolas"/>
                <a:sym typeface="Consolas"/>
              </a:rPr>
              <a:t> Y: [</a:t>
            </a:r>
            <a:r>
              <a:rPr lang="en-US" sz="3500" b="1">
                <a:solidFill>
                  <a:srgbClr val="0000FF"/>
                </a:solidFill>
                <a:highlight>
                  <a:srgbClr val="FFFFFF"/>
                </a:highlight>
                <a:latin typeface="Consolas"/>
                <a:ea typeface="Consolas"/>
                <a:cs typeface="Consolas"/>
                <a:sym typeface="Consolas"/>
              </a:rPr>
              <a:t>2.1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3.1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4.1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5.1</a:t>
            </a:r>
            <a:r>
              <a:rPr lang="en-US" sz="3500" b="1">
                <a:solidFill>
                  <a:schemeClr val="dk1"/>
                </a:solidFill>
                <a:highlight>
                  <a:srgbClr val="FFFFFF"/>
                </a:highlight>
                <a:latin typeface="Consolas"/>
                <a:ea typeface="Consolas"/>
                <a:cs typeface="Consolas"/>
                <a:sym typeface="Consolas"/>
              </a:rPr>
              <a:t>, </a:t>
            </a:r>
            <a:r>
              <a:rPr lang="en-US" sz="3500" b="1">
                <a:solidFill>
                  <a:srgbClr val="0000FF"/>
                </a:solidFill>
                <a:highlight>
                  <a:srgbClr val="FFFFFF"/>
                </a:highlight>
                <a:latin typeface="Consolas"/>
                <a:ea typeface="Consolas"/>
                <a:cs typeface="Consolas"/>
                <a:sym typeface="Consolas"/>
              </a:rPr>
              <a:t>6.1</a:t>
            </a:r>
            <a:r>
              <a:rPr lang="en-US" sz="3500" b="1">
                <a:solidFill>
                  <a:schemeClr val="dk1"/>
                </a:solidFill>
                <a:highlight>
                  <a:srgbClr val="FFFFFF"/>
                </a:highlight>
                <a:latin typeface="Consolas"/>
                <a:ea typeface="Consolas"/>
                <a:cs typeface="Consolas"/>
                <a:sym typeface="Consolas"/>
              </a:rPr>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Shape 904"/>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Machine Learning Basics</a:t>
            </a:r>
          </a:p>
        </p:txBody>
      </p:sp>
      <p:sp>
        <p:nvSpPr>
          <p:cNvPr id="905" name="Shape 905"/>
          <p:cNvSpPr txBox="1">
            <a:spLocks noGrp="1"/>
          </p:cNvSpPr>
          <p:nvPr>
            <p:ph type="body" idx="1"/>
          </p:nvPr>
        </p:nvSpPr>
        <p:spPr>
          <a:xfrm>
            <a:off x="480561" y="3893343"/>
            <a:ext cx="23422800" cy="8036700"/>
          </a:xfrm>
          <a:prstGeom prst="rect">
            <a:avLst/>
          </a:prstGeom>
          <a:noFill/>
          <a:ln>
            <a:noFill/>
          </a:ln>
        </p:spPr>
        <p:txBody>
          <a:bodyPr wrap="square" lIns="71425" tIns="71425" rIns="71425" bIns="71425" anchor="ctr" anchorCtr="0">
            <a:noAutofit/>
          </a:bodyPr>
          <a:lstStyle/>
          <a:p>
            <a:pPr marL="457200" marR="0" lvl="0" indent="-228600" algn="l" rtl="0">
              <a:lnSpc>
                <a:spcPct val="100000"/>
              </a:lnSpc>
              <a:spcBef>
                <a:spcPts val="0"/>
              </a:spcBef>
              <a:spcAft>
                <a:spcPts val="0"/>
              </a:spcAft>
              <a:buClr>
                <a:srgbClr val="D9D9D9"/>
              </a:buClr>
            </a:pPr>
            <a:r>
              <a:rPr lang="en-US" dirty="0">
                <a:solidFill>
                  <a:srgbClr val="D9D9D9"/>
                </a:solidFill>
              </a:rPr>
              <a:t>Linear Regression</a:t>
            </a:r>
          </a:p>
          <a:p>
            <a:pPr marL="457200" marR="0" lvl="0" indent="-228600" algn="l" rtl="0">
              <a:lnSpc>
                <a:spcPct val="100000"/>
              </a:lnSpc>
              <a:spcBef>
                <a:spcPts val="0"/>
              </a:spcBef>
              <a:spcAft>
                <a:spcPts val="0"/>
              </a:spcAft>
            </a:pPr>
            <a:r>
              <a:rPr lang="en-US" dirty="0"/>
              <a:t>Logistic Regression (Binary classification)</a:t>
            </a:r>
          </a:p>
          <a:p>
            <a:pPr marL="457200" marR="0" lvl="0" indent="-228600" algn="l" rtl="0">
              <a:lnSpc>
                <a:spcPct val="100000"/>
              </a:lnSpc>
              <a:spcBef>
                <a:spcPts val="0"/>
              </a:spcBef>
              <a:spcAft>
                <a:spcPts val="0"/>
              </a:spcAft>
            </a:pPr>
            <a:r>
              <a:rPr lang="en-US" dirty="0" err="1"/>
              <a:t>Softmax</a:t>
            </a:r>
            <a:r>
              <a:rPr lang="en-US" dirty="0"/>
              <a:t> Classification</a:t>
            </a:r>
          </a:p>
          <a:p>
            <a:pPr marL="457200" marR="0" lvl="0" indent="-228600" algn="l" rtl="0">
              <a:lnSpc>
                <a:spcPct val="100000"/>
              </a:lnSpc>
              <a:spcBef>
                <a:spcPts val="0"/>
              </a:spcBef>
              <a:spcAft>
                <a:spcPts val="0"/>
              </a:spcAft>
            </a:pPr>
            <a:r>
              <a:rPr lang="en-US" dirty="0"/>
              <a:t>Neural Networks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Shape 322" descr="pasted-image.png"/>
          <p:cNvPicPr preferRelativeResize="0"/>
          <p:nvPr/>
        </p:nvPicPr>
        <p:blipFill rotWithShape="1">
          <a:blip r:embed="rId3">
            <a:alphaModFix/>
          </a:blip>
          <a:srcRect/>
          <a:stretch/>
        </p:blipFill>
        <p:spPr>
          <a:xfrm>
            <a:off x="5039702" y="479282"/>
            <a:ext cx="15570200" cy="127381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Shape 910"/>
          <p:cNvSpPr txBox="1">
            <a:spLocks noGrp="1"/>
          </p:cNvSpPr>
          <p:nvPr>
            <p:ph type="title"/>
          </p:nvPr>
        </p:nvSpPr>
        <p:spPr>
          <a:xfrm>
            <a:off x="-21835" y="357187"/>
            <a:ext cx="24427671" cy="3429001"/>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dirty="0">
                <a:solidFill>
                  <a:srgbClr val="000000"/>
                </a:solidFill>
                <a:latin typeface="Gill Sans"/>
                <a:ea typeface="Gill Sans"/>
                <a:cs typeface="Gill Sans"/>
                <a:sym typeface="Gill Sans"/>
              </a:rPr>
              <a:t>Classification</a:t>
            </a:r>
          </a:p>
        </p:txBody>
      </p:sp>
      <p:pic>
        <p:nvPicPr>
          <p:cNvPr id="911" name="Shape 911" descr="pasted-image.png"/>
          <p:cNvPicPr preferRelativeResize="0"/>
          <p:nvPr/>
        </p:nvPicPr>
        <p:blipFill rotWithShape="1">
          <a:blip r:embed="rId3">
            <a:alphaModFix/>
          </a:blip>
          <a:srcRect/>
          <a:stretch/>
        </p:blipFill>
        <p:spPr>
          <a:xfrm>
            <a:off x="4795432" y="4083203"/>
            <a:ext cx="14793137" cy="7687446"/>
          </a:xfrm>
          <a:prstGeom prst="rect">
            <a:avLst/>
          </a:prstGeom>
          <a:noFill/>
          <a:ln>
            <a:noFill/>
          </a:ln>
        </p:spPr>
      </p:pic>
      <p:pic>
        <p:nvPicPr>
          <p:cNvPr id="912" name="Shape 912" descr="pasted-image.png"/>
          <p:cNvPicPr preferRelativeResize="0"/>
          <p:nvPr/>
        </p:nvPicPr>
        <p:blipFill rotWithShape="1">
          <a:blip r:embed="rId4">
            <a:alphaModFix/>
          </a:blip>
          <a:srcRect/>
          <a:stretch/>
        </p:blipFill>
        <p:spPr>
          <a:xfrm rot="942030">
            <a:off x="9609703" y="4326415"/>
            <a:ext cx="6237964" cy="6154790"/>
          </a:xfrm>
          <a:prstGeom prst="rect">
            <a:avLst/>
          </a:prstGeom>
          <a:noFill/>
          <a:ln>
            <a:noFill/>
          </a:ln>
        </p:spPr>
      </p:pic>
      <p:pic>
        <p:nvPicPr>
          <p:cNvPr id="913" name="Shape 913" descr="pasted-image.jpeg"/>
          <p:cNvPicPr preferRelativeResize="0"/>
          <p:nvPr/>
        </p:nvPicPr>
        <p:blipFill rotWithShape="1">
          <a:blip r:embed="rId5">
            <a:alphaModFix/>
          </a:blip>
          <a:srcRect/>
          <a:stretch/>
        </p:blipFill>
        <p:spPr>
          <a:xfrm>
            <a:off x="17922469" y="5486400"/>
            <a:ext cx="4013201" cy="20320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Shape 918"/>
          <p:cNvSpPr txBox="1">
            <a:spLocks noGrp="1"/>
          </p:cNvSpPr>
          <p:nvPr>
            <p:ph type="title"/>
          </p:nvPr>
        </p:nvSpPr>
        <p:spPr>
          <a:xfrm>
            <a:off x="4833937" y="357187"/>
            <a:ext cx="147159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Linear Regression</a:t>
            </a:r>
            <a:r>
              <a:rPr lang="en-US" sz="9100" b="0" i="0" u="none" strike="noStrike" cap="none">
                <a:solidFill>
                  <a:srgbClr val="000000"/>
                </a:solidFill>
                <a:latin typeface="Gill Sans"/>
                <a:ea typeface="Gill Sans"/>
                <a:cs typeface="Gill Sans"/>
                <a:sym typeface="Gill Sans"/>
              </a:rPr>
              <a:t> </a:t>
            </a:r>
            <a:r>
              <a:rPr lang="en-US"/>
              <a:t>H</a:t>
            </a:r>
            <a:r>
              <a:rPr lang="en-US" sz="9100" b="0" i="0" u="none" strike="noStrike" cap="none">
                <a:solidFill>
                  <a:srgbClr val="000000"/>
                </a:solidFill>
                <a:latin typeface="Gill Sans"/>
                <a:ea typeface="Gill Sans"/>
                <a:cs typeface="Gill Sans"/>
                <a:sym typeface="Gill Sans"/>
              </a:rPr>
              <a:t>ypothesis </a:t>
            </a:r>
          </a:p>
        </p:txBody>
      </p:sp>
      <p:pic>
        <p:nvPicPr>
          <p:cNvPr id="919" name="Shape 919"/>
          <p:cNvPicPr preferRelativeResize="0"/>
          <p:nvPr/>
        </p:nvPicPr>
        <p:blipFill rotWithShape="1">
          <a:blip r:embed="rId3">
            <a:alphaModFix/>
          </a:blip>
          <a:srcRect/>
          <a:stretch/>
        </p:blipFill>
        <p:spPr>
          <a:xfrm>
            <a:off x="9977158" y="6187436"/>
            <a:ext cx="3321600" cy="660900"/>
          </a:xfrm>
          <a:prstGeom prst="rect">
            <a:avLst/>
          </a:prstGeom>
          <a:noFill/>
          <a:ln>
            <a:noFill/>
          </a:ln>
        </p:spPr>
      </p:pic>
      <p:pic>
        <p:nvPicPr>
          <p:cNvPr id="920" name="Shape 920"/>
          <p:cNvPicPr preferRelativeResize="0"/>
          <p:nvPr/>
        </p:nvPicPr>
        <p:blipFill rotWithShape="1">
          <a:blip r:embed="rId4">
            <a:alphaModFix/>
          </a:blip>
          <a:srcRect/>
          <a:stretch/>
        </p:blipFill>
        <p:spPr>
          <a:xfrm>
            <a:off x="8015347" y="7951468"/>
            <a:ext cx="9036900" cy="17679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Shape 925"/>
          <p:cNvPicPr preferRelativeResize="0"/>
          <p:nvPr/>
        </p:nvPicPr>
        <p:blipFill rotWithShape="1">
          <a:blip r:embed="rId3">
            <a:alphaModFix/>
          </a:blip>
          <a:srcRect/>
          <a:stretch/>
        </p:blipFill>
        <p:spPr>
          <a:xfrm>
            <a:off x="2427776" y="216257"/>
            <a:ext cx="19528500" cy="13283400"/>
          </a:xfrm>
          <a:prstGeom prst="rect">
            <a:avLst/>
          </a:prstGeom>
          <a:noFill/>
          <a:ln>
            <a:noFill/>
          </a:ln>
        </p:spPr>
      </p:pic>
      <p:sp>
        <p:nvSpPr>
          <p:cNvPr id="926" name="Shape 926"/>
          <p:cNvSpPr/>
          <p:nvPr/>
        </p:nvSpPr>
        <p:spPr>
          <a:xfrm>
            <a:off x="680446" y="8085121"/>
            <a:ext cx="7554600" cy="54768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5000" b="0" i="0" u="none" strike="noStrike" cap="none" dirty="0">
                <a:solidFill>
                  <a:srgbClr val="000000"/>
                </a:solidFill>
                <a:latin typeface="Helvetica Neue"/>
                <a:ea typeface="Helvetica Neue"/>
                <a:cs typeface="Helvetica Neue"/>
                <a:sym typeface="Helvetica Neue"/>
              </a:rPr>
              <a:t>logistic function, </a:t>
            </a:r>
          </a:p>
          <a:p>
            <a:pPr marL="0" marR="0" lvl="0" indent="0" algn="ctr" rtl="0">
              <a:lnSpc>
                <a:spcPct val="100000"/>
              </a:lnSpc>
              <a:spcBef>
                <a:spcPts val="0"/>
              </a:spcBef>
              <a:spcAft>
                <a:spcPts val="0"/>
              </a:spcAft>
              <a:buClr>
                <a:srgbClr val="000000"/>
              </a:buClr>
              <a:buSzPct val="25000"/>
              <a:buFont typeface="Helvetica Neue"/>
              <a:buNone/>
            </a:pPr>
            <a:r>
              <a:rPr lang="en-US" sz="5000" b="0" i="0" u="none" strike="noStrike" cap="none" dirty="0">
                <a:solidFill>
                  <a:srgbClr val="000000"/>
                </a:solidFill>
                <a:latin typeface="Helvetica Neue"/>
                <a:ea typeface="Helvetica Neue"/>
                <a:cs typeface="Helvetica Neue"/>
                <a:sym typeface="Helvetica Neue"/>
              </a:rPr>
              <a:t>sigmoid function.</a:t>
            </a:r>
          </a:p>
          <a:p>
            <a:pPr marL="0" marR="0" lvl="0" indent="0" algn="ctr" rtl="0">
              <a:lnSpc>
                <a:spcPct val="100000"/>
              </a:lnSpc>
              <a:spcBef>
                <a:spcPts val="0"/>
              </a:spcBef>
              <a:spcAft>
                <a:spcPts val="0"/>
              </a:spcAft>
              <a:buClr>
                <a:srgbClr val="000000"/>
              </a:buClr>
              <a:buFont typeface="Helvetica Neue"/>
              <a:buNone/>
            </a:pPr>
            <a:endParaRPr sz="5000" b="0" i="0" u="none" strike="noStrike" cap="none" dirty="0">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SzPct val="25000"/>
              <a:buFont typeface="Helvetica Neue"/>
              <a:buNone/>
            </a:pPr>
            <a:r>
              <a:rPr lang="en-US" sz="5000" b="1" i="0" u="none" strike="noStrike" cap="none" dirty="0">
                <a:solidFill>
                  <a:srgbClr val="000000"/>
                </a:solidFill>
                <a:latin typeface="Helvetica Neue"/>
                <a:ea typeface="Helvetica Neue"/>
                <a:cs typeface="Helvetica Neue"/>
                <a:sym typeface="Helvetica Neue"/>
              </a:rPr>
              <a:t>sigmoid</a:t>
            </a:r>
            <a:r>
              <a:rPr lang="en-US" sz="5000" b="0" i="0" u="none" strike="noStrike" cap="none" dirty="0">
                <a:solidFill>
                  <a:srgbClr val="000000"/>
                </a:solidFill>
                <a:latin typeface="Helvetica Neue"/>
                <a:ea typeface="Helvetica Neue"/>
                <a:cs typeface="Helvetica Neue"/>
                <a:sym typeface="Helvetica Neue"/>
              </a:rPr>
              <a:t>: </a:t>
            </a:r>
          </a:p>
          <a:p>
            <a:pPr marL="0" marR="0" lvl="0" indent="0" algn="ctr" rtl="0">
              <a:lnSpc>
                <a:spcPct val="100000"/>
              </a:lnSpc>
              <a:spcBef>
                <a:spcPts val="0"/>
              </a:spcBef>
              <a:spcAft>
                <a:spcPts val="0"/>
              </a:spcAft>
              <a:buClr>
                <a:srgbClr val="000000"/>
              </a:buClr>
              <a:buSzPct val="25000"/>
              <a:buFont typeface="Helvetica Neue"/>
              <a:buNone/>
            </a:pPr>
            <a:r>
              <a:rPr lang="en-US" sz="5000" b="0" i="0" u="none" strike="noStrike" cap="none" dirty="0">
                <a:solidFill>
                  <a:srgbClr val="000000"/>
                </a:solidFill>
                <a:latin typeface="Helvetica Neue"/>
                <a:ea typeface="Helvetica Neue"/>
                <a:cs typeface="Helvetica Neue"/>
                <a:sym typeface="Helvetica Neue"/>
              </a:rPr>
              <a:t>Curved in two directions, </a:t>
            </a:r>
          </a:p>
          <a:p>
            <a:pPr marL="0" marR="0" lvl="0" indent="0" algn="ctr" rtl="0">
              <a:lnSpc>
                <a:spcPct val="100000"/>
              </a:lnSpc>
              <a:spcBef>
                <a:spcPts val="0"/>
              </a:spcBef>
              <a:spcAft>
                <a:spcPts val="0"/>
              </a:spcAft>
              <a:buClr>
                <a:srgbClr val="000000"/>
              </a:buClr>
              <a:buSzPct val="25000"/>
              <a:buFont typeface="Helvetica Neue"/>
              <a:buNone/>
            </a:pPr>
            <a:r>
              <a:rPr lang="en-US" sz="5000" b="0" i="0" u="none" strike="noStrike" cap="none" dirty="0">
                <a:solidFill>
                  <a:srgbClr val="000000"/>
                </a:solidFill>
                <a:latin typeface="Helvetica Neue"/>
                <a:ea typeface="Helvetica Neue"/>
                <a:cs typeface="Helvetica Neue"/>
                <a:sym typeface="Helvetica Neue"/>
              </a:rPr>
              <a:t>like the letter "S", </a:t>
            </a:r>
          </a:p>
          <a:p>
            <a:pPr marL="0" marR="0" lvl="0" indent="0" algn="ctr" rtl="0">
              <a:lnSpc>
                <a:spcPct val="100000"/>
              </a:lnSpc>
              <a:spcBef>
                <a:spcPts val="0"/>
              </a:spcBef>
              <a:spcAft>
                <a:spcPts val="0"/>
              </a:spcAft>
              <a:buClr>
                <a:srgbClr val="000000"/>
              </a:buClr>
              <a:buSzPct val="25000"/>
              <a:buFont typeface="Helvetica Neue"/>
              <a:buNone/>
            </a:pPr>
            <a:r>
              <a:rPr lang="en-US" sz="5000" b="0" i="0" u="none" strike="noStrike" cap="none" dirty="0">
                <a:solidFill>
                  <a:srgbClr val="000000"/>
                </a:solidFill>
                <a:latin typeface="Helvetica Neue"/>
                <a:ea typeface="Helvetica Neue"/>
                <a:cs typeface="Helvetica Neue"/>
                <a:sym typeface="Helvetica Neue"/>
              </a:rPr>
              <a:t>or the Greek ς (sigma).</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pic>
        <p:nvPicPr>
          <p:cNvPr id="931" name="Shape 931"/>
          <p:cNvPicPr preferRelativeResize="0"/>
          <p:nvPr/>
        </p:nvPicPr>
        <p:blipFill rotWithShape="1">
          <a:blip r:embed="rId3">
            <a:alphaModFix/>
          </a:blip>
          <a:srcRect/>
          <a:stretch/>
        </p:blipFill>
        <p:spPr>
          <a:xfrm>
            <a:off x="14938925" y="357175"/>
            <a:ext cx="9228300" cy="6277500"/>
          </a:xfrm>
          <a:prstGeom prst="rect">
            <a:avLst/>
          </a:prstGeom>
          <a:noFill/>
          <a:ln w="9525" cap="flat" cmpd="sng">
            <a:solidFill>
              <a:srgbClr val="4A86E8"/>
            </a:solidFill>
            <a:prstDash val="solid"/>
            <a:round/>
            <a:headEnd type="none" w="med" len="med"/>
            <a:tailEnd type="none" w="med" len="med"/>
          </a:ln>
        </p:spPr>
      </p:pic>
      <p:sp>
        <p:nvSpPr>
          <p:cNvPr id="932" name="Shape 932"/>
          <p:cNvSpPr txBox="1">
            <a:spLocks noGrp="1"/>
          </p:cNvSpPr>
          <p:nvPr>
            <p:ph type="title"/>
          </p:nvPr>
        </p:nvSpPr>
        <p:spPr>
          <a:xfrm>
            <a:off x="-21829" y="357175"/>
            <a:ext cx="144714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Logistic Regression </a:t>
            </a:r>
          </a:p>
        </p:txBody>
      </p:sp>
      <p:pic>
        <p:nvPicPr>
          <p:cNvPr id="933" name="Shape 933"/>
          <p:cNvPicPr preferRelativeResize="0"/>
          <p:nvPr/>
        </p:nvPicPr>
        <p:blipFill rotWithShape="1">
          <a:blip r:embed="rId4">
            <a:alphaModFix/>
          </a:blip>
          <a:srcRect/>
          <a:stretch/>
        </p:blipFill>
        <p:spPr>
          <a:xfrm>
            <a:off x="1931372" y="8928932"/>
            <a:ext cx="7054500" cy="1375200"/>
          </a:xfrm>
          <a:prstGeom prst="rect">
            <a:avLst/>
          </a:prstGeom>
          <a:noFill/>
          <a:ln>
            <a:noFill/>
          </a:ln>
        </p:spPr>
      </p:pic>
      <p:pic>
        <p:nvPicPr>
          <p:cNvPr id="934" name="Shape 934"/>
          <p:cNvPicPr preferRelativeResize="0"/>
          <p:nvPr/>
        </p:nvPicPr>
        <p:blipFill>
          <a:blip r:embed="rId5">
            <a:alphaModFix/>
          </a:blip>
          <a:stretch>
            <a:fillRect/>
          </a:stretch>
        </p:blipFill>
        <p:spPr>
          <a:xfrm>
            <a:off x="1878073" y="6885733"/>
            <a:ext cx="16056140" cy="1375200"/>
          </a:xfrm>
          <a:prstGeom prst="rect">
            <a:avLst/>
          </a:prstGeom>
          <a:noFill/>
          <a:ln>
            <a:noFill/>
          </a:ln>
        </p:spPr>
      </p:pic>
      <p:pic>
        <p:nvPicPr>
          <p:cNvPr id="935" name="Shape 935"/>
          <p:cNvPicPr preferRelativeResize="0"/>
          <p:nvPr/>
        </p:nvPicPr>
        <p:blipFill>
          <a:blip r:embed="rId6">
            <a:alphaModFix/>
          </a:blip>
          <a:stretch>
            <a:fillRect/>
          </a:stretch>
        </p:blipFill>
        <p:spPr>
          <a:xfrm>
            <a:off x="2114775" y="4259487"/>
            <a:ext cx="11010900" cy="1466850"/>
          </a:xfrm>
          <a:prstGeom prst="rect">
            <a:avLst/>
          </a:prstGeom>
          <a:noFill/>
          <a:ln>
            <a:noFill/>
          </a:ln>
        </p:spPr>
      </p:pic>
      <p:sp>
        <p:nvSpPr>
          <p:cNvPr id="936" name="Shape 936"/>
          <p:cNvSpPr/>
          <p:nvPr/>
        </p:nvSpPr>
        <p:spPr>
          <a:xfrm>
            <a:off x="7574900" y="6984125"/>
            <a:ext cx="3245400" cy="1178400"/>
          </a:xfrm>
          <a:prstGeom prst="rect">
            <a:avLst/>
          </a:prstGeom>
          <a:noFill/>
          <a:ln w="9525" cap="flat" cmpd="sng">
            <a:solidFill>
              <a:srgbClr val="0000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7" name="Shape 937"/>
          <p:cNvSpPr txBox="1"/>
          <p:nvPr/>
        </p:nvSpPr>
        <p:spPr>
          <a:xfrm>
            <a:off x="8135000" y="8162525"/>
            <a:ext cx="2685300" cy="477300"/>
          </a:xfrm>
          <a:prstGeom prst="rect">
            <a:avLst/>
          </a:prstGeom>
          <a:noFill/>
          <a:ln>
            <a:noFill/>
          </a:ln>
        </p:spPr>
        <p:txBody>
          <a:bodyPr wrap="square" lIns="91425" tIns="91425" rIns="91425" bIns="91425" anchor="t" anchorCtr="0">
            <a:noAutofit/>
          </a:bodyPr>
          <a:lstStyle/>
          <a:p>
            <a:pPr lvl="0">
              <a:spcBef>
                <a:spcPts val="0"/>
              </a:spcBef>
              <a:buNone/>
            </a:pPr>
            <a:r>
              <a:rPr lang="en-US" sz="2400">
                <a:solidFill>
                  <a:srgbClr val="0000FF"/>
                </a:solidFill>
              </a:rPr>
              <a:t>Case for y=1</a:t>
            </a:r>
          </a:p>
        </p:txBody>
      </p:sp>
      <p:sp>
        <p:nvSpPr>
          <p:cNvPr id="938" name="Shape 938"/>
          <p:cNvSpPr/>
          <p:nvPr/>
        </p:nvSpPr>
        <p:spPr>
          <a:xfrm>
            <a:off x="11610275" y="6984125"/>
            <a:ext cx="6324000" cy="1178400"/>
          </a:xfrm>
          <a:prstGeom prst="rect">
            <a:avLst/>
          </a:prstGeom>
          <a:noFill/>
          <a:ln w="9525" cap="flat" cmpd="sng">
            <a:solidFill>
              <a:srgbClr val="FF0000"/>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endParaRPr/>
          </a:p>
        </p:txBody>
      </p:sp>
      <p:sp>
        <p:nvSpPr>
          <p:cNvPr id="939" name="Shape 939"/>
          <p:cNvSpPr txBox="1"/>
          <p:nvPr/>
        </p:nvSpPr>
        <p:spPr>
          <a:xfrm>
            <a:off x="13735175" y="8184725"/>
            <a:ext cx="2685300" cy="477300"/>
          </a:xfrm>
          <a:prstGeom prst="rect">
            <a:avLst/>
          </a:prstGeom>
          <a:noFill/>
          <a:ln>
            <a:noFill/>
          </a:ln>
        </p:spPr>
        <p:txBody>
          <a:bodyPr wrap="square" lIns="91425" tIns="91425" rIns="91425" bIns="91425" anchor="t" anchorCtr="0">
            <a:noAutofit/>
          </a:bodyPr>
          <a:lstStyle/>
          <a:p>
            <a:pPr lvl="0" rtl="0">
              <a:spcBef>
                <a:spcPts val="0"/>
              </a:spcBef>
              <a:buNone/>
            </a:pPr>
            <a:r>
              <a:rPr lang="en-US" sz="2400">
                <a:solidFill>
                  <a:srgbClr val="FF0000"/>
                </a:solidFill>
              </a:rPr>
              <a:t>Case for y=0</a:t>
            </a:r>
          </a:p>
        </p:txBody>
      </p:sp>
      <p:pic>
        <p:nvPicPr>
          <p:cNvPr id="940" name="Shape 940"/>
          <p:cNvPicPr preferRelativeResize="0"/>
          <p:nvPr/>
        </p:nvPicPr>
        <p:blipFill>
          <a:blip r:embed="rId7">
            <a:alphaModFix/>
          </a:blip>
          <a:stretch>
            <a:fillRect/>
          </a:stretch>
        </p:blipFill>
        <p:spPr>
          <a:xfrm>
            <a:off x="13634076" y="8639825"/>
            <a:ext cx="10615947" cy="50382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a:xfrm>
            <a:off x="3405154" y="422342"/>
            <a:ext cx="18120900" cy="26907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000" b="0" i="0" u="none" strike="noStrike" cap="none" dirty="0">
                <a:solidFill>
                  <a:srgbClr val="000000"/>
                </a:solidFill>
                <a:latin typeface="Gill Sans"/>
                <a:ea typeface="Gill Sans"/>
                <a:cs typeface="Gill Sans"/>
                <a:sym typeface="Gill Sans"/>
              </a:rPr>
              <a:t>Logistic Classification in TF</a:t>
            </a:r>
          </a:p>
        </p:txBody>
      </p:sp>
      <p:sp>
        <p:nvSpPr>
          <p:cNvPr id="946" name="Shape 946"/>
          <p:cNvSpPr txBox="1"/>
          <p:nvPr/>
        </p:nvSpPr>
        <p:spPr>
          <a:xfrm>
            <a:off x="3437800" y="4370663"/>
            <a:ext cx="12091500" cy="3000000"/>
          </a:xfrm>
          <a:prstGeom prst="rect">
            <a:avLst/>
          </a:prstGeom>
          <a:noFill/>
          <a:ln>
            <a:noFill/>
          </a:ln>
        </p:spPr>
        <p:txBody>
          <a:bodyPr wrap="square" lIns="91425" tIns="91425" rIns="91425" bIns="91425" anchor="ctr" anchorCtr="0">
            <a:noAutofit/>
          </a:bodyPr>
          <a:lstStyle/>
          <a:p>
            <a:pPr lvl="0" rtl="0">
              <a:spcBef>
                <a:spcPts val="0"/>
              </a:spcBef>
              <a:buNone/>
            </a:pPr>
            <a:r>
              <a:rPr lang="en-US" sz="5000" dirty="0">
                <a:solidFill>
                  <a:schemeClr val="dk1"/>
                </a:solidFill>
                <a:latin typeface="Consolas"/>
                <a:ea typeface="Consolas"/>
                <a:cs typeface="Consolas"/>
                <a:sym typeface="Consolas"/>
              </a:rPr>
              <a:t>hypothesis = </a:t>
            </a:r>
            <a:r>
              <a:rPr lang="en-US" sz="5000" dirty="0" err="1">
                <a:solidFill>
                  <a:schemeClr val="dk1"/>
                </a:solidFill>
                <a:latin typeface="Consolas"/>
                <a:ea typeface="Consolas"/>
                <a:cs typeface="Consolas"/>
                <a:sym typeface="Consolas"/>
              </a:rPr>
              <a:t>tf.sigmoid</a:t>
            </a:r>
            <a:r>
              <a:rPr lang="en-US" sz="5000" dirty="0">
                <a:solidFill>
                  <a:schemeClr val="dk1"/>
                </a:solidFill>
                <a:latin typeface="Consolas"/>
                <a:ea typeface="Consolas"/>
                <a:cs typeface="Consolas"/>
                <a:sym typeface="Consolas"/>
              </a:rPr>
              <a:t>(</a:t>
            </a:r>
            <a:r>
              <a:rPr lang="en-US" sz="5000" dirty="0" err="1">
                <a:solidFill>
                  <a:schemeClr val="dk1"/>
                </a:solidFill>
                <a:latin typeface="Consolas"/>
                <a:ea typeface="Consolas"/>
                <a:cs typeface="Consolas"/>
                <a:sym typeface="Consolas"/>
              </a:rPr>
              <a:t>tf.matmul</a:t>
            </a:r>
            <a:r>
              <a:rPr lang="en-US" sz="5000" dirty="0">
                <a:solidFill>
                  <a:schemeClr val="dk1"/>
                </a:solidFill>
                <a:latin typeface="Consolas"/>
                <a:ea typeface="Consolas"/>
                <a:cs typeface="Consolas"/>
                <a:sym typeface="Consolas"/>
              </a:rPr>
              <a:t>(X, W) + b)</a:t>
            </a:r>
          </a:p>
        </p:txBody>
      </p:sp>
      <p:pic>
        <p:nvPicPr>
          <p:cNvPr id="947" name="Shape 947"/>
          <p:cNvPicPr preferRelativeResize="0"/>
          <p:nvPr/>
        </p:nvPicPr>
        <p:blipFill>
          <a:blip r:embed="rId3">
            <a:alphaModFix/>
          </a:blip>
          <a:stretch>
            <a:fillRect/>
          </a:stretch>
        </p:blipFill>
        <p:spPr>
          <a:xfrm>
            <a:off x="3437800" y="3742037"/>
            <a:ext cx="11010900" cy="1466850"/>
          </a:xfrm>
          <a:prstGeom prst="rect">
            <a:avLst/>
          </a:prstGeom>
          <a:noFill/>
          <a:ln>
            <a:noFill/>
          </a:ln>
        </p:spPr>
      </p:pic>
      <p:sp>
        <p:nvSpPr>
          <p:cNvPr id="948" name="Shape 948"/>
          <p:cNvSpPr txBox="1"/>
          <p:nvPr/>
        </p:nvSpPr>
        <p:spPr>
          <a:xfrm>
            <a:off x="3289000" y="9916625"/>
            <a:ext cx="20925000" cy="3000000"/>
          </a:xfrm>
          <a:prstGeom prst="rect">
            <a:avLst/>
          </a:prstGeom>
          <a:noFill/>
          <a:ln>
            <a:noFill/>
          </a:ln>
        </p:spPr>
        <p:txBody>
          <a:bodyPr wrap="square" lIns="91425" tIns="91425" rIns="91425" bIns="91425" anchor="ctr" anchorCtr="0">
            <a:noAutofit/>
          </a:bodyPr>
          <a:lstStyle/>
          <a:p>
            <a:pPr lvl="0" rtl="0">
              <a:spcBef>
                <a:spcPts val="0"/>
              </a:spcBef>
              <a:buNone/>
            </a:pPr>
            <a:r>
              <a:rPr lang="en-US" sz="4800" i="1">
                <a:solidFill>
                  <a:srgbClr val="808080"/>
                </a:solidFill>
                <a:latin typeface="Consolas"/>
                <a:ea typeface="Consolas"/>
                <a:cs typeface="Consolas"/>
                <a:sym typeface="Consolas"/>
              </a:rPr>
              <a:t># cost/loss function</a:t>
            </a:r>
          </a:p>
          <a:p>
            <a:pPr lvl="0" rtl="0">
              <a:spcBef>
                <a:spcPts val="0"/>
              </a:spcBef>
              <a:buNone/>
            </a:pPr>
            <a:r>
              <a:rPr lang="en-US" sz="4800">
                <a:solidFill>
                  <a:schemeClr val="dk1"/>
                </a:solidFill>
                <a:latin typeface="Consolas"/>
                <a:ea typeface="Consolas"/>
                <a:cs typeface="Consolas"/>
                <a:sym typeface="Consolas"/>
              </a:rPr>
              <a:t>cost = -tf.reduce_mean(Y * tf.log(hypothesis) + (</a:t>
            </a:r>
            <a:r>
              <a:rPr lang="en-US" sz="4800">
                <a:solidFill>
                  <a:schemeClr val="hlink"/>
                </a:solidFill>
                <a:latin typeface="Consolas"/>
                <a:ea typeface="Consolas"/>
                <a:cs typeface="Consolas"/>
                <a:sym typeface="Consolas"/>
              </a:rPr>
              <a:t>1 </a:t>
            </a:r>
            <a:r>
              <a:rPr lang="en-US" sz="4800">
                <a:solidFill>
                  <a:schemeClr val="dk1"/>
                </a:solidFill>
                <a:latin typeface="Consolas"/>
                <a:ea typeface="Consolas"/>
                <a:cs typeface="Consolas"/>
                <a:sym typeface="Consolas"/>
              </a:rPr>
              <a:t>- Y) *</a:t>
            </a:r>
          </a:p>
          <a:p>
            <a:pPr lvl="0" rtl="0">
              <a:spcBef>
                <a:spcPts val="0"/>
              </a:spcBef>
              <a:buNone/>
            </a:pPr>
            <a:r>
              <a:rPr lang="en-US" sz="4800">
                <a:solidFill>
                  <a:schemeClr val="dk1"/>
                </a:solidFill>
                <a:latin typeface="Consolas"/>
                <a:ea typeface="Consolas"/>
                <a:cs typeface="Consolas"/>
                <a:sym typeface="Consolas"/>
              </a:rPr>
              <a:t>                      tf.log(</a:t>
            </a:r>
            <a:r>
              <a:rPr lang="en-US" sz="4800">
                <a:solidFill>
                  <a:schemeClr val="hlink"/>
                </a:solidFill>
                <a:latin typeface="Consolas"/>
                <a:ea typeface="Consolas"/>
                <a:cs typeface="Consolas"/>
                <a:sym typeface="Consolas"/>
              </a:rPr>
              <a:t>1 </a:t>
            </a:r>
            <a:r>
              <a:rPr lang="en-US" sz="4800">
                <a:solidFill>
                  <a:schemeClr val="dk1"/>
                </a:solidFill>
                <a:latin typeface="Consolas"/>
                <a:ea typeface="Consolas"/>
                <a:cs typeface="Consolas"/>
                <a:sym typeface="Consolas"/>
              </a:rPr>
              <a:t>- hypothesis))</a:t>
            </a:r>
          </a:p>
        </p:txBody>
      </p:sp>
      <p:pic>
        <p:nvPicPr>
          <p:cNvPr id="949" name="Shape 949"/>
          <p:cNvPicPr preferRelativeResize="0"/>
          <p:nvPr/>
        </p:nvPicPr>
        <p:blipFill>
          <a:blip r:embed="rId4">
            <a:alphaModFix/>
          </a:blip>
          <a:stretch>
            <a:fillRect/>
          </a:stretch>
        </p:blipFill>
        <p:spPr>
          <a:xfrm>
            <a:off x="3325873" y="8866933"/>
            <a:ext cx="16056140" cy="1375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Shape 954"/>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Training Data</a:t>
            </a:r>
          </a:p>
        </p:txBody>
      </p:sp>
      <p:sp>
        <p:nvSpPr>
          <p:cNvPr id="955" name="Shape 955"/>
          <p:cNvSpPr txBox="1"/>
          <p:nvPr/>
        </p:nvSpPr>
        <p:spPr>
          <a:xfrm>
            <a:off x="3232800" y="4050400"/>
            <a:ext cx="17918400" cy="5615100"/>
          </a:xfrm>
          <a:prstGeom prst="rect">
            <a:avLst/>
          </a:prstGeom>
          <a:noFill/>
          <a:ln>
            <a:noFill/>
          </a:ln>
        </p:spPr>
        <p:txBody>
          <a:bodyPr wrap="square" lIns="243800" tIns="243800" rIns="243800" bIns="243800" anchor="ctr" anchorCtr="0">
            <a:noAutofit/>
          </a:bodyPr>
          <a:lstStyle/>
          <a:p>
            <a:pPr lvl="0" rtl="0">
              <a:spcBef>
                <a:spcPts val="0"/>
              </a:spcBef>
              <a:buNone/>
            </a:pPr>
            <a:r>
              <a:rPr lang="en-US" sz="4000" dirty="0" err="1">
                <a:solidFill>
                  <a:schemeClr val="dk1"/>
                </a:solidFill>
                <a:highlight>
                  <a:srgbClr val="FFFFFF"/>
                </a:highlight>
                <a:latin typeface="Consolas"/>
                <a:ea typeface="Consolas"/>
                <a:cs typeface="Consolas"/>
                <a:sym typeface="Consolas"/>
              </a:rPr>
              <a:t>x_data</a:t>
            </a:r>
            <a:r>
              <a:rPr lang="en-US" sz="4000" dirty="0">
                <a:solidFill>
                  <a:schemeClr val="dk1"/>
                </a:solidFill>
                <a:highlight>
                  <a:srgbClr val="FFFFFF"/>
                </a:highlight>
                <a:latin typeface="Consolas"/>
                <a:ea typeface="Consolas"/>
                <a:cs typeface="Consolas"/>
                <a:sym typeface="Consolas"/>
              </a:rPr>
              <a:t> = [[</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2</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2</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3</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3</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4</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3</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5</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3</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6</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2</a:t>
            </a:r>
            <a:r>
              <a:rPr lang="en-US" sz="4000" dirty="0">
                <a:solidFill>
                  <a:schemeClr val="dk1"/>
                </a:solidFill>
                <a:highlight>
                  <a:srgbClr val="FFFFFF"/>
                </a:highlight>
                <a:latin typeface="Consolas"/>
                <a:ea typeface="Consolas"/>
                <a:cs typeface="Consolas"/>
                <a:sym typeface="Consolas"/>
              </a:rPr>
              <a:t>]]</a:t>
            </a:r>
          </a:p>
          <a:p>
            <a:pPr lvl="0" rtl="0">
              <a:spcBef>
                <a:spcPts val="0"/>
              </a:spcBef>
              <a:buNone/>
            </a:pPr>
            <a:r>
              <a:rPr lang="en-US" sz="4000" dirty="0" err="1">
                <a:solidFill>
                  <a:schemeClr val="dk1"/>
                </a:solidFill>
                <a:highlight>
                  <a:srgbClr val="FFFFFF"/>
                </a:highlight>
                <a:latin typeface="Consolas"/>
                <a:ea typeface="Consolas"/>
                <a:cs typeface="Consolas"/>
                <a:sym typeface="Consolas"/>
              </a:rPr>
              <a:t>y_data</a:t>
            </a:r>
            <a:r>
              <a:rPr lang="en-US" sz="4000" dirty="0">
                <a:solidFill>
                  <a:schemeClr val="dk1"/>
                </a:solidFill>
                <a:highlight>
                  <a:srgbClr val="FFFFFF"/>
                </a:highlight>
                <a:latin typeface="Consolas"/>
                <a:ea typeface="Consolas"/>
                <a:cs typeface="Consolas"/>
                <a:sym typeface="Consolas"/>
              </a:rPr>
              <a:t> = [[</a:t>
            </a:r>
            <a:r>
              <a:rPr lang="en-US" sz="4000" dirty="0">
                <a:solidFill>
                  <a:srgbClr val="0000FF"/>
                </a:solidFill>
                <a:highlight>
                  <a:srgbClr val="FFFFFF"/>
                </a:highlight>
                <a:latin typeface="Consolas"/>
                <a:ea typeface="Consolas"/>
                <a:cs typeface="Consolas"/>
                <a:sym typeface="Consolas"/>
              </a:rPr>
              <a:t>0</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0</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0</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a:t>
            </a:r>
          </a:p>
          <a:p>
            <a:pPr lvl="0" rtl="0">
              <a:spcBef>
                <a:spcPts val="0"/>
              </a:spcBef>
              <a:buNone/>
            </a:pPr>
            <a:endParaRPr sz="4000" dirty="0">
              <a:solidFill>
                <a:schemeClr val="dk1"/>
              </a:solidFill>
              <a:highlight>
                <a:srgbClr val="FFFFFF"/>
              </a:highlight>
              <a:latin typeface="Consolas"/>
              <a:ea typeface="Consolas"/>
              <a:cs typeface="Consolas"/>
              <a:sym typeface="Consolas"/>
            </a:endParaRPr>
          </a:p>
          <a:p>
            <a:pPr lvl="0" rtl="0">
              <a:spcBef>
                <a:spcPts val="0"/>
              </a:spcBef>
              <a:buNone/>
            </a:pPr>
            <a:r>
              <a:rPr lang="en-US" sz="4000" i="1" dirty="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4000" dirty="0">
                <a:solidFill>
                  <a:schemeClr val="dk1"/>
                </a:solidFill>
                <a:highlight>
                  <a:srgbClr val="FFFFFF"/>
                </a:highlight>
                <a:latin typeface="Consolas"/>
                <a:ea typeface="Consolas"/>
                <a:cs typeface="Consolas"/>
                <a:sym typeface="Consolas"/>
              </a:rPr>
              <a:t>X = </a:t>
            </a:r>
            <a:r>
              <a:rPr lang="en-US" sz="4000" dirty="0" err="1">
                <a:solidFill>
                  <a:schemeClr val="dk1"/>
                </a:solidFill>
                <a:highlight>
                  <a:srgbClr val="FFFFFF"/>
                </a:highlight>
                <a:latin typeface="Consolas"/>
                <a:ea typeface="Consolas"/>
                <a:cs typeface="Consolas"/>
                <a:sym typeface="Consolas"/>
              </a:rPr>
              <a:t>tf.placeholder</a:t>
            </a:r>
            <a:r>
              <a:rPr lang="en-US" sz="4000" dirty="0">
                <a:solidFill>
                  <a:schemeClr val="dk1"/>
                </a:solidFill>
                <a:highlight>
                  <a:srgbClr val="FFFFFF"/>
                </a:highlight>
                <a:latin typeface="Consolas"/>
                <a:ea typeface="Consolas"/>
                <a:cs typeface="Consolas"/>
                <a:sym typeface="Consolas"/>
              </a:rPr>
              <a:t>(tf.float32, </a:t>
            </a:r>
            <a:r>
              <a:rPr lang="en-US" sz="4000" dirty="0">
                <a:solidFill>
                  <a:srgbClr val="660099"/>
                </a:solidFill>
                <a:highlight>
                  <a:srgbClr val="FFFFFF"/>
                </a:highlight>
                <a:latin typeface="Consolas"/>
                <a:ea typeface="Consolas"/>
                <a:cs typeface="Consolas"/>
                <a:sym typeface="Consolas"/>
              </a:rPr>
              <a:t>shape</a:t>
            </a:r>
            <a:r>
              <a:rPr lang="en-US" sz="4000" dirty="0">
                <a:solidFill>
                  <a:schemeClr val="dk1"/>
                </a:solidFill>
                <a:highlight>
                  <a:srgbClr val="FFFFFF"/>
                </a:highlight>
                <a:latin typeface="Consolas"/>
                <a:ea typeface="Consolas"/>
                <a:cs typeface="Consolas"/>
                <a:sym typeface="Consolas"/>
              </a:rPr>
              <a:t>=[</a:t>
            </a:r>
            <a:r>
              <a:rPr lang="en-US" sz="4000" b="1" dirty="0">
                <a:solidFill>
                  <a:srgbClr val="000080"/>
                </a:solidFill>
                <a:highlight>
                  <a:srgbClr val="FFFFFF"/>
                </a:highlight>
                <a:latin typeface="Consolas"/>
                <a:ea typeface="Consolas"/>
                <a:cs typeface="Consolas"/>
                <a:sym typeface="Consolas"/>
              </a:rPr>
              <a:t>None</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2</a:t>
            </a:r>
            <a:r>
              <a:rPr lang="en-US" sz="4000" dirty="0">
                <a:solidFill>
                  <a:schemeClr val="dk1"/>
                </a:solidFill>
                <a:highlight>
                  <a:srgbClr val="FFFFFF"/>
                </a:highlight>
                <a:latin typeface="Consolas"/>
                <a:ea typeface="Consolas"/>
                <a:cs typeface="Consolas"/>
                <a:sym typeface="Consolas"/>
              </a:rPr>
              <a:t>])</a:t>
            </a:r>
          </a:p>
          <a:p>
            <a:pPr lvl="0" rtl="0">
              <a:spcBef>
                <a:spcPts val="0"/>
              </a:spcBef>
              <a:buNone/>
            </a:pPr>
            <a:r>
              <a:rPr lang="en-US" sz="4000" dirty="0">
                <a:solidFill>
                  <a:schemeClr val="dk1"/>
                </a:solidFill>
                <a:highlight>
                  <a:srgbClr val="FFFFFF"/>
                </a:highlight>
                <a:latin typeface="Consolas"/>
                <a:ea typeface="Consolas"/>
                <a:cs typeface="Consolas"/>
                <a:sym typeface="Consolas"/>
              </a:rPr>
              <a:t>Y = </a:t>
            </a:r>
            <a:r>
              <a:rPr lang="en-US" sz="4000" dirty="0" err="1">
                <a:solidFill>
                  <a:schemeClr val="dk1"/>
                </a:solidFill>
                <a:highlight>
                  <a:srgbClr val="FFFFFF"/>
                </a:highlight>
                <a:latin typeface="Consolas"/>
                <a:ea typeface="Consolas"/>
                <a:cs typeface="Consolas"/>
                <a:sym typeface="Consolas"/>
              </a:rPr>
              <a:t>tf.placeholder</a:t>
            </a:r>
            <a:r>
              <a:rPr lang="en-US" sz="4000" dirty="0">
                <a:solidFill>
                  <a:schemeClr val="dk1"/>
                </a:solidFill>
                <a:highlight>
                  <a:srgbClr val="FFFFFF"/>
                </a:highlight>
                <a:latin typeface="Consolas"/>
                <a:ea typeface="Consolas"/>
                <a:cs typeface="Consolas"/>
                <a:sym typeface="Consolas"/>
              </a:rPr>
              <a:t>(tf.float32, </a:t>
            </a:r>
            <a:r>
              <a:rPr lang="en-US" sz="4000" dirty="0">
                <a:solidFill>
                  <a:srgbClr val="660099"/>
                </a:solidFill>
                <a:highlight>
                  <a:srgbClr val="FFFFFF"/>
                </a:highlight>
                <a:latin typeface="Consolas"/>
                <a:ea typeface="Consolas"/>
                <a:cs typeface="Consolas"/>
                <a:sym typeface="Consolas"/>
              </a:rPr>
              <a:t>shape</a:t>
            </a:r>
            <a:r>
              <a:rPr lang="en-US" sz="4000" dirty="0">
                <a:solidFill>
                  <a:schemeClr val="dk1"/>
                </a:solidFill>
                <a:highlight>
                  <a:srgbClr val="FFFFFF"/>
                </a:highlight>
                <a:latin typeface="Consolas"/>
                <a:ea typeface="Consolas"/>
                <a:cs typeface="Consolas"/>
                <a:sym typeface="Consolas"/>
              </a:rPr>
              <a:t>=[</a:t>
            </a:r>
            <a:r>
              <a:rPr lang="en-US" sz="4000" b="1" dirty="0">
                <a:solidFill>
                  <a:srgbClr val="000080"/>
                </a:solidFill>
                <a:highlight>
                  <a:srgbClr val="FFFFFF"/>
                </a:highlight>
                <a:latin typeface="Consolas"/>
                <a:ea typeface="Consolas"/>
                <a:cs typeface="Consolas"/>
                <a:sym typeface="Consolas"/>
              </a:rPr>
              <a:t>None</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a:t>
            </a:r>
          </a:p>
        </p:txBody>
      </p:sp>
      <p:sp>
        <p:nvSpPr>
          <p:cNvPr id="956" name="Shape 956"/>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Shape 961"/>
          <p:cNvSpPr txBox="1"/>
          <p:nvPr/>
        </p:nvSpPr>
        <p:spPr>
          <a:xfrm>
            <a:off x="419000" y="609598"/>
            <a:ext cx="20366400" cy="12231900"/>
          </a:xfrm>
          <a:prstGeom prst="rect">
            <a:avLst/>
          </a:prstGeom>
          <a:noFill/>
          <a:ln>
            <a:noFill/>
          </a:ln>
        </p:spPr>
        <p:txBody>
          <a:bodyPr wrap="square" lIns="91400" tIns="91400" rIns="91400" bIns="91400" anchor="ctr" anchorCtr="0">
            <a:noAutofit/>
          </a:bodyPr>
          <a:lstStyle/>
          <a:p>
            <a:pPr lvl="0" rtl="0">
              <a:spcBef>
                <a:spcPts val="0"/>
              </a:spcBef>
              <a:buClr>
                <a:schemeClr val="dk1"/>
              </a:buClr>
              <a:buSzPct val="72500"/>
              <a:buFont typeface="Arial"/>
              <a:buNone/>
            </a:pPr>
            <a:r>
              <a:rPr lang="en-US" sz="4000" dirty="0">
                <a:solidFill>
                  <a:schemeClr val="dk1"/>
                </a:solidFill>
                <a:latin typeface="Consolas"/>
                <a:ea typeface="Consolas"/>
                <a:cs typeface="Consolas"/>
                <a:sym typeface="Consolas"/>
              </a:rPr>
              <a:t>X = </a:t>
            </a:r>
            <a:r>
              <a:rPr lang="en-US" sz="4000" dirty="0" err="1">
                <a:solidFill>
                  <a:schemeClr val="dk1"/>
                </a:solidFill>
                <a:latin typeface="Consolas"/>
                <a:ea typeface="Consolas"/>
                <a:cs typeface="Consolas"/>
                <a:sym typeface="Consolas"/>
              </a:rPr>
              <a:t>tf.placeholder</a:t>
            </a:r>
            <a:r>
              <a:rPr lang="en-US" sz="4000" dirty="0">
                <a:solidFill>
                  <a:schemeClr val="dk1"/>
                </a:solidFill>
                <a:latin typeface="Consolas"/>
                <a:ea typeface="Consolas"/>
                <a:cs typeface="Consolas"/>
                <a:sym typeface="Consolas"/>
              </a:rPr>
              <a:t>(tf.float32, </a:t>
            </a:r>
            <a:r>
              <a:rPr lang="en-US" sz="4000" dirty="0">
                <a:solidFill>
                  <a:srgbClr val="660099"/>
                </a:solidFill>
                <a:latin typeface="Consolas"/>
                <a:ea typeface="Consolas"/>
                <a:cs typeface="Consolas"/>
                <a:sym typeface="Consolas"/>
              </a:rPr>
              <a:t>shape</a:t>
            </a:r>
            <a:r>
              <a:rPr lang="en-US" sz="4000" dirty="0">
                <a:solidFill>
                  <a:schemeClr val="dk1"/>
                </a:solidFill>
                <a:latin typeface="Consolas"/>
                <a:ea typeface="Consolas"/>
                <a:cs typeface="Consolas"/>
                <a:sym typeface="Consolas"/>
              </a:rPr>
              <a:t>=[</a:t>
            </a:r>
            <a:r>
              <a:rPr lang="en-US" sz="4000" b="1" dirty="0">
                <a:solidFill>
                  <a:srgbClr val="000080"/>
                </a:solidFill>
                <a:latin typeface="Consolas"/>
                <a:ea typeface="Consolas"/>
                <a:cs typeface="Consolas"/>
                <a:sym typeface="Consolas"/>
              </a:rPr>
              <a:t>None</a:t>
            </a:r>
            <a:r>
              <a:rPr lang="en-US" sz="4000" dirty="0">
                <a:solidFill>
                  <a:schemeClr val="dk1"/>
                </a:solidFill>
                <a:latin typeface="Consolas"/>
                <a:ea typeface="Consolas"/>
                <a:cs typeface="Consolas"/>
                <a:sym typeface="Consolas"/>
              </a:rPr>
              <a:t>, </a:t>
            </a:r>
            <a:r>
              <a:rPr lang="en-US" sz="4000" dirty="0">
                <a:solidFill>
                  <a:schemeClr val="hlink"/>
                </a:solidFill>
                <a:latin typeface="Consolas"/>
                <a:ea typeface="Consolas"/>
                <a:cs typeface="Consolas"/>
                <a:sym typeface="Consolas"/>
              </a:rPr>
              <a:t>2</a:t>
            </a:r>
            <a:r>
              <a:rPr lang="en-US" sz="4000" dirty="0">
                <a:solidFill>
                  <a:schemeClr val="dk1"/>
                </a:solidFill>
                <a:latin typeface="Consolas"/>
                <a:ea typeface="Consolas"/>
                <a:cs typeface="Consolas"/>
                <a:sym typeface="Consolas"/>
              </a:rPr>
              <a:t>])</a:t>
            </a:r>
          </a:p>
          <a:p>
            <a:pPr lvl="0" rtl="0">
              <a:spcBef>
                <a:spcPts val="0"/>
              </a:spcBef>
              <a:buClr>
                <a:schemeClr val="dk1"/>
              </a:buClr>
              <a:buSzPct val="72500"/>
              <a:buFont typeface="Arial"/>
              <a:buNone/>
            </a:pPr>
            <a:r>
              <a:rPr lang="en-US" sz="4000" dirty="0">
                <a:solidFill>
                  <a:schemeClr val="dk1"/>
                </a:solidFill>
                <a:latin typeface="Consolas"/>
                <a:ea typeface="Consolas"/>
                <a:cs typeface="Consolas"/>
                <a:sym typeface="Consolas"/>
              </a:rPr>
              <a:t>Y = </a:t>
            </a:r>
            <a:r>
              <a:rPr lang="en-US" sz="4000" dirty="0" err="1">
                <a:solidFill>
                  <a:schemeClr val="dk1"/>
                </a:solidFill>
                <a:latin typeface="Consolas"/>
                <a:ea typeface="Consolas"/>
                <a:cs typeface="Consolas"/>
                <a:sym typeface="Consolas"/>
              </a:rPr>
              <a:t>tf.placeholder</a:t>
            </a:r>
            <a:r>
              <a:rPr lang="en-US" sz="4000" dirty="0">
                <a:solidFill>
                  <a:schemeClr val="dk1"/>
                </a:solidFill>
                <a:latin typeface="Consolas"/>
                <a:ea typeface="Consolas"/>
                <a:cs typeface="Consolas"/>
                <a:sym typeface="Consolas"/>
              </a:rPr>
              <a:t>(tf.float32, </a:t>
            </a:r>
            <a:r>
              <a:rPr lang="en-US" sz="4000" dirty="0">
                <a:solidFill>
                  <a:srgbClr val="660099"/>
                </a:solidFill>
                <a:latin typeface="Consolas"/>
                <a:ea typeface="Consolas"/>
                <a:cs typeface="Consolas"/>
                <a:sym typeface="Consolas"/>
              </a:rPr>
              <a:t>shape</a:t>
            </a:r>
            <a:r>
              <a:rPr lang="en-US" sz="4000" dirty="0">
                <a:solidFill>
                  <a:schemeClr val="dk1"/>
                </a:solidFill>
                <a:latin typeface="Consolas"/>
                <a:ea typeface="Consolas"/>
                <a:cs typeface="Consolas"/>
                <a:sym typeface="Consolas"/>
              </a:rPr>
              <a:t>=[</a:t>
            </a:r>
            <a:r>
              <a:rPr lang="en-US" sz="4000" b="1" dirty="0">
                <a:solidFill>
                  <a:srgbClr val="000080"/>
                </a:solidFill>
                <a:latin typeface="Consolas"/>
                <a:ea typeface="Consolas"/>
                <a:cs typeface="Consolas"/>
                <a:sym typeface="Consolas"/>
              </a:rPr>
              <a:t>None</a:t>
            </a:r>
            <a:r>
              <a:rPr lang="en-US" sz="4000" dirty="0">
                <a:solidFill>
                  <a:schemeClr val="dk1"/>
                </a:solidFill>
                <a:latin typeface="Consolas"/>
                <a:ea typeface="Consolas"/>
                <a:cs typeface="Consolas"/>
                <a:sym typeface="Consolas"/>
              </a:rPr>
              <a:t>, </a:t>
            </a:r>
            <a:r>
              <a:rPr lang="en-US" sz="4000" dirty="0">
                <a:solidFill>
                  <a:schemeClr val="hlink"/>
                </a:solidFill>
                <a:latin typeface="Consolas"/>
                <a:ea typeface="Consolas"/>
                <a:cs typeface="Consolas"/>
                <a:sym typeface="Consolas"/>
              </a:rPr>
              <a:t>1</a:t>
            </a:r>
            <a:r>
              <a:rPr lang="en-US" sz="4000" dirty="0">
                <a:solidFill>
                  <a:schemeClr val="dk1"/>
                </a:solidFill>
                <a:latin typeface="Consolas"/>
                <a:ea typeface="Consolas"/>
                <a:cs typeface="Consolas"/>
                <a:sym typeface="Consolas"/>
              </a:rPr>
              <a:t>])</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W = </a:t>
            </a:r>
            <a:r>
              <a:rPr lang="en-US" sz="3700" dirty="0" err="1">
                <a:solidFill>
                  <a:schemeClr val="dk1"/>
                </a:solidFill>
                <a:highlight>
                  <a:srgbClr val="FFFFFF"/>
                </a:highlight>
                <a:latin typeface="Consolas"/>
                <a:ea typeface="Consolas"/>
                <a:cs typeface="Consolas"/>
                <a:sym typeface="Consolas"/>
              </a:rPr>
              <a:t>tf.Variable</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tf.random_normal</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2</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660099"/>
                </a:solidFill>
                <a:highlight>
                  <a:srgbClr val="FFFFFF"/>
                </a:highlight>
                <a:latin typeface="Consolas"/>
                <a:ea typeface="Consolas"/>
                <a:cs typeface="Consolas"/>
                <a:sym typeface="Consolas"/>
              </a:rPr>
              <a:t>name</a:t>
            </a:r>
            <a:r>
              <a:rPr lang="en-US" sz="3700" dirty="0">
                <a:solidFill>
                  <a:schemeClr val="dk1"/>
                </a:solidFill>
                <a:highlight>
                  <a:srgbClr val="FFFFFF"/>
                </a:highlight>
                <a:latin typeface="Consolas"/>
                <a:ea typeface="Consolas"/>
                <a:cs typeface="Consolas"/>
                <a:sym typeface="Consolas"/>
              </a:rPr>
              <a:t>=</a:t>
            </a:r>
            <a:r>
              <a:rPr lang="en-US" sz="3700" b="1" dirty="0">
                <a:solidFill>
                  <a:srgbClr val="008080"/>
                </a:solidFill>
                <a:highlight>
                  <a:srgbClr val="FFFFFF"/>
                </a:highlight>
                <a:latin typeface="Consolas"/>
                <a:ea typeface="Consolas"/>
                <a:cs typeface="Consolas"/>
                <a:sym typeface="Consolas"/>
              </a:rPr>
              <a:t>'weight'</a:t>
            </a:r>
            <a:r>
              <a:rPr lang="en-US" sz="3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b = </a:t>
            </a:r>
            <a:r>
              <a:rPr lang="en-US" sz="3700" dirty="0" err="1">
                <a:solidFill>
                  <a:schemeClr val="dk1"/>
                </a:solidFill>
                <a:highlight>
                  <a:srgbClr val="FFFFFF"/>
                </a:highlight>
                <a:latin typeface="Consolas"/>
                <a:ea typeface="Consolas"/>
                <a:cs typeface="Consolas"/>
                <a:sym typeface="Consolas"/>
              </a:rPr>
              <a:t>tf.Variable</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tf.random_normal</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660099"/>
                </a:solidFill>
                <a:highlight>
                  <a:srgbClr val="FFFFFF"/>
                </a:highlight>
                <a:latin typeface="Consolas"/>
                <a:ea typeface="Consolas"/>
                <a:cs typeface="Consolas"/>
                <a:sym typeface="Consolas"/>
              </a:rPr>
              <a:t>name</a:t>
            </a:r>
            <a:r>
              <a:rPr lang="en-US" sz="3700" dirty="0">
                <a:solidFill>
                  <a:schemeClr val="dk1"/>
                </a:solidFill>
                <a:highlight>
                  <a:srgbClr val="FFFFFF"/>
                </a:highlight>
                <a:latin typeface="Consolas"/>
                <a:ea typeface="Consolas"/>
                <a:cs typeface="Consolas"/>
                <a:sym typeface="Consolas"/>
              </a:rPr>
              <a:t>=</a:t>
            </a:r>
            <a:r>
              <a:rPr lang="en-US" sz="3700" b="1" dirty="0">
                <a:solidFill>
                  <a:srgbClr val="008080"/>
                </a:solidFill>
                <a:highlight>
                  <a:srgbClr val="FFFFFF"/>
                </a:highlight>
                <a:latin typeface="Consolas"/>
                <a:ea typeface="Consolas"/>
                <a:cs typeface="Consolas"/>
                <a:sym typeface="Consolas"/>
              </a:rPr>
              <a:t>'bias'</a:t>
            </a:r>
            <a:r>
              <a:rPr lang="en-US" sz="3700" dirty="0">
                <a:solidFill>
                  <a:schemeClr val="dk1"/>
                </a:solidFill>
                <a:highlight>
                  <a:srgbClr val="FFFFFF"/>
                </a:highlight>
                <a:latin typeface="Consolas"/>
                <a:ea typeface="Consolas"/>
                <a:cs typeface="Consolas"/>
                <a:sym typeface="Consolas"/>
              </a:rPr>
              <a:t>)</a:t>
            </a:r>
          </a:p>
          <a:p>
            <a:pPr lvl="0" rtl="0">
              <a:spcBef>
                <a:spcPts val="0"/>
              </a:spcBef>
              <a:buNone/>
            </a:pPr>
            <a:endParaRPr sz="3700" dirty="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endParaRPr sz="3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i="1" dirty="0">
                <a:solidFill>
                  <a:srgbClr val="808080"/>
                </a:solidFill>
                <a:highlight>
                  <a:srgbClr val="FFFFFF"/>
                </a:highlight>
                <a:latin typeface="Consolas"/>
                <a:ea typeface="Consolas"/>
                <a:cs typeface="Consolas"/>
                <a:sym typeface="Consolas"/>
              </a:rPr>
              <a:t># Hypothesis using sigmoid: tf.div(1., 1. + tf.exp(</a:t>
            </a:r>
            <a:r>
              <a:rPr lang="en-US" sz="3700" i="1" dirty="0" err="1">
                <a:solidFill>
                  <a:srgbClr val="808080"/>
                </a:solidFill>
                <a:highlight>
                  <a:srgbClr val="FFFFFF"/>
                </a:highlight>
                <a:latin typeface="Consolas"/>
                <a:ea typeface="Consolas"/>
                <a:cs typeface="Consolas"/>
                <a:sym typeface="Consolas"/>
              </a:rPr>
              <a:t>tf.matmul</a:t>
            </a:r>
            <a:r>
              <a:rPr lang="en-US" sz="3700" i="1" dirty="0">
                <a:solidFill>
                  <a:srgbClr val="808080"/>
                </a:solidFill>
                <a:highlight>
                  <a:srgbClr val="FFFFFF"/>
                </a:highlight>
                <a:latin typeface="Consolas"/>
                <a:ea typeface="Consolas"/>
                <a:cs typeface="Consolas"/>
                <a:sym typeface="Consolas"/>
              </a:rPr>
              <a:t>(X, W) + b))</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hypothesis = </a:t>
            </a:r>
            <a:r>
              <a:rPr lang="en-US" sz="3700" dirty="0" err="1">
                <a:solidFill>
                  <a:schemeClr val="dk1"/>
                </a:solidFill>
                <a:highlight>
                  <a:srgbClr val="FFFFFF"/>
                </a:highlight>
                <a:latin typeface="Consolas"/>
                <a:ea typeface="Consolas"/>
                <a:cs typeface="Consolas"/>
                <a:sym typeface="Consolas"/>
              </a:rPr>
              <a:t>tf.sigmoid</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tf.matmul</a:t>
            </a:r>
            <a:r>
              <a:rPr lang="en-US" sz="3700" dirty="0">
                <a:solidFill>
                  <a:schemeClr val="dk1"/>
                </a:solidFill>
                <a:highlight>
                  <a:srgbClr val="FFFFFF"/>
                </a:highlight>
                <a:latin typeface="Consolas"/>
                <a:ea typeface="Consolas"/>
                <a:cs typeface="Consolas"/>
                <a:sym typeface="Consolas"/>
              </a:rPr>
              <a:t>(X, W) + b)</a:t>
            </a:r>
          </a:p>
          <a:p>
            <a:pPr lvl="0" rtl="0">
              <a:spcBef>
                <a:spcPts val="0"/>
              </a:spcBef>
              <a:buNone/>
            </a:pPr>
            <a:endParaRPr sz="3700" dirty="0">
              <a:solidFill>
                <a:schemeClr val="dk1"/>
              </a:solidFill>
              <a:highlight>
                <a:srgbClr val="FFFFFF"/>
              </a:highlight>
              <a:latin typeface="Consolas"/>
              <a:ea typeface="Consolas"/>
              <a:cs typeface="Consolas"/>
              <a:sym typeface="Consolas"/>
            </a:endParaRPr>
          </a:p>
          <a:p>
            <a:pPr lvl="0" rtl="0">
              <a:spcBef>
                <a:spcPts val="0"/>
              </a:spcBef>
              <a:buNone/>
            </a:pPr>
            <a:endParaRPr sz="3700" dirty="0">
              <a:solidFill>
                <a:schemeClr val="dk1"/>
              </a:solidFill>
              <a:highlight>
                <a:srgbClr val="FFFFFF"/>
              </a:highlight>
              <a:latin typeface="Consolas"/>
              <a:ea typeface="Consolas"/>
              <a:cs typeface="Consolas"/>
              <a:sym typeface="Consolas"/>
            </a:endParaRPr>
          </a:p>
          <a:p>
            <a:pPr lvl="0" rtl="0">
              <a:spcBef>
                <a:spcPts val="0"/>
              </a:spcBef>
              <a:buNone/>
            </a:pPr>
            <a:endParaRPr sz="3700" dirty="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endParaRPr sz="3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i="1" dirty="0">
                <a:solidFill>
                  <a:srgbClr val="808080"/>
                </a:solidFill>
                <a:highlight>
                  <a:srgbClr val="FFFFFF"/>
                </a:highlight>
                <a:latin typeface="Consolas"/>
                <a:ea typeface="Consolas"/>
                <a:cs typeface="Consolas"/>
                <a:sym typeface="Consolas"/>
              </a:rPr>
              <a:t># cost/loss function</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cost = -</a:t>
            </a:r>
            <a:r>
              <a:rPr lang="en-US" sz="3700" dirty="0" err="1">
                <a:solidFill>
                  <a:schemeClr val="dk1"/>
                </a:solidFill>
                <a:highlight>
                  <a:srgbClr val="FFFFFF"/>
                </a:highlight>
                <a:latin typeface="Consolas"/>
                <a:ea typeface="Consolas"/>
                <a:cs typeface="Consolas"/>
                <a:sym typeface="Consolas"/>
              </a:rPr>
              <a:t>tf.reduce_mean</a:t>
            </a:r>
            <a:r>
              <a:rPr lang="en-US" sz="3700" dirty="0">
                <a:solidFill>
                  <a:schemeClr val="dk1"/>
                </a:solidFill>
                <a:highlight>
                  <a:srgbClr val="FFFFFF"/>
                </a:highlight>
                <a:latin typeface="Consolas"/>
                <a:ea typeface="Consolas"/>
                <a:cs typeface="Consolas"/>
                <a:sym typeface="Consolas"/>
              </a:rPr>
              <a:t>(Y * tf.log(hypothesis) + (</a:t>
            </a:r>
            <a:r>
              <a:rPr lang="en-US" sz="3700" dirty="0">
                <a:solidFill>
                  <a:srgbClr val="0000FF"/>
                </a:solidFill>
                <a:highlight>
                  <a:srgbClr val="FFFFFF"/>
                </a:highlight>
                <a:latin typeface="Consolas"/>
                <a:ea typeface="Consolas"/>
                <a:cs typeface="Consolas"/>
                <a:sym typeface="Consolas"/>
              </a:rPr>
              <a:t>1 </a:t>
            </a:r>
            <a:r>
              <a:rPr lang="en-US" sz="3700" dirty="0">
                <a:solidFill>
                  <a:schemeClr val="dk1"/>
                </a:solidFill>
                <a:highlight>
                  <a:srgbClr val="FFFFFF"/>
                </a:highlight>
                <a:latin typeface="Consolas"/>
                <a:ea typeface="Consolas"/>
                <a:cs typeface="Consolas"/>
                <a:sym typeface="Consolas"/>
              </a:rPr>
              <a:t>- Y) *</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                      tf.log(</a:t>
            </a:r>
            <a:r>
              <a:rPr lang="en-US" sz="3700" dirty="0">
                <a:solidFill>
                  <a:srgbClr val="0000FF"/>
                </a:solidFill>
                <a:highlight>
                  <a:srgbClr val="FFFFFF"/>
                </a:highlight>
                <a:latin typeface="Consolas"/>
                <a:ea typeface="Consolas"/>
                <a:cs typeface="Consolas"/>
                <a:sym typeface="Consolas"/>
              </a:rPr>
              <a:t>1 </a:t>
            </a:r>
            <a:r>
              <a:rPr lang="en-US" sz="3700" dirty="0">
                <a:solidFill>
                  <a:schemeClr val="dk1"/>
                </a:solidFill>
                <a:highlight>
                  <a:srgbClr val="FFFFFF"/>
                </a:highlight>
                <a:latin typeface="Consolas"/>
                <a:ea typeface="Consolas"/>
                <a:cs typeface="Consolas"/>
                <a:sym typeface="Consolas"/>
              </a:rPr>
              <a:t>- hypothesis))</a:t>
            </a:r>
          </a:p>
          <a:p>
            <a:pPr lvl="0" rtl="0">
              <a:spcBef>
                <a:spcPts val="0"/>
              </a:spcBef>
              <a:buNone/>
            </a:pPr>
            <a:endParaRPr sz="3700" dirty="0">
              <a:solidFill>
                <a:schemeClr val="dk1"/>
              </a:solidFill>
              <a:highlight>
                <a:srgbClr val="FFFFFF"/>
              </a:highlight>
              <a:latin typeface="Consolas"/>
              <a:ea typeface="Consolas"/>
              <a:cs typeface="Consolas"/>
              <a:sym typeface="Consolas"/>
            </a:endParaRPr>
          </a:p>
          <a:p>
            <a:pPr lvl="0" rtl="0">
              <a:spcBef>
                <a:spcPts val="0"/>
              </a:spcBef>
              <a:buClr>
                <a:schemeClr val="dk1"/>
              </a:buClr>
              <a:buFont typeface="Arial"/>
              <a:buNone/>
            </a:pPr>
            <a:endParaRPr sz="3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train = </a:t>
            </a:r>
            <a:r>
              <a:rPr lang="en-US" sz="3700" dirty="0" err="1">
                <a:solidFill>
                  <a:schemeClr val="dk1"/>
                </a:solidFill>
                <a:highlight>
                  <a:srgbClr val="FFFFFF"/>
                </a:highlight>
                <a:latin typeface="Consolas"/>
                <a:ea typeface="Consolas"/>
                <a:cs typeface="Consolas"/>
                <a:sym typeface="Consolas"/>
              </a:rPr>
              <a:t>tf.train.GradientDescentOptimizer</a:t>
            </a:r>
            <a:r>
              <a:rPr lang="en-US" sz="3700" dirty="0">
                <a:solidFill>
                  <a:schemeClr val="dk1"/>
                </a:solidFill>
                <a:highlight>
                  <a:srgbClr val="FFFFFF"/>
                </a:highlight>
                <a:latin typeface="Consolas"/>
                <a:ea typeface="Consolas"/>
                <a:cs typeface="Consolas"/>
                <a:sym typeface="Consolas"/>
              </a:rPr>
              <a:t>(</a:t>
            </a:r>
            <a:r>
              <a:rPr lang="en-US" sz="3700" dirty="0" err="1">
                <a:solidFill>
                  <a:srgbClr val="660099"/>
                </a:solidFill>
                <a:highlight>
                  <a:srgbClr val="FFFFFF"/>
                </a:highlight>
                <a:latin typeface="Consolas"/>
                <a:ea typeface="Consolas"/>
                <a:cs typeface="Consolas"/>
                <a:sym typeface="Consolas"/>
              </a:rPr>
              <a:t>learning_rate</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0.01</a:t>
            </a:r>
            <a:r>
              <a:rPr lang="en-US" sz="3700" dirty="0">
                <a:solidFill>
                  <a:schemeClr val="dk1"/>
                </a:solidFill>
                <a:highlight>
                  <a:srgbClr val="FFFFFF"/>
                </a:highlight>
                <a:latin typeface="Consolas"/>
                <a:ea typeface="Consolas"/>
                <a:cs typeface="Consolas"/>
                <a:sym typeface="Consolas"/>
              </a:rPr>
              <a:t>).minimize(cost)</a:t>
            </a:r>
          </a:p>
          <a:p>
            <a:pPr lvl="0" rtl="0">
              <a:spcBef>
                <a:spcPts val="0"/>
              </a:spcBef>
              <a:buClr>
                <a:schemeClr val="dk1"/>
              </a:buClr>
              <a:buFont typeface="Arial"/>
              <a:buNone/>
            </a:pPr>
            <a:endParaRPr sz="3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78378"/>
              <a:buFont typeface="Arial"/>
              <a:buNone/>
            </a:pPr>
            <a:r>
              <a:rPr lang="en-US" sz="3700" i="1" dirty="0">
                <a:solidFill>
                  <a:srgbClr val="808080"/>
                </a:solidFill>
                <a:highlight>
                  <a:srgbClr val="FFFFFF"/>
                </a:highlight>
                <a:latin typeface="Consolas"/>
                <a:ea typeface="Consolas"/>
                <a:cs typeface="Consolas"/>
                <a:sym typeface="Consolas"/>
              </a:rPr>
              <a:t># Accuracy computation</a:t>
            </a:r>
          </a:p>
          <a:p>
            <a:pPr lvl="0" rtl="0">
              <a:spcBef>
                <a:spcPts val="0"/>
              </a:spcBef>
              <a:buClr>
                <a:schemeClr val="dk1"/>
              </a:buClr>
              <a:buSzPct val="78378"/>
              <a:buFont typeface="Arial"/>
              <a:buNone/>
            </a:pPr>
            <a:r>
              <a:rPr lang="en-US" sz="3700" i="1" dirty="0">
                <a:solidFill>
                  <a:srgbClr val="808080"/>
                </a:solidFill>
                <a:highlight>
                  <a:srgbClr val="FFFFFF"/>
                </a:highlight>
                <a:latin typeface="Consolas"/>
                <a:ea typeface="Consolas"/>
                <a:cs typeface="Consolas"/>
                <a:sym typeface="Consolas"/>
              </a:rPr>
              <a:t># True if hypothesis&gt;0.5 else False</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predicted = </a:t>
            </a:r>
            <a:r>
              <a:rPr lang="en-US" sz="3700" dirty="0" err="1">
                <a:solidFill>
                  <a:schemeClr val="dk1"/>
                </a:solidFill>
                <a:highlight>
                  <a:srgbClr val="FFFFFF"/>
                </a:highlight>
                <a:latin typeface="Consolas"/>
                <a:ea typeface="Consolas"/>
                <a:cs typeface="Consolas"/>
                <a:sym typeface="Consolas"/>
              </a:rPr>
              <a:t>tf.cast</a:t>
            </a:r>
            <a:r>
              <a:rPr lang="en-US" sz="3700" dirty="0">
                <a:solidFill>
                  <a:schemeClr val="dk1"/>
                </a:solidFill>
                <a:highlight>
                  <a:srgbClr val="FFFFFF"/>
                </a:highlight>
                <a:latin typeface="Consolas"/>
                <a:ea typeface="Consolas"/>
                <a:cs typeface="Consolas"/>
                <a:sym typeface="Consolas"/>
              </a:rPr>
              <a:t>(hypothesis &gt; </a:t>
            </a:r>
            <a:r>
              <a:rPr lang="en-US" sz="3700" dirty="0">
                <a:solidFill>
                  <a:srgbClr val="0000FF"/>
                </a:solidFill>
                <a:highlight>
                  <a:srgbClr val="FFFFFF"/>
                </a:highlight>
                <a:latin typeface="Consolas"/>
                <a:ea typeface="Consolas"/>
                <a:cs typeface="Consolas"/>
                <a:sym typeface="Consolas"/>
              </a:rPr>
              <a:t>0.5</a:t>
            </a:r>
            <a:r>
              <a:rPr lang="en-US" sz="3700" dirty="0">
                <a:solidFill>
                  <a:schemeClr val="dk1"/>
                </a:solidFill>
                <a:highlight>
                  <a:srgbClr val="FFFFFF"/>
                </a:highlight>
                <a:latin typeface="Consolas"/>
                <a:ea typeface="Consolas"/>
                <a:cs typeface="Consolas"/>
                <a:sym typeface="Consolas"/>
              </a:rPr>
              <a:t>, </a:t>
            </a:r>
            <a:r>
              <a:rPr lang="en-US" sz="3700" dirty="0" err="1">
                <a:solidFill>
                  <a:srgbClr val="660099"/>
                </a:solidFill>
                <a:highlight>
                  <a:srgbClr val="FFFFFF"/>
                </a:highlight>
                <a:latin typeface="Consolas"/>
                <a:ea typeface="Consolas"/>
                <a:cs typeface="Consolas"/>
                <a:sym typeface="Consolas"/>
              </a:rPr>
              <a:t>dtype</a:t>
            </a:r>
            <a:r>
              <a:rPr lang="en-US" sz="3700" dirty="0">
                <a:solidFill>
                  <a:schemeClr val="dk1"/>
                </a:solidFill>
                <a:highlight>
                  <a:srgbClr val="FFFFFF"/>
                </a:highlight>
                <a:latin typeface="Consolas"/>
                <a:ea typeface="Consolas"/>
                <a:cs typeface="Consolas"/>
                <a:sym typeface="Consolas"/>
              </a:rPr>
              <a:t>=tf.float32)</a:t>
            </a:r>
          </a:p>
          <a:p>
            <a:pPr lvl="0" rtl="0">
              <a:spcBef>
                <a:spcPts val="0"/>
              </a:spcBef>
              <a:buClr>
                <a:schemeClr val="dk1"/>
              </a:buClr>
              <a:buSzPct val="78378"/>
              <a:buFont typeface="Arial"/>
              <a:buNone/>
            </a:pPr>
            <a:r>
              <a:rPr lang="en-US" sz="3700" dirty="0">
                <a:solidFill>
                  <a:schemeClr val="dk1"/>
                </a:solidFill>
                <a:highlight>
                  <a:srgbClr val="FFFFFF"/>
                </a:highlight>
                <a:latin typeface="Consolas"/>
                <a:ea typeface="Consolas"/>
                <a:cs typeface="Consolas"/>
                <a:sym typeface="Consolas"/>
              </a:rPr>
              <a:t>accuracy = </a:t>
            </a:r>
            <a:r>
              <a:rPr lang="en-US" sz="3700" dirty="0" err="1">
                <a:solidFill>
                  <a:schemeClr val="dk1"/>
                </a:solidFill>
                <a:highlight>
                  <a:srgbClr val="FFFFFF"/>
                </a:highlight>
                <a:latin typeface="Consolas"/>
                <a:ea typeface="Consolas"/>
                <a:cs typeface="Consolas"/>
                <a:sym typeface="Consolas"/>
              </a:rPr>
              <a:t>tf.reduce_mean</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tf.cast</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tf.equal</a:t>
            </a:r>
            <a:r>
              <a:rPr lang="en-US" sz="3700" dirty="0">
                <a:solidFill>
                  <a:schemeClr val="dk1"/>
                </a:solidFill>
                <a:highlight>
                  <a:srgbClr val="FFFFFF"/>
                </a:highlight>
                <a:latin typeface="Consolas"/>
                <a:ea typeface="Consolas"/>
                <a:cs typeface="Consolas"/>
                <a:sym typeface="Consolas"/>
              </a:rPr>
              <a:t>(predicted, Y), </a:t>
            </a:r>
            <a:r>
              <a:rPr lang="en-US" sz="3700" dirty="0" err="1">
                <a:solidFill>
                  <a:srgbClr val="660099"/>
                </a:solidFill>
                <a:highlight>
                  <a:srgbClr val="FFFFFF"/>
                </a:highlight>
                <a:latin typeface="Consolas"/>
                <a:ea typeface="Consolas"/>
                <a:cs typeface="Consolas"/>
                <a:sym typeface="Consolas"/>
              </a:rPr>
              <a:t>dtype</a:t>
            </a:r>
            <a:r>
              <a:rPr lang="en-US" sz="3700" dirty="0">
                <a:solidFill>
                  <a:schemeClr val="dk1"/>
                </a:solidFill>
                <a:highlight>
                  <a:srgbClr val="FFFFFF"/>
                </a:highlight>
                <a:latin typeface="Consolas"/>
                <a:ea typeface="Consolas"/>
                <a:cs typeface="Consolas"/>
                <a:sym typeface="Consolas"/>
              </a:rPr>
              <a:t>=tf.float32))</a:t>
            </a:r>
          </a:p>
          <a:p>
            <a:pPr lvl="0" rtl="0">
              <a:spcBef>
                <a:spcPts val="0"/>
              </a:spcBef>
              <a:buNone/>
            </a:pPr>
            <a:endParaRPr sz="3700" b="1" dirty="0">
              <a:solidFill>
                <a:srgbClr val="000080"/>
              </a:solidFill>
              <a:highlight>
                <a:srgbClr val="FFFFFF"/>
              </a:highlight>
              <a:latin typeface="Consolas"/>
              <a:ea typeface="Consolas"/>
              <a:cs typeface="Consolas"/>
              <a:sym typeface="Consolas"/>
            </a:endParaRPr>
          </a:p>
        </p:txBody>
      </p:sp>
      <p:pic>
        <p:nvPicPr>
          <p:cNvPr id="962" name="Shape 962"/>
          <p:cNvPicPr preferRelativeResize="0"/>
          <p:nvPr/>
        </p:nvPicPr>
        <p:blipFill rotWithShape="1">
          <a:blip r:embed="rId3">
            <a:alphaModFix/>
          </a:blip>
          <a:srcRect/>
          <a:stretch/>
        </p:blipFill>
        <p:spPr>
          <a:xfrm>
            <a:off x="14377200" y="3915001"/>
            <a:ext cx="5432100" cy="1318500"/>
          </a:xfrm>
          <a:prstGeom prst="rect">
            <a:avLst/>
          </a:prstGeom>
          <a:noFill/>
          <a:ln>
            <a:noFill/>
          </a:ln>
        </p:spPr>
      </p:pic>
      <p:pic>
        <p:nvPicPr>
          <p:cNvPr id="963" name="Shape 963"/>
          <p:cNvPicPr preferRelativeResize="0"/>
          <p:nvPr/>
        </p:nvPicPr>
        <p:blipFill>
          <a:blip r:embed="rId4">
            <a:alphaModFix/>
          </a:blip>
          <a:stretch>
            <a:fillRect/>
          </a:stretch>
        </p:blipFill>
        <p:spPr>
          <a:xfrm>
            <a:off x="8913401" y="5917033"/>
            <a:ext cx="14136202" cy="1210734"/>
          </a:xfrm>
          <a:prstGeom prst="rect">
            <a:avLst/>
          </a:prstGeom>
          <a:noFill/>
          <a:ln>
            <a:noFill/>
          </a:ln>
        </p:spPr>
      </p:pic>
      <p:pic>
        <p:nvPicPr>
          <p:cNvPr id="964" name="Shape 964"/>
          <p:cNvPicPr preferRelativeResize="0"/>
          <p:nvPr/>
        </p:nvPicPr>
        <p:blipFill rotWithShape="1">
          <a:blip r:embed="rId5">
            <a:alphaModFix/>
          </a:blip>
          <a:srcRect/>
          <a:stretch/>
        </p:blipFill>
        <p:spPr>
          <a:xfrm>
            <a:off x="15514772" y="9864265"/>
            <a:ext cx="7054500" cy="1375200"/>
          </a:xfrm>
          <a:prstGeom prst="rect">
            <a:avLst/>
          </a:prstGeom>
          <a:noFill/>
          <a:ln>
            <a:noFill/>
          </a:ln>
        </p:spPr>
      </p:pic>
      <p:sp>
        <p:nvSpPr>
          <p:cNvPr id="965" name="Shape 965"/>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6"/>
              </a:rPr>
              <a:t>https://github.com/hunkim/DeepLearningZeroToAll/blob/master/lab-05-1-logistic_regression.py</a:t>
            </a:r>
            <a:r>
              <a:rPr lang="en-US" sz="2900"/>
              <a:t>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Shape 970"/>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Train the model</a:t>
            </a:r>
          </a:p>
        </p:txBody>
      </p:sp>
      <p:sp>
        <p:nvSpPr>
          <p:cNvPr id="971" name="Shape 971"/>
          <p:cNvSpPr txBox="1"/>
          <p:nvPr/>
        </p:nvSpPr>
        <p:spPr>
          <a:xfrm>
            <a:off x="520533" y="3351867"/>
            <a:ext cx="23276100" cy="8840100"/>
          </a:xfrm>
          <a:prstGeom prst="rect">
            <a:avLst/>
          </a:prstGeom>
          <a:noFill/>
          <a:ln>
            <a:noFill/>
          </a:ln>
        </p:spPr>
        <p:txBody>
          <a:bodyPr wrap="square" lIns="243800" tIns="243800" rIns="243800" bIns="243800" anchor="ctr" anchorCtr="0">
            <a:noAutofit/>
          </a:bodyPr>
          <a:lstStyle/>
          <a:p>
            <a:pPr lvl="0" rtl="0">
              <a:spcBef>
                <a:spcPts val="0"/>
              </a:spcBef>
              <a:buClr>
                <a:schemeClr val="dk1"/>
              </a:buClr>
              <a:buSzPct val="72500"/>
              <a:buFont typeface="Arial"/>
              <a:buNone/>
            </a:pPr>
            <a:r>
              <a:rPr lang="en-US" sz="4000" i="1" dirty="0">
                <a:solidFill>
                  <a:srgbClr val="808080"/>
                </a:solidFill>
                <a:highlight>
                  <a:srgbClr val="FFFFFF"/>
                </a:highlight>
                <a:latin typeface="Consolas"/>
                <a:ea typeface="Consolas"/>
                <a:cs typeface="Consolas"/>
                <a:sym typeface="Consolas"/>
              </a:rPr>
              <a:t># Launch graph</a:t>
            </a:r>
          </a:p>
          <a:p>
            <a:pPr lvl="0" rtl="0">
              <a:spcBef>
                <a:spcPts val="0"/>
              </a:spcBef>
              <a:buClr>
                <a:schemeClr val="dk1"/>
              </a:buClr>
              <a:buSzPct val="72500"/>
              <a:buFont typeface="Arial"/>
              <a:buNone/>
            </a:pPr>
            <a:r>
              <a:rPr lang="en-US" sz="4000" b="1" dirty="0">
                <a:solidFill>
                  <a:srgbClr val="000080"/>
                </a:solidFill>
                <a:highlight>
                  <a:srgbClr val="FFFFFF"/>
                </a:highlight>
                <a:latin typeface="Consolas"/>
                <a:ea typeface="Consolas"/>
                <a:cs typeface="Consolas"/>
                <a:sym typeface="Consolas"/>
              </a:rPr>
              <a:t>with </a:t>
            </a:r>
            <a:r>
              <a:rPr lang="en-US" sz="4000" dirty="0" err="1">
                <a:solidFill>
                  <a:schemeClr val="dk1"/>
                </a:solidFill>
                <a:highlight>
                  <a:srgbClr val="FFFFFF"/>
                </a:highlight>
                <a:latin typeface="Consolas"/>
                <a:ea typeface="Consolas"/>
                <a:cs typeface="Consolas"/>
                <a:sym typeface="Consolas"/>
              </a:rPr>
              <a:t>tf.Session</a:t>
            </a:r>
            <a:r>
              <a:rPr lang="en-US" sz="4000" dirty="0">
                <a:solidFill>
                  <a:schemeClr val="dk1"/>
                </a:solidFill>
                <a:highlight>
                  <a:srgbClr val="FFFFFF"/>
                </a:highlight>
                <a:latin typeface="Consolas"/>
                <a:ea typeface="Consolas"/>
                <a:cs typeface="Consolas"/>
                <a:sym typeface="Consolas"/>
              </a:rPr>
              <a:t>() </a:t>
            </a:r>
            <a:r>
              <a:rPr lang="en-US" sz="4000" b="1" dirty="0">
                <a:solidFill>
                  <a:srgbClr val="000080"/>
                </a:solidFill>
                <a:highlight>
                  <a:srgbClr val="FFFFFF"/>
                </a:highlight>
                <a:latin typeface="Consolas"/>
                <a:ea typeface="Consolas"/>
                <a:cs typeface="Consolas"/>
                <a:sym typeface="Consolas"/>
              </a:rPr>
              <a:t>as </a:t>
            </a:r>
            <a:r>
              <a:rPr lang="en-US" sz="4000" dirty="0" err="1">
                <a:solidFill>
                  <a:schemeClr val="dk1"/>
                </a:solidFill>
                <a:highlight>
                  <a:srgbClr val="FFFFFF"/>
                </a:highlight>
                <a:latin typeface="Consolas"/>
                <a:ea typeface="Consolas"/>
                <a:cs typeface="Consolas"/>
                <a:sym typeface="Consolas"/>
              </a:rPr>
              <a:t>sess</a:t>
            </a:r>
            <a:r>
              <a:rPr lang="en-US" sz="40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dirty="0">
                <a:solidFill>
                  <a:schemeClr val="dk1"/>
                </a:solidFill>
                <a:highlight>
                  <a:srgbClr val="FFFFFF"/>
                </a:highlight>
                <a:latin typeface="Consolas"/>
                <a:ea typeface="Consolas"/>
                <a:cs typeface="Consolas"/>
                <a:sym typeface="Consolas"/>
              </a:rPr>
              <a:t>   </a:t>
            </a:r>
            <a:r>
              <a:rPr lang="en-US" sz="4000" i="1" dirty="0">
                <a:solidFill>
                  <a:srgbClr val="808080"/>
                </a:solidFill>
                <a:highlight>
                  <a:srgbClr val="FFFFFF"/>
                </a:highlight>
                <a:latin typeface="Consolas"/>
                <a:ea typeface="Consolas"/>
                <a:cs typeface="Consolas"/>
                <a:sym typeface="Consolas"/>
              </a:rPr>
              <a:t># Initialize </a:t>
            </a:r>
            <a:r>
              <a:rPr lang="en-US" sz="4000" i="1" dirty="0" err="1">
                <a:solidFill>
                  <a:srgbClr val="808080"/>
                </a:solidFill>
                <a:highlight>
                  <a:srgbClr val="FFFFFF"/>
                </a:highlight>
                <a:latin typeface="Consolas"/>
                <a:ea typeface="Consolas"/>
                <a:cs typeface="Consolas"/>
                <a:sym typeface="Consolas"/>
              </a:rPr>
              <a:t>TensorFlow</a:t>
            </a:r>
            <a:r>
              <a:rPr lang="en-US" sz="4000" i="1" dirty="0">
                <a:solidFill>
                  <a:srgbClr val="808080"/>
                </a:solidFill>
                <a:highlight>
                  <a:srgbClr val="FFFFFF"/>
                </a:highlight>
                <a:latin typeface="Consolas"/>
                <a:ea typeface="Consolas"/>
                <a:cs typeface="Consolas"/>
                <a:sym typeface="Consolas"/>
              </a:rPr>
              <a:t> variables</a:t>
            </a:r>
          </a:p>
          <a:p>
            <a:pPr lvl="0" rtl="0">
              <a:spcBef>
                <a:spcPts val="0"/>
              </a:spcBef>
              <a:buClr>
                <a:schemeClr val="dk1"/>
              </a:buClr>
              <a:buSzPct val="72500"/>
              <a:buFont typeface="Arial"/>
              <a:buNone/>
            </a:pPr>
            <a:r>
              <a:rPr lang="en-US" sz="4000" i="1" dirty="0">
                <a:solidFill>
                  <a:srgbClr val="808080"/>
                </a:solidFill>
                <a:highlight>
                  <a:srgbClr val="FFFFFF"/>
                </a:highlight>
                <a:latin typeface="Consolas"/>
                <a:ea typeface="Consolas"/>
                <a:cs typeface="Consolas"/>
                <a:sym typeface="Consolas"/>
              </a:rPr>
              <a:t>   </a:t>
            </a:r>
            <a:r>
              <a:rPr lang="en-US" sz="4000" dirty="0" err="1">
                <a:solidFill>
                  <a:schemeClr val="dk1"/>
                </a:solidFill>
                <a:highlight>
                  <a:srgbClr val="FFFFFF"/>
                </a:highlight>
                <a:latin typeface="Consolas"/>
                <a:ea typeface="Consolas"/>
                <a:cs typeface="Consolas"/>
                <a:sym typeface="Consolas"/>
              </a:rPr>
              <a:t>sess.run</a:t>
            </a:r>
            <a:r>
              <a:rPr lang="en-US" sz="4000" dirty="0">
                <a:solidFill>
                  <a:schemeClr val="dk1"/>
                </a:solidFill>
                <a:highlight>
                  <a:srgbClr val="FFFFFF"/>
                </a:highlight>
                <a:latin typeface="Consolas"/>
                <a:ea typeface="Consolas"/>
                <a:cs typeface="Consolas"/>
                <a:sym typeface="Consolas"/>
              </a:rPr>
              <a:t>(</a:t>
            </a:r>
            <a:r>
              <a:rPr lang="en-US" sz="4000" dirty="0" err="1">
                <a:solidFill>
                  <a:schemeClr val="dk1"/>
                </a:solidFill>
                <a:highlight>
                  <a:srgbClr val="FFFFFF"/>
                </a:highlight>
                <a:latin typeface="Consolas"/>
                <a:ea typeface="Consolas"/>
                <a:cs typeface="Consolas"/>
                <a:sym typeface="Consolas"/>
              </a:rPr>
              <a:t>tf.global_variables_initializer</a:t>
            </a:r>
            <a:r>
              <a:rPr lang="en-US" sz="4000" dirty="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endParaRPr sz="40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72500"/>
              <a:buFont typeface="Arial"/>
              <a:buNone/>
            </a:pPr>
            <a:r>
              <a:rPr lang="en-US" sz="4000" dirty="0">
                <a:solidFill>
                  <a:schemeClr val="dk1"/>
                </a:solidFill>
                <a:highlight>
                  <a:srgbClr val="FFFFFF"/>
                </a:highlight>
                <a:latin typeface="Consolas"/>
                <a:ea typeface="Consolas"/>
                <a:cs typeface="Consolas"/>
                <a:sym typeface="Consolas"/>
              </a:rPr>
              <a:t>   </a:t>
            </a:r>
            <a:r>
              <a:rPr lang="en-US" sz="4000" b="1" dirty="0">
                <a:solidFill>
                  <a:srgbClr val="000080"/>
                </a:solidFill>
                <a:highlight>
                  <a:srgbClr val="FFFFFF"/>
                </a:highlight>
                <a:latin typeface="Consolas"/>
                <a:ea typeface="Consolas"/>
                <a:cs typeface="Consolas"/>
                <a:sym typeface="Consolas"/>
              </a:rPr>
              <a:t>for </a:t>
            </a:r>
            <a:r>
              <a:rPr lang="en-US" sz="4000" dirty="0">
                <a:solidFill>
                  <a:schemeClr val="dk1"/>
                </a:solidFill>
                <a:highlight>
                  <a:srgbClr val="FFFFFF"/>
                </a:highlight>
                <a:latin typeface="Consolas"/>
                <a:ea typeface="Consolas"/>
                <a:cs typeface="Consolas"/>
                <a:sym typeface="Consolas"/>
              </a:rPr>
              <a:t>step </a:t>
            </a:r>
            <a:r>
              <a:rPr lang="en-US" sz="4000" b="1" dirty="0">
                <a:solidFill>
                  <a:srgbClr val="000080"/>
                </a:solidFill>
                <a:highlight>
                  <a:srgbClr val="FFFFFF"/>
                </a:highlight>
                <a:latin typeface="Consolas"/>
                <a:ea typeface="Consolas"/>
                <a:cs typeface="Consolas"/>
                <a:sym typeface="Consolas"/>
              </a:rPr>
              <a:t>in </a:t>
            </a:r>
            <a:r>
              <a:rPr lang="en-US" sz="4000" dirty="0">
                <a:solidFill>
                  <a:srgbClr val="000080"/>
                </a:solidFill>
                <a:highlight>
                  <a:srgbClr val="FFFFFF"/>
                </a:highlight>
                <a:latin typeface="Consolas"/>
                <a:ea typeface="Consolas"/>
                <a:cs typeface="Consolas"/>
                <a:sym typeface="Consolas"/>
              </a:rPr>
              <a:t>range</a:t>
            </a:r>
            <a:r>
              <a:rPr lang="en-US" sz="4000" dirty="0">
                <a:solidFill>
                  <a:schemeClr val="dk1"/>
                </a:solidFill>
                <a:highlight>
                  <a:srgbClr val="FFFFFF"/>
                </a:highlight>
                <a:latin typeface="Consolas"/>
                <a:ea typeface="Consolas"/>
                <a:cs typeface="Consolas"/>
                <a:sym typeface="Consolas"/>
              </a:rPr>
              <a:t>(</a:t>
            </a:r>
            <a:r>
              <a:rPr lang="en-US" sz="4000" dirty="0">
                <a:solidFill>
                  <a:srgbClr val="0000FF"/>
                </a:solidFill>
                <a:highlight>
                  <a:srgbClr val="FFFFFF"/>
                </a:highlight>
                <a:latin typeface="Consolas"/>
                <a:ea typeface="Consolas"/>
                <a:cs typeface="Consolas"/>
                <a:sym typeface="Consolas"/>
              </a:rPr>
              <a:t>10001</a:t>
            </a:r>
            <a:r>
              <a:rPr lang="en-US" sz="40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dirty="0">
                <a:solidFill>
                  <a:schemeClr val="dk1"/>
                </a:solidFill>
                <a:highlight>
                  <a:srgbClr val="FFFFFF"/>
                </a:highlight>
                <a:latin typeface="Consolas"/>
                <a:ea typeface="Consolas"/>
                <a:cs typeface="Consolas"/>
                <a:sym typeface="Consolas"/>
              </a:rPr>
              <a:t>       </a:t>
            </a:r>
            <a:r>
              <a:rPr lang="en-US" sz="4000" dirty="0" err="1">
                <a:solidFill>
                  <a:schemeClr val="dk1"/>
                </a:solidFill>
                <a:highlight>
                  <a:srgbClr val="FFFFFF"/>
                </a:highlight>
                <a:latin typeface="Consolas"/>
                <a:ea typeface="Consolas"/>
                <a:cs typeface="Consolas"/>
                <a:sym typeface="Consolas"/>
              </a:rPr>
              <a:t>cost_val</a:t>
            </a:r>
            <a:r>
              <a:rPr lang="en-US" sz="4000" dirty="0">
                <a:solidFill>
                  <a:schemeClr val="dk1"/>
                </a:solidFill>
                <a:highlight>
                  <a:srgbClr val="FFFFFF"/>
                </a:highlight>
                <a:latin typeface="Consolas"/>
                <a:ea typeface="Consolas"/>
                <a:cs typeface="Consolas"/>
                <a:sym typeface="Consolas"/>
              </a:rPr>
              <a:t>, _ = </a:t>
            </a:r>
            <a:r>
              <a:rPr lang="en-US" sz="4000" dirty="0" err="1">
                <a:solidFill>
                  <a:schemeClr val="dk1"/>
                </a:solidFill>
                <a:highlight>
                  <a:srgbClr val="FFFFFF"/>
                </a:highlight>
                <a:latin typeface="Consolas"/>
                <a:ea typeface="Consolas"/>
                <a:cs typeface="Consolas"/>
                <a:sym typeface="Consolas"/>
              </a:rPr>
              <a:t>sess.run</a:t>
            </a:r>
            <a:r>
              <a:rPr lang="en-US" sz="4000" dirty="0">
                <a:solidFill>
                  <a:schemeClr val="dk1"/>
                </a:solidFill>
                <a:highlight>
                  <a:srgbClr val="FFFFFF"/>
                </a:highlight>
                <a:latin typeface="Consolas"/>
                <a:ea typeface="Consolas"/>
                <a:cs typeface="Consolas"/>
                <a:sym typeface="Consolas"/>
              </a:rPr>
              <a:t>([cost, train], </a:t>
            </a:r>
            <a:r>
              <a:rPr lang="en-US" sz="4000" dirty="0" err="1">
                <a:solidFill>
                  <a:srgbClr val="660099"/>
                </a:solidFill>
                <a:highlight>
                  <a:srgbClr val="FFFFFF"/>
                </a:highlight>
                <a:latin typeface="Consolas"/>
                <a:ea typeface="Consolas"/>
                <a:cs typeface="Consolas"/>
                <a:sym typeface="Consolas"/>
              </a:rPr>
              <a:t>feed_dict</a:t>
            </a:r>
            <a:r>
              <a:rPr lang="en-US" sz="4000" dirty="0">
                <a:solidFill>
                  <a:schemeClr val="dk1"/>
                </a:solidFill>
                <a:highlight>
                  <a:srgbClr val="FFFFFF"/>
                </a:highlight>
                <a:latin typeface="Consolas"/>
                <a:ea typeface="Consolas"/>
                <a:cs typeface="Consolas"/>
                <a:sym typeface="Consolas"/>
              </a:rPr>
              <a:t>={X: </a:t>
            </a:r>
            <a:r>
              <a:rPr lang="en-US" sz="4000" dirty="0" err="1">
                <a:solidFill>
                  <a:schemeClr val="dk1"/>
                </a:solidFill>
                <a:highlight>
                  <a:srgbClr val="FFFFFF"/>
                </a:highlight>
                <a:latin typeface="Consolas"/>
                <a:ea typeface="Consolas"/>
                <a:cs typeface="Consolas"/>
                <a:sym typeface="Consolas"/>
              </a:rPr>
              <a:t>x_data</a:t>
            </a:r>
            <a:r>
              <a:rPr lang="en-US" sz="4000" dirty="0">
                <a:solidFill>
                  <a:schemeClr val="dk1"/>
                </a:solidFill>
                <a:highlight>
                  <a:srgbClr val="FFFFFF"/>
                </a:highlight>
                <a:latin typeface="Consolas"/>
                <a:ea typeface="Consolas"/>
                <a:cs typeface="Consolas"/>
                <a:sym typeface="Consolas"/>
              </a:rPr>
              <a:t>, Y: </a:t>
            </a:r>
            <a:r>
              <a:rPr lang="en-US" sz="4000" dirty="0" err="1">
                <a:solidFill>
                  <a:schemeClr val="dk1"/>
                </a:solidFill>
                <a:highlight>
                  <a:srgbClr val="FFFFFF"/>
                </a:highlight>
                <a:latin typeface="Consolas"/>
                <a:ea typeface="Consolas"/>
                <a:cs typeface="Consolas"/>
                <a:sym typeface="Consolas"/>
              </a:rPr>
              <a:t>y_data</a:t>
            </a:r>
            <a:r>
              <a:rPr lang="en-US" sz="40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dirty="0">
                <a:solidFill>
                  <a:schemeClr val="dk1"/>
                </a:solidFill>
                <a:highlight>
                  <a:srgbClr val="FFFFFF"/>
                </a:highlight>
                <a:latin typeface="Consolas"/>
                <a:ea typeface="Consolas"/>
                <a:cs typeface="Consolas"/>
                <a:sym typeface="Consolas"/>
              </a:rPr>
              <a:t>       </a:t>
            </a:r>
            <a:r>
              <a:rPr lang="en-US" sz="4000" b="1" dirty="0">
                <a:solidFill>
                  <a:srgbClr val="000080"/>
                </a:solidFill>
                <a:highlight>
                  <a:srgbClr val="FFFFFF"/>
                </a:highlight>
                <a:latin typeface="Consolas"/>
                <a:ea typeface="Consolas"/>
                <a:cs typeface="Consolas"/>
                <a:sym typeface="Consolas"/>
              </a:rPr>
              <a:t>if </a:t>
            </a:r>
            <a:r>
              <a:rPr lang="en-US" sz="4000" dirty="0">
                <a:solidFill>
                  <a:schemeClr val="dk1"/>
                </a:solidFill>
                <a:highlight>
                  <a:srgbClr val="FFFFFF"/>
                </a:highlight>
                <a:latin typeface="Consolas"/>
                <a:ea typeface="Consolas"/>
                <a:cs typeface="Consolas"/>
                <a:sym typeface="Consolas"/>
              </a:rPr>
              <a:t>step % </a:t>
            </a:r>
            <a:r>
              <a:rPr lang="en-US" sz="4000" dirty="0">
                <a:solidFill>
                  <a:srgbClr val="0000FF"/>
                </a:solidFill>
                <a:highlight>
                  <a:srgbClr val="FFFFFF"/>
                </a:highlight>
                <a:latin typeface="Consolas"/>
                <a:ea typeface="Consolas"/>
                <a:cs typeface="Consolas"/>
                <a:sym typeface="Consolas"/>
              </a:rPr>
              <a:t>200 </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0</a:t>
            </a:r>
            <a:r>
              <a:rPr lang="en-US" sz="40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72500"/>
              <a:buFont typeface="Arial"/>
              <a:buNone/>
            </a:pPr>
            <a:r>
              <a:rPr lang="en-US" sz="4000" dirty="0">
                <a:solidFill>
                  <a:schemeClr val="dk1"/>
                </a:solidFill>
                <a:highlight>
                  <a:srgbClr val="FFFFFF"/>
                </a:highlight>
                <a:latin typeface="Consolas"/>
                <a:ea typeface="Consolas"/>
                <a:cs typeface="Consolas"/>
                <a:sym typeface="Consolas"/>
              </a:rPr>
              <a:t>           </a:t>
            </a:r>
            <a:r>
              <a:rPr lang="en-US" sz="4000" dirty="0">
                <a:solidFill>
                  <a:srgbClr val="000080"/>
                </a:solidFill>
                <a:highlight>
                  <a:srgbClr val="FFFFFF"/>
                </a:highlight>
                <a:latin typeface="Consolas"/>
                <a:ea typeface="Consolas"/>
                <a:cs typeface="Consolas"/>
                <a:sym typeface="Consolas"/>
              </a:rPr>
              <a:t>print</a:t>
            </a:r>
            <a:r>
              <a:rPr lang="en-US" sz="4000" dirty="0">
                <a:solidFill>
                  <a:schemeClr val="dk1"/>
                </a:solidFill>
                <a:highlight>
                  <a:srgbClr val="FFFFFF"/>
                </a:highlight>
                <a:latin typeface="Consolas"/>
                <a:ea typeface="Consolas"/>
                <a:cs typeface="Consolas"/>
                <a:sym typeface="Consolas"/>
              </a:rPr>
              <a:t>(step, </a:t>
            </a:r>
            <a:r>
              <a:rPr lang="en-US" sz="4000" dirty="0" err="1">
                <a:solidFill>
                  <a:schemeClr val="dk1"/>
                </a:solidFill>
                <a:highlight>
                  <a:srgbClr val="FFFFFF"/>
                </a:highlight>
                <a:latin typeface="Consolas"/>
                <a:ea typeface="Consolas"/>
                <a:cs typeface="Consolas"/>
                <a:sym typeface="Consolas"/>
              </a:rPr>
              <a:t>cost_val</a:t>
            </a:r>
            <a:r>
              <a:rPr lang="en-US" sz="4000" dirty="0">
                <a:solidFill>
                  <a:schemeClr val="dk1"/>
                </a:solidFill>
                <a:highlight>
                  <a:srgbClr val="FFFFFF"/>
                </a:highlight>
                <a:latin typeface="Consolas"/>
                <a:ea typeface="Consolas"/>
                <a:cs typeface="Consolas"/>
                <a:sym typeface="Consolas"/>
              </a:rPr>
              <a:t>)</a:t>
            </a:r>
          </a:p>
          <a:p>
            <a:pPr lvl="0" rtl="0">
              <a:spcBef>
                <a:spcPts val="0"/>
              </a:spcBef>
              <a:buNone/>
            </a:pPr>
            <a:endParaRPr sz="4000" dirty="0">
              <a:solidFill>
                <a:schemeClr val="dk1"/>
              </a:solidFill>
              <a:highlight>
                <a:srgbClr val="FFFFFF"/>
              </a:highlight>
              <a:latin typeface="Consolas"/>
              <a:ea typeface="Consolas"/>
              <a:cs typeface="Consolas"/>
              <a:sym typeface="Consolas"/>
            </a:endParaRPr>
          </a:p>
          <a:p>
            <a:pPr lvl="0" rtl="0">
              <a:spcBef>
                <a:spcPts val="0"/>
              </a:spcBef>
              <a:buNone/>
            </a:pPr>
            <a:r>
              <a:rPr lang="en-US" sz="4000" dirty="0">
                <a:solidFill>
                  <a:schemeClr val="dk1"/>
                </a:solidFill>
                <a:highlight>
                  <a:srgbClr val="FFFFFF"/>
                </a:highlight>
                <a:latin typeface="Consolas"/>
                <a:ea typeface="Consolas"/>
                <a:cs typeface="Consolas"/>
                <a:sym typeface="Consolas"/>
              </a:rPr>
              <a:t>   </a:t>
            </a:r>
            <a:r>
              <a:rPr lang="en-US" sz="4000" i="1" dirty="0">
                <a:solidFill>
                  <a:srgbClr val="808080"/>
                </a:solidFill>
                <a:highlight>
                  <a:srgbClr val="FFFFFF"/>
                </a:highlight>
                <a:latin typeface="Consolas"/>
                <a:ea typeface="Consolas"/>
                <a:cs typeface="Consolas"/>
                <a:sym typeface="Consolas"/>
              </a:rPr>
              <a:t># Accuracy report</a:t>
            </a:r>
          </a:p>
          <a:p>
            <a:pPr lvl="0" rtl="0">
              <a:spcBef>
                <a:spcPts val="0"/>
              </a:spcBef>
              <a:buClr>
                <a:schemeClr val="dk1"/>
              </a:buClr>
              <a:buSzPct val="72500"/>
              <a:buFont typeface="Arial"/>
              <a:buNone/>
            </a:pPr>
            <a:r>
              <a:rPr lang="en-US" sz="4000" i="1" dirty="0">
                <a:solidFill>
                  <a:srgbClr val="808080"/>
                </a:solidFill>
                <a:highlight>
                  <a:srgbClr val="FFFFFF"/>
                </a:highlight>
                <a:latin typeface="Consolas"/>
                <a:ea typeface="Consolas"/>
                <a:cs typeface="Consolas"/>
                <a:sym typeface="Consolas"/>
              </a:rPr>
              <a:t>   </a:t>
            </a:r>
            <a:r>
              <a:rPr lang="en-US" sz="4000" dirty="0">
                <a:solidFill>
                  <a:schemeClr val="dk1"/>
                </a:solidFill>
                <a:highlight>
                  <a:srgbClr val="FFFFFF"/>
                </a:highlight>
                <a:latin typeface="Consolas"/>
                <a:ea typeface="Consolas"/>
                <a:cs typeface="Consolas"/>
                <a:sym typeface="Consolas"/>
              </a:rPr>
              <a:t>h, c, a = </a:t>
            </a:r>
            <a:r>
              <a:rPr lang="en-US" sz="4000" dirty="0" err="1">
                <a:solidFill>
                  <a:schemeClr val="dk1"/>
                </a:solidFill>
                <a:highlight>
                  <a:srgbClr val="FFFFFF"/>
                </a:highlight>
                <a:latin typeface="Consolas"/>
                <a:ea typeface="Consolas"/>
                <a:cs typeface="Consolas"/>
                <a:sym typeface="Consolas"/>
              </a:rPr>
              <a:t>sess.run</a:t>
            </a:r>
            <a:r>
              <a:rPr lang="en-US" sz="4000" dirty="0">
                <a:solidFill>
                  <a:schemeClr val="dk1"/>
                </a:solidFill>
                <a:highlight>
                  <a:srgbClr val="FFFFFF"/>
                </a:highlight>
                <a:latin typeface="Consolas"/>
                <a:ea typeface="Consolas"/>
                <a:cs typeface="Consolas"/>
                <a:sym typeface="Consolas"/>
              </a:rPr>
              <a:t>([hypothesis, predicted, accuracy],</a:t>
            </a:r>
          </a:p>
          <a:p>
            <a:pPr lvl="0" rtl="0">
              <a:spcBef>
                <a:spcPts val="0"/>
              </a:spcBef>
              <a:buNone/>
            </a:pPr>
            <a:r>
              <a:rPr lang="en-US" sz="4000" dirty="0">
                <a:solidFill>
                  <a:schemeClr val="dk1"/>
                </a:solidFill>
                <a:highlight>
                  <a:srgbClr val="FFFFFF"/>
                </a:highlight>
                <a:latin typeface="Consolas"/>
                <a:ea typeface="Consolas"/>
                <a:cs typeface="Consolas"/>
                <a:sym typeface="Consolas"/>
              </a:rPr>
              <a:t>                      </a:t>
            </a:r>
            <a:r>
              <a:rPr lang="en-US" sz="4000" dirty="0" err="1">
                <a:solidFill>
                  <a:srgbClr val="660099"/>
                </a:solidFill>
                <a:highlight>
                  <a:srgbClr val="FFFFFF"/>
                </a:highlight>
                <a:latin typeface="Consolas"/>
                <a:ea typeface="Consolas"/>
                <a:cs typeface="Consolas"/>
                <a:sym typeface="Consolas"/>
              </a:rPr>
              <a:t>feed_dict</a:t>
            </a:r>
            <a:r>
              <a:rPr lang="en-US" sz="4000" dirty="0">
                <a:solidFill>
                  <a:schemeClr val="dk1"/>
                </a:solidFill>
                <a:highlight>
                  <a:srgbClr val="FFFFFF"/>
                </a:highlight>
                <a:latin typeface="Consolas"/>
                <a:ea typeface="Consolas"/>
                <a:cs typeface="Consolas"/>
                <a:sym typeface="Consolas"/>
              </a:rPr>
              <a:t>={X: </a:t>
            </a:r>
            <a:r>
              <a:rPr lang="en-US" sz="4000" dirty="0" err="1">
                <a:solidFill>
                  <a:schemeClr val="dk1"/>
                </a:solidFill>
                <a:highlight>
                  <a:srgbClr val="FFFFFF"/>
                </a:highlight>
                <a:latin typeface="Consolas"/>
                <a:ea typeface="Consolas"/>
                <a:cs typeface="Consolas"/>
                <a:sym typeface="Consolas"/>
              </a:rPr>
              <a:t>x_data</a:t>
            </a:r>
            <a:r>
              <a:rPr lang="en-US" sz="4000" dirty="0">
                <a:solidFill>
                  <a:schemeClr val="dk1"/>
                </a:solidFill>
                <a:highlight>
                  <a:srgbClr val="FFFFFF"/>
                </a:highlight>
                <a:latin typeface="Consolas"/>
                <a:ea typeface="Consolas"/>
                <a:cs typeface="Consolas"/>
                <a:sym typeface="Consolas"/>
              </a:rPr>
              <a:t>, Y: </a:t>
            </a:r>
            <a:r>
              <a:rPr lang="en-US" sz="4000" dirty="0" err="1">
                <a:solidFill>
                  <a:schemeClr val="dk1"/>
                </a:solidFill>
                <a:highlight>
                  <a:srgbClr val="FFFFFF"/>
                </a:highlight>
                <a:latin typeface="Consolas"/>
                <a:ea typeface="Consolas"/>
                <a:cs typeface="Consolas"/>
                <a:sym typeface="Consolas"/>
              </a:rPr>
              <a:t>y_data</a:t>
            </a:r>
            <a:r>
              <a:rPr lang="en-US" sz="4000" dirty="0">
                <a:solidFill>
                  <a:schemeClr val="dk1"/>
                </a:solidFill>
                <a:highlight>
                  <a:srgbClr val="FFFFFF"/>
                </a:highlight>
                <a:latin typeface="Consolas"/>
                <a:ea typeface="Consolas"/>
                <a:cs typeface="Consolas"/>
                <a:sym typeface="Consolas"/>
              </a:rPr>
              <a:t>})</a:t>
            </a:r>
          </a:p>
          <a:p>
            <a:pPr lvl="0" rtl="0">
              <a:spcBef>
                <a:spcPts val="0"/>
              </a:spcBef>
              <a:buNone/>
            </a:pPr>
            <a:r>
              <a:rPr lang="en-US" sz="4000" dirty="0">
                <a:solidFill>
                  <a:schemeClr val="dk1"/>
                </a:solidFill>
                <a:highlight>
                  <a:srgbClr val="FFFFFF"/>
                </a:highlight>
                <a:latin typeface="Consolas"/>
                <a:ea typeface="Consolas"/>
                <a:cs typeface="Consolas"/>
                <a:sym typeface="Consolas"/>
              </a:rPr>
              <a:t>   </a:t>
            </a:r>
            <a:r>
              <a:rPr lang="en-US" sz="4000" dirty="0">
                <a:solidFill>
                  <a:srgbClr val="000080"/>
                </a:solidFill>
                <a:highlight>
                  <a:srgbClr val="FFFFFF"/>
                </a:highlight>
                <a:latin typeface="Consolas"/>
                <a:ea typeface="Consolas"/>
                <a:cs typeface="Consolas"/>
                <a:sym typeface="Consolas"/>
              </a:rPr>
              <a:t>print</a:t>
            </a:r>
            <a:r>
              <a:rPr lang="en-US" sz="4000" dirty="0">
                <a:solidFill>
                  <a:schemeClr val="dk1"/>
                </a:solidFill>
                <a:highlight>
                  <a:srgbClr val="FFFFFF"/>
                </a:highlight>
                <a:latin typeface="Consolas"/>
                <a:ea typeface="Consolas"/>
                <a:cs typeface="Consolas"/>
                <a:sym typeface="Consolas"/>
              </a:rPr>
              <a:t>(</a:t>
            </a:r>
            <a:r>
              <a:rPr lang="en-US" sz="4000" b="1" dirty="0">
                <a:solidFill>
                  <a:srgbClr val="008080"/>
                </a:solidFill>
                <a:highlight>
                  <a:srgbClr val="FFFFFF"/>
                </a:highlight>
                <a:latin typeface="Consolas"/>
                <a:ea typeface="Consolas"/>
                <a:cs typeface="Consolas"/>
                <a:sym typeface="Consolas"/>
              </a:rPr>
              <a:t>"</a:t>
            </a:r>
            <a:r>
              <a:rPr lang="en-US" sz="4000" b="1" dirty="0">
                <a:solidFill>
                  <a:srgbClr val="000080"/>
                </a:solidFill>
                <a:highlight>
                  <a:srgbClr val="FFFFFF"/>
                </a:highlight>
                <a:latin typeface="Consolas"/>
                <a:ea typeface="Consolas"/>
                <a:cs typeface="Consolas"/>
                <a:sym typeface="Consolas"/>
              </a:rPr>
              <a:t>\</a:t>
            </a:r>
            <a:r>
              <a:rPr lang="en-US" sz="4000" b="1" dirty="0" err="1">
                <a:solidFill>
                  <a:srgbClr val="000080"/>
                </a:solidFill>
                <a:highlight>
                  <a:srgbClr val="FFFFFF"/>
                </a:highlight>
                <a:latin typeface="Consolas"/>
                <a:ea typeface="Consolas"/>
                <a:cs typeface="Consolas"/>
                <a:sym typeface="Consolas"/>
              </a:rPr>
              <a:t>n</a:t>
            </a:r>
            <a:r>
              <a:rPr lang="en-US" sz="4000" b="1" dirty="0" err="1">
                <a:solidFill>
                  <a:srgbClr val="008080"/>
                </a:solidFill>
                <a:highlight>
                  <a:srgbClr val="FFFFFF"/>
                </a:highlight>
                <a:latin typeface="Consolas"/>
                <a:ea typeface="Consolas"/>
                <a:cs typeface="Consolas"/>
                <a:sym typeface="Consolas"/>
              </a:rPr>
              <a:t>Hypothesis</a:t>
            </a:r>
            <a:r>
              <a:rPr lang="en-US" sz="4000" b="1" dirty="0">
                <a:solidFill>
                  <a:srgbClr val="008080"/>
                </a:solidFill>
                <a:highlight>
                  <a:srgbClr val="FFFFFF"/>
                </a:highlight>
                <a:latin typeface="Consolas"/>
                <a:ea typeface="Consolas"/>
                <a:cs typeface="Consolas"/>
                <a:sym typeface="Consolas"/>
              </a:rPr>
              <a:t>: "</a:t>
            </a:r>
            <a:r>
              <a:rPr lang="en-US" sz="4000" dirty="0">
                <a:solidFill>
                  <a:schemeClr val="dk1"/>
                </a:solidFill>
                <a:highlight>
                  <a:srgbClr val="FFFFFF"/>
                </a:highlight>
                <a:latin typeface="Consolas"/>
                <a:ea typeface="Consolas"/>
                <a:cs typeface="Consolas"/>
                <a:sym typeface="Consolas"/>
              </a:rPr>
              <a:t>, h, </a:t>
            </a:r>
            <a:r>
              <a:rPr lang="en-US" sz="4000" b="1" dirty="0">
                <a:solidFill>
                  <a:srgbClr val="008080"/>
                </a:solidFill>
                <a:highlight>
                  <a:srgbClr val="FFFFFF"/>
                </a:highlight>
                <a:latin typeface="Consolas"/>
                <a:ea typeface="Consolas"/>
                <a:cs typeface="Consolas"/>
                <a:sym typeface="Consolas"/>
              </a:rPr>
              <a:t>"</a:t>
            </a:r>
            <a:r>
              <a:rPr lang="en-US" sz="4000" b="1" dirty="0">
                <a:solidFill>
                  <a:srgbClr val="000080"/>
                </a:solidFill>
                <a:highlight>
                  <a:srgbClr val="FFFFFF"/>
                </a:highlight>
                <a:latin typeface="Consolas"/>
                <a:ea typeface="Consolas"/>
                <a:cs typeface="Consolas"/>
                <a:sym typeface="Consolas"/>
              </a:rPr>
              <a:t>\</a:t>
            </a:r>
            <a:r>
              <a:rPr lang="en-US" sz="4000" b="1" dirty="0" err="1">
                <a:solidFill>
                  <a:srgbClr val="000080"/>
                </a:solidFill>
                <a:highlight>
                  <a:srgbClr val="FFFFFF"/>
                </a:highlight>
                <a:latin typeface="Consolas"/>
                <a:ea typeface="Consolas"/>
                <a:cs typeface="Consolas"/>
                <a:sym typeface="Consolas"/>
              </a:rPr>
              <a:t>n</a:t>
            </a:r>
            <a:r>
              <a:rPr lang="en-US" sz="4000" b="1" dirty="0" err="1">
                <a:solidFill>
                  <a:srgbClr val="008080"/>
                </a:solidFill>
                <a:highlight>
                  <a:srgbClr val="FFFFFF"/>
                </a:highlight>
                <a:latin typeface="Consolas"/>
                <a:ea typeface="Consolas"/>
                <a:cs typeface="Consolas"/>
                <a:sym typeface="Consolas"/>
              </a:rPr>
              <a:t>Correct</a:t>
            </a:r>
            <a:r>
              <a:rPr lang="en-US" sz="4000" b="1" dirty="0">
                <a:solidFill>
                  <a:srgbClr val="008080"/>
                </a:solidFill>
                <a:highlight>
                  <a:srgbClr val="FFFFFF"/>
                </a:highlight>
                <a:latin typeface="Consolas"/>
                <a:ea typeface="Consolas"/>
                <a:cs typeface="Consolas"/>
                <a:sym typeface="Consolas"/>
              </a:rPr>
              <a:t> (Y): "</a:t>
            </a:r>
            <a:r>
              <a:rPr lang="en-US" sz="4000" dirty="0">
                <a:solidFill>
                  <a:schemeClr val="dk1"/>
                </a:solidFill>
                <a:highlight>
                  <a:srgbClr val="FFFFFF"/>
                </a:highlight>
                <a:latin typeface="Consolas"/>
                <a:ea typeface="Consolas"/>
                <a:cs typeface="Consolas"/>
                <a:sym typeface="Consolas"/>
              </a:rPr>
              <a:t>, c, </a:t>
            </a:r>
            <a:r>
              <a:rPr lang="en-US" sz="4000" b="1" dirty="0">
                <a:solidFill>
                  <a:srgbClr val="008080"/>
                </a:solidFill>
                <a:highlight>
                  <a:srgbClr val="FFFFFF"/>
                </a:highlight>
                <a:latin typeface="Consolas"/>
                <a:ea typeface="Consolas"/>
                <a:cs typeface="Consolas"/>
                <a:sym typeface="Consolas"/>
              </a:rPr>
              <a:t>"</a:t>
            </a:r>
            <a:r>
              <a:rPr lang="en-US" sz="4000" b="1" dirty="0">
                <a:solidFill>
                  <a:srgbClr val="000080"/>
                </a:solidFill>
                <a:highlight>
                  <a:srgbClr val="FFFFFF"/>
                </a:highlight>
                <a:latin typeface="Consolas"/>
                <a:ea typeface="Consolas"/>
                <a:cs typeface="Consolas"/>
                <a:sym typeface="Consolas"/>
              </a:rPr>
              <a:t>\</a:t>
            </a:r>
            <a:r>
              <a:rPr lang="en-US" sz="4000" b="1" dirty="0" err="1">
                <a:solidFill>
                  <a:srgbClr val="000080"/>
                </a:solidFill>
                <a:highlight>
                  <a:srgbClr val="FFFFFF"/>
                </a:highlight>
                <a:latin typeface="Consolas"/>
                <a:ea typeface="Consolas"/>
                <a:cs typeface="Consolas"/>
                <a:sym typeface="Consolas"/>
              </a:rPr>
              <a:t>n</a:t>
            </a:r>
            <a:r>
              <a:rPr lang="en-US" sz="4000" b="1" dirty="0" err="1">
                <a:solidFill>
                  <a:srgbClr val="008080"/>
                </a:solidFill>
                <a:highlight>
                  <a:srgbClr val="FFFFFF"/>
                </a:highlight>
                <a:latin typeface="Consolas"/>
                <a:ea typeface="Consolas"/>
                <a:cs typeface="Consolas"/>
                <a:sym typeface="Consolas"/>
              </a:rPr>
              <a:t>Accuracy</a:t>
            </a:r>
            <a:r>
              <a:rPr lang="en-US" sz="4000" b="1" dirty="0">
                <a:solidFill>
                  <a:srgbClr val="008080"/>
                </a:solidFill>
                <a:highlight>
                  <a:srgbClr val="FFFFFF"/>
                </a:highlight>
                <a:latin typeface="Consolas"/>
                <a:ea typeface="Consolas"/>
                <a:cs typeface="Consolas"/>
                <a:sym typeface="Consolas"/>
              </a:rPr>
              <a:t>: "</a:t>
            </a:r>
            <a:r>
              <a:rPr lang="en-US" sz="4000" dirty="0">
                <a:solidFill>
                  <a:schemeClr val="dk1"/>
                </a:solidFill>
                <a:highlight>
                  <a:srgbClr val="FFFFFF"/>
                </a:highlight>
                <a:latin typeface="Consolas"/>
                <a:ea typeface="Consolas"/>
                <a:cs typeface="Consolas"/>
                <a:sym typeface="Consolas"/>
              </a:rPr>
              <a:t>, a)</a:t>
            </a:r>
          </a:p>
        </p:txBody>
      </p:sp>
      <p:sp>
        <p:nvSpPr>
          <p:cNvPr id="972" name="Shape 972"/>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Shape 977"/>
          <p:cNvSpPr txBox="1"/>
          <p:nvPr/>
        </p:nvSpPr>
        <p:spPr>
          <a:xfrm>
            <a:off x="0" y="0"/>
            <a:ext cx="23731200" cy="13642500"/>
          </a:xfrm>
          <a:prstGeom prst="rect">
            <a:avLst/>
          </a:prstGeom>
          <a:noFill/>
          <a:ln>
            <a:noFill/>
          </a:ln>
        </p:spPr>
        <p:txBody>
          <a:bodyPr wrap="square" lIns="243800" tIns="243800" rIns="243800" bIns="243800" anchor="ctr" anchorCtr="0">
            <a:noAutofit/>
          </a:bodyPr>
          <a:lstStyle/>
          <a:p>
            <a:pPr lvl="0" rtl="0">
              <a:spcBef>
                <a:spcPts val="0"/>
              </a:spcBef>
              <a:buNone/>
            </a:pPr>
            <a:r>
              <a:rPr lang="en-US" sz="2700" dirty="0" err="1">
                <a:solidFill>
                  <a:schemeClr val="dk1"/>
                </a:solidFill>
                <a:highlight>
                  <a:srgbClr val="FFFFFF"/>
                </a:highlight>
                <a:latin typeface="Consolas"/>
                <a:ea typeface="Consolas"/>
                <a:cs typeface="Consolas"/>
                <a:sym typeface="Consolas"/>
              </a:rPr>
              <a:t>x_data</a:t>
            </a:r>
            <a:r>
              <a:rPr lang="en-US" sz="2700" dirty="0">
                <a:solidFill>
                  <a:schemeClr val="dk1"/>
                </a:solidFill>
                <a:highlight>
                  <a:srgbClr val="FFFFFF"/>
                </a:highlight>
                <a:latin typeface="Consolas"/>
                <a:ea typeface="Consolas"/>
                <a:cs typeface="Consolas"/>
                <a:sym typeface="Consolas"/>
              </a:rPr>
              <a:t> =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2</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2</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3</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3</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4</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3</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5</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3</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6</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2</a:t>
            </a:r>
            <a:r>
              <a:rPr lang="en-US" sz="2700" dirty="0">
                <a:solidFill>
                  <a:schemeClr val="dk1"/>
                </a:solidFill>
                <a:highlight>
                  <a:srgbClr val="FFFFFF"/>
                </a:highlight>
                <a:latin typeface="Consolas"/>
                <a:ea typeface="Consolas"/>
                <a:cs typeface="Consolas"/>
                <a:sym typeface="Consolas"/>
              </a:rPr>
              <a:t>]] </a:t>
            </a:r>
          </a:p>
          <a:p>
            <a:pPr lvl="0" rtl="0">
              <a:spcBef>
                <a:spcPts val="0"/>
              </a:spcBef>
              <a:buNone/>
            </a:pPr>
            <a:r>
              <a:rPr lang="en-US" sz="2700" dirty="0" err="1">
                <a:solidFill>
                  <a:schemeClr val="dk1"/>
                </a:solidFill>
                <a:highlight>
                  <a:srgbClr val="FFFFFF"/>
                </a:highlight>
                <a:latin typeface="Consolas"/>
                <a:ea typeface="Consolas"/>
                <a:cs typeface="Consolas"/>
                <a:sym typeface="Consolas"/>
              </a:rPr>
              <a:t>y_data</a:t>
            </a:r>
            <a:r>
              <a:rPr lang="en-US" sz="2700" dirty="0">
                <a:solidFill>
                  <a:schemeClr val="dk1"/>
                </a:solidFill>
                <a:highlight>
                  <a:srgbClr val="FFFFFF"/>
                </a:highlight>
                <a:latin typeface="Consolas"/>
                <a:ea typeface="Consolas"/>
                <a:cs typeface="Consolas"/>
                <a:sym typeface="Consolas"/>
              </a:rPr>
              <a:t> = [[</a:t>
            </a:r>
            <a:r>
              <a:rPr lang="en-US" sz="2700" dirty="0">
                <a:solidFill>
                  <a:srgbClr val="0000FF"/>
                </a:solidFill>
                <a:highlight>
                  <a:srgbClr val="FFFFFF"/>
                </a:highlight>
                <a:latin typeface="Consolas"/>
                <a:ea typeface="Consolas"/>
                <a:cs typeface="Consolas"/>
                <a:sym typeface="Consolas"/>
              </a:rPr>
              <a:t>0</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0</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0</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a:t>
            </a:r>
          </a:p>
          <a:p>
            <a:pPr lvl="0" rtl="0">
              <a:spcBef>
                <a:spcPts val="0"/>
              </a:spcBef>
              <a:buNone/>
            </a:pPr>
            <a:r>
              <a:rPr lang="en-US" sz="2700" i="1" dirty="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2700" dirty="0">
                <a:solidFill>
                  <a:schemeClr val="dk1"/>
                </a:solidFill>
                <a:highlight>
                  <a:srgbClr val="FFFFFF"/>
                </a:highlight>
                <a:latin typeface="Consolas"/>
                <a:ea typeface="Consolas"/>
                <a:cs typeface="Consolas"/>
                <a:sym typeface="Consolas"/>
              </a:rPr>
              <a:t>X = </a:t>
            </a:r>
            <a:r>
              <a:rPr lang="en-US" sz="2700" dirty="0" err="1">
                <a:solidFill>
                  <a:schemeClr val="dk1"/>
                </a:solidFill>
                <a:highlight>
                  <a:srgbClr val="FFFFFF"/>
                </a:highlight>
                <a:latin typeface="Consolas"/>
                <a:ea typeface="Consolas"/>
                <a:cs typeface="Consolas"/>
                <a:sym typeface="Consolas"/>
              </a:rPr>
              <a:t>tf.placeholder</a:t>
            </a:r>
            <a:r>
              <a:rPr lang="en-US" sz="2700" dirty="0">
                <a:solidFill>
                  <a:schemeClr val="dk1"/>
                </a:solidFill>
                <a:highlight>
                  <a:srgbClr val="FFFFFF"/>
                </a:highlight>
                <a:latin typeface="Consolas"/>
                <a:ea typeface="Consolas"/>
                <a:cs typeface="Consolas"/>
                <a:sym typeface="Consolas"/>
              </a:rPr>
              <a:t>(tf.float32, </a:t>
            </a:r>
            <a:r>
              <a:rPr lang="en-US" sz="2700" dirty="0">
                <a:solidFill>
                  <a:srgbClr val="660099"/>
                </a:solidFill>
                <a:highlight>
                  <a:srgbClr val="FFFFFF"/>
                </a:highlight>
                <a:latin typeface="Consolas"/>
                <a:ea typeface="Consolas"/>
                <a:cs typeface="Consolas"/>
                <a:sym typeface="Consolas"/>
              </a:rPr>
              <a:t>shape</a:t>
            </a:r>
            <a:r>
              <a:rPr lang="en-US" sz="2700" dirty="0">
                <a:solidFill>
                  <a:schemeClr val="dk1"/>
                </a:solidFill>
                <a:highlight>
                  <a:srgbClr val="FFFFFF"/>
                </a:highlight>
                <a:latin typeface="Consolas"/>
                <a:ea typeface="Consolas"/>
                <a:cs typeface="Consolas"/>
                <a:sym typeface="Consolas"/>
              </a:rPr>
              <a:t>=[</a:t>
            </a:r>
            <a:r>
              <a:rPr lang="en-US" sz="2700" b="1" dirty="0">
                <a:solidFill>
                  <a:srgbClr val="000080"/>
                </a:solidFill>
                <a:highlight>
                  <a:srgbClr val="FFFFFF"/>
                </a:highlight>
                <a:latin typeface="Consolas"/>
                <a:ea typeface="Consolas"/>
                <a:cs typeface="Consolas"/>
                <a:sym typeface="Consolas"/>
              </a:rPr>
              <a:t>None</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2</a:t>
            </a:r>
            <a:r>
              <a:rPr lang="en-US" sz="2700" dirty="0">
                <a:solidFill>
                  <a:schemeClr val="dk1"/>
                </a:solidFill>
                <a:highlight>
                  <a:srgbClr val="FFFFFF"/>
                </a:highlight>
                <a:latin typeface="Consolas"/>
                <a:ea typeface="Consolas"/>
                <a:cs typeface="Consolas"/>
                <a:sym typeface="Consolas"/>
              </a:rPr>
              <a:t>])</a:t>
            </a:r>
          </a:p>
          <a:p>
            <a:pPr lvl="0" rtl="0">
              <a:spcBef>
                <a:spcPts val="0"/>
              </a:spcBef>
              <a:buNone/>
            </a:pPr>
            <a:r>
              <a:rPr lang="en-US" sz="2700" dirty="0">
                <a:solidFill>
                  <a:schemeClr val="dk1"/>
                </a:solidFill>
                <a:highlight>
                  <a:srgbClr val="FFFFFF"/>
                </a:highlight>
                <a:latin typeface="Consolas"/>
                <a:ea typeface="Consolas"/>
                <a:cs typeface="Consolas"/>
                <a:sym typeface="Consolas"/>
              </a:rPr>
              <a:t>Y = </a:t>
            </a:r>
            <a:r>
              <a:rPr lang="en-US" sz="2700" dirty="0" err="1">
                <a:solidFill>
                  <a:schemeClr val="dk1"/>
                </a:solidFill>
                <a:highlight>
                  <a:srgbClr val="FFFFFF"/>
                </a:highlight>
                <a:latin typeface="Consolas"/>
                <a:ea typeface="Consolas"/>
                <a:cs typeface="Consolas"/>
                <a:sym typeface="Consolas"/>
              </a:rPr>
              <a:t>tf.placeholder</a:t>
            </a:r>
            <a:r>
              <a:rPr lang="en-US" sz="2700" dirty="0">
                <a:solidFill>
                  <a:schemeClr val="dk1"/>
                </a:solidFill>
                <a:highlight>
                  <a:srgbClr val="FFFFFF"/>
                </a:highlight>
                <a:latin typeface="Consolas"/>
                <a:ea typeface="Consolas"/>
                <a:cs typeface="Consolas"/>
                <a:sym typeface="Consolas"/>
              </a:rPr>
              <a:t>(tf.float32, </a:t>
            </a:r>
            <a:r>
              <a:rPr lang="en-US" sz="2700" dirty="0">
                <a:solidFill>
                  <a:srgbClr val="660099"/>
                </a:solidFill>
                <a:highlight>
                  <a:srgbClr val="FFFFFF"/>
                </a:highlight>
                <a:latin typeface="Consolas"/>
                <a:ea typeface="Consolas"/>
                <a:cs typeface="Consolas"/>
                <a:sym typeface="Consolas"/>
              </a:rPr>
              <a:t>shape</a:t>
            </a:r>
            <a:r>
              <a:rPr lang="en-US" sz="2700" dirty="0">
                <a:solidFill>
                  <a:schemeClr val="dk1"/>
                </a:solidFill>
                <a:highlight>
                  <a:srgbClr val="FFFFFF"/>
                </a:highlight>
                <a:latin typeface="Consolas"/>
                <a:ea typeface="Consolas"/>
                <a:cs typeface="Consolas"/>
                <a:sym typeface="Consolas"/>
              </a:rPr>
              <a:t>=[</a:t>
            </a:r>
            <a:r>
              <a:rPr lang="en-US" sz="2700" b="1" dirty="0">
                <a:solidFill>
                  <a:srgbClr val="000080"/>
                </a:solidFill>
                <a:highlight>
                  <a:srgbClr val="FFFFFF"/>
                </a:highlight>
                <a:latin typeface="Consolas"/>
                <a:ea typeface="Consolas"/>
                <a:cs typeface="Consolas"/>
                <a:sym typeface="Consolas"/>
              </a:rPr>
              <a:t>None</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a:t>
            </a:r>
          </a:p>
          <a:p>
            <a:pPr lvl="0" rtl="0">
              <a:spcBef>
                <a:spcPts val="0"/>
              </a:spcBef>
              <a:buNone/>
            </a:pPr>
            <a:endParaRPr sz="2700" dirty="0">
              <a:solidFill>
                <a:schemeClr val="dk1"/>
              </a:solidFill>
              <a:highlight>
                <a:srgbClr val="FFFFFF"/>
              </a:highlight>
              <a:latin typeface="Consolas"/>
              <a:ea typeface="Consolas"/>
              <a:cs typeface="Consolas"/>
              <a:sym typeface="Consolas"/>
            </a:endParaRPr>
          </a:p>
          <a:p>
            <a:pPr lvl="0" rtl="0">
              <a:spcBef>
                <a:spcPts val="0"/>
              </a:spcBef>
              <a:buNone/>
            </a:pPr>
            <a:r>
              <a:rPr lang="en-US" sz="2700" dirty="0">
                <a:solidFill>
                  <a:schemeClr val="dk1"/>
                </a:solidFill>
                <a:highlight>
                  <a:srgbClr val="FFFFFF"/>
                </a:highlight>
                <a:latin typeface="Consolas"/>
                <a:ea typeface="Consolas"/>
                <a:cs typeface="Consolas"/>
                <a:sym typeface="Consolas"/>
              </a:rPr>
              <a:t>W = </a:t>
            </a:r>
            <a:r>
              <a:rPr lang="en-US" sz="2700" dirty="0" err="1">
                <a:solidFill>
                  <a:schemeClr val="dk1"/>
                </a:solidFill>
                <a:highlight>
                  <a:srgbClr val="FFFFFF"/>
                </a:highlight>
                <a:latin typeface="Consolas"/>
                <a:ea typeface="Consolas"/>
                <a:cs typeface="Consolas"/>
                <a:sym typeface="Consolas"/>
              </a:rPr>
              <a:t>tf.Variable</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tf.random_normal</a:t>
            </a:r>
            <a:r>
              <a:rPr lang="en-US" sz="2700" dirty="0">
                <a:solidFill>
                  <a:schemeClr val="dk1"/>
                </a:solidFill>
                <a:highlight>
                  <a:srgbClr val="FFFFFF"/>
                </a:highlight>
                <a:latin typeface="Consolas"/>
                <a:ea typeface="Consolas"/>
                <a:cs typeface="Consolas"/>
                <a:sym typeface="Consolas"/>
              </a:rPr>
              <a:t>([</a:t>
            </a:r>
            <a:r>
              <a:rPr lang="en-US" sz="2700" dirty="0">
                <a:solidFill>
                  <a:srgbClr val="0000FF"/>
                </a:solidFill>
                <a:highlight>
                  <a:srgbClr val="FFFFFF"/>
                </a:highlight>
                <a:latin typeface="Consolas"/>
                <a:ea typeface="Consolas"/>
                <a:cs typeface="Consolas"/>
                <a:sym typeface="Consolas"/>
              </a:rPr>
              <a:t>2</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660099"/>
                </a:solidFill>
                <a:highlight>
                  <a:srgbClr val="FFFFFF"/>
                </a:highlight>
                <a:latin typeface="Consolas"/>
                <a:ea typeface="Consolas"/>
                <a:cs typeface="Consolas"/>
                <a:sym typeface="Consolas"/>
              </a:rPr>
              <a:t>name</a:t>
            </a:r>
            <a:r>
              <a:rPr lang="en-US" sz="2700" dirty="0">
                <a:solidFill>
                  <a:schemeClr val="dk1"/>
                </a:solidFill>
                <a:highlight>
                  <a:srgbClr val="FFFFFF"/>
                </a:highlight>
                <a:latin typeface="Consolas"/>
                <a:ea typeface="Consolas"/>
                <a:cs typeface="Consolas"/>
                <a:sym typeface="Consolas"/>
              </a:rPr>
              <a:t>=</a:t>
            </a:r>
            <a:r>
              <a:rPr lang="en-US" sz="2700" b="1" dirty="0">
                <a:solidFill>
                  <a:srgbClr val="008080"/>
                </a:solidFill>
                <a:highlight>
                  <a:srgbClr val="FFFFFF"/>
                </a:highlight>
                <a:latin typeface="Consolas"/>
                <a:ea typeface="Consolas"/>
                <a:cs typeface="Consolas"/>
                <a:sym typeface="Consolas"/>
              </a:rPr>
              <a:t>'weight'</a:t>
            </a:r>
            <a:r>
              <a:rPr lang="en-US" sz="2700" dirty="0">
                <a:solidFill>
                  <a:schemeClr val="dk1"/>
                </a:solidFill>
                <a:highlight>
                  <a:srgbClr val="FFFFFF"/>
                </a:highlight>
                <a:latin typeface="Consolas"/>
                <a:ea typeface="Consolas"/>
                <a:cs typeface="Consolas"/>
                <a:sym typeface="Consolas"/>
              </a:rPr>
              <a:t>)</a:t>
            </a:r>
          </a:p>
          <a:p>
            <a:pPr lvl="0" rtl="0">
              <a:spcBef>
                <a:spcPts val="0"/>
              </a:spcBef>
              <a:buNone/>
            </a:pPr>
            <a:r>
              <a:rPr lang="en-US" sz="2700" dirty="0">
                <a:solidFill>
                  <a:schemeClr val="dk1"/>
                </a:solidFill>
                <a:highlight>
                  <a:srgbClr val="FFFFFF"/>
                </a:highlight>
                <a:latin typeface="Consolas"/>
                <a:ea typeface="Consolas"/>
                <a:cs typeface="Consolas"/>
                <a:sym typeface="Consolas"/>
              </a:rPr>
              <a:t>b = </a:t>
            </a:r>
            <a:r>
              <a:rPr lang="en-US" sz="2700" dirty="0" err="1">
                <a:solidFill>
                  <a:schemeClr val="dk1"/>
                </a:solidFill>
                <a:highlight>
                  <a:srgbClr val="FFFFFF"/>
                </a:highlight>
                <a:latin typeface="Consolas"/>
                <a:ea typeface="Consolas"/>
                <a:cs typeface="Consolas"/>
                <a:sym typeface="Consolas"/>
              </a:rPr>
              <a:t>tf.Variable</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tf.random_normal</a:t>
            </a:r>
            <a:r>
              <a:rPr lang="en-US" sz="2700" dirty="0">
                <a:solidFill>
                  <a:schemeClr val="dk1"/>
                </a:solidFill>
                <a:highlight>
                  <a:srgbClr val="FFFFFF"/>
                </a:highlight>
                <a:latin typeface="Consolas"/>
                <a:ea typeface="Consolas"/>
                <a:cs typeface="Consolas"/>
                <a:sym typeface="Consolas"/>
              </a:rPr>
              <a:t>([</a:t>
            </a:r>
            <a:r>
              <a:rPr lang="en-US" sz="2700" dirty="0">
                <a:solidFill>
                  <a:srgbClr val="0000FF"/>
                </a:solidFill>
                <a:highlight>
                  <a:srgbClr val="FFFFFF"/>
                </a:highlight>
                <a:latin typeface="Consolas"/>
                <a:ea typeface="Consolas"/>
                <a:cs typeface="Consolas"/>
                <a:sym typeface="Consolas"/>
              </a:rPr>
              <a:t>1</a:t>
            </a:r>
            <a:r>
              <a:rPr lang="en-US" sz="2700" dirty="0">
                <a:solidFill>
                  <a:schemeClr val="dk1"/>
                </a:solidFill>
                <a:highlight>
                  <a:srgbClr val="FFFFFF"/>
                </a:highlight>
                <a:latin typeface="Consolas"/>
                <a:ea typeface="Consolas"/>
                <a:cs typeface="Consolas"/>
                <a:sym typeface="Consolas"/>
              </a:rPr>
              <a:t>]), </a:t>
            </a:r>
            <a:r>
              <a:rPr lang="en-US" sz="2700" dirty="0">
                <a:solidFill>
                  <a:srgbClr val="660099"/>
                </a:solidFill>
                <a:highlight>
                  <a:srgbClr val="FFFFFF"/>
                </a:highlight>
                <a:latin typeface="Consolas"/>
                <a:ea typeface="Consolas"/>
                <a:cs typeface="Consolas"/>
                <a:sym typeface="Consolas"/>
              </a:rPr>
              <a:t>name</a:t>
            </a:r>
            <a:r>
              <a:rPr lang="en-US" sz="2700" dirty="0">
                <a:solidFill>
                  <a:schemeClr val="dk1"/>
                </a:solidFill>
                <a:highlight>
                  <a:srgbClr val="FFFFFF"/>
                </a:highlight>
                <a:latin typeface="Consolas"/>
                <a:ea typeface="Consolas"/>
                <a:cs typeface="Consolas"/>
                <a:sym typeface="Consolas"/>
              </a:rPr>
              <a:t>=</a:t>
            </a:r>
            <a:r>
              <a:rPr lang="en-US" sz="2700" b="1" dirty="0">
                <a:solidFill>
                  <a:srgbClr val="008080"/>
                </a:solidFill>
                <a:highlight>
                  <a:srgbClr val="FFFFFF"/>
                </a:highlight>
                <a:latin typeface="Consolas"/>
                <a:ea typeface="Consolas"/>
                <a:cs typeface="Consolas"/>
                <a:sym typeface="Consolas"/>
              </a:rPr>
              <a:t>'bias'</a:t>
            </a:r>
            <a:r>
              <a:rPr lang="en-US" sz="2700" dirty="0">
                <a:solidFill>
                  <a:schemeClr val="dk1"/>
                </a:solidFill>
                <a:highlight>
                  <a:srgbClr val="FFFFFF"/>
                </a:highlight>
                <a:latin typeface="Consolas"/>
                <a:ea typeface="Consolas"/>
                <a:cs typeface="Consolas"/>
                <a:sym typeface="Consolas"/>
              </a:rPr>
              <a:t>)</a:t>
            </a:r>
          </a:p>
          <a:p>
            <a:pPr lvl="0" rtl="0">
              <a:spcBef>
                <a:spcPts val="0"/>
              </a:spcBef>
              <a:buNone/>
            </a:pPr>
            <a:r>
              <a:rPr lang="en-US" sz="2700" i="1" dirty="0">
                <a:solidFill>
                  <a:srgbClr val="808080"/>
                </a:solidFill>
                <a:highlight>
                  <a:srgbClr val="FFFFFF"/>
                </a:highlight>
                <a:latin typeface="Consolas"/>
                <a:ea typeface="Consolas"/>
                <a:cs typeface="Consolas"/>
                <a:sym typeface="Consolas"/>
              </a:rPr>
              <a:t># Hypothesis using sigmoid: tf.div(1., 1. + tf.exp(</a:t>
            </a:r>
            <a:r>
              <a:rPr lang="en-US" sz="2700" i="1" dirty="0" err="1">
                <a:solidFill>
                  <a:srgbClr val="808080"/>
                </a:solidFill>
                <a:highlight>
                  <a:srgbClr val="FFFFFF"/>
                </a:highlight>
                <a:latin typeface="Consolas"/>
                <a:ea typeface="Consolas"/>
                <a:cs typeface="Consolas"/>
                <a:sym typeface="Consolas"/>
              </a:rPr>
              <a:t>tf.matmul</a:t>
            </a:r>
            <a:r>
              <a:rPr lang="en-US" sz="2700" i="1" dirty="0">
                <a:solidFill>
                  <a:srgbClr val="808080"/>
                </a:solidFill>
                <a:highlight>
                  <a:srgbClr val="FFFFFF"/>
                </a:highlight>
                <a:latin typeface="Consolas"/>
                <a:ea typeface="Consolas"/>
                <a:cs typeface="Consolas"/>
                <a:sym typeface="Consolas"/>
              </a:rPr>
              <a:t>(X, W)))</a:t>
            </a:r>
          </a:p>
          <a:p>
            <a:pPr lvl="0" rtl="0">
              <a:spcBef>
                <a:spcPts val="0"/>
              </a:spcBef>
              <a:buNone/>
            </a:pPr>
            <a:r>
              <a:rPr lang="en-US" sz="2700" dirty="0">
                <a:solidFill>
                  <a:schemeClr val="dk1"/>
                </a:solidFill>
                <a:highlight>
                  <a:srgbClr val="FFFFFF"/>
                </a:highlight>
                <a:latin typeface="Consolas"/>
                <a:ea typeface="Consolas"/>
                <a:cs typeface="Consolas"/>
                <a:sym typeface="Consolas"/>
              </a:rPr>
              <a:t>hypothesis = </a:t>
            </a:r>
            <a:r>
              <a:rPr lang="en-US" sz="2700" dirty="0" err="1">
                <a:solidFill>
                  <a:schemeClr val="dk1"/>
                </a:solidFill>
                <a:highlight>
                  <a:srgbClr val="FFFFFF"/>
                </a:highlight>
                <a:latin typeface="Consolas"/>
                <a:ea typeface="Consolas"/>
                <a:cs typeface="Consolas"/>
                <a:sym typeface="Consolas"/>
              </a:rPr>
              <a:t>tf.sigmoid</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tf.matmul</a:t>
            </a:r>
            <a:r>
              <a:rPr lang="en-US" sz="2700" dirty="0">
                <a:solidFill>
                  <a:schemeClr val="dk1"/>
                </a:solidFill>
                <a:highlight>
                  <a:srgbClr val="FFFFFF"/>
                </a:highlight>
                <a:latin typeface="Consolas"/>
                <a:ea typeface="Consolas"/>
                <a:cs typeface="Consolas"/>
                <a:sym typeface="Consolas"/>
              </a:rPr>
              <a:t>(X, W) + b)</a:t>
            </a:r>
          </a:p>
          <a:p>
            <a:pPr lvl="0" rtl="0">
              <a:spcBef>
                <a:spcPts val="0"/>
              </a:spcBef>
              <a:buNone/>
            </a:pPr>
            <a:r>
              <a:rPr lang="en-US" sz="2700" i="1" dirty="0">
                <a:solidFill>
                  <a:srgbClr val="808080"/>
                </a:solidFill>
                <a:highlight>
                  <a:srgbClr val="FFFFFF"/>
                </a:highlight>
                <a:latin typeface="Consolas"/>
                <a:ea typeface="Consolas"/>
                <a:cs typeface="Consolas"/>
                <a:sym typeface="Consolas"/>
              </a:rPr>
              <a:t># cost/loss function</a:t>
            </a:r>
          </a:p>
          <a:p>
            <a:pPr lvl="0" rtl="0">
              <a:spcBef>
                <a:spcPts val="0"/>
              </a:spcBef>
              <a:buNone/>
            </a:pPr>
            <a:r>
              <a:rPr lang="en-US" sz="2700" dirty="0">
                <a:solidFill>
                  <a:schemeClr val="dk1"/>
                </a:solidFill>
                <a:highlight>
                  <a:srgbClr val="FFFFFF"/>
                </a:highlight>
                <a:latin typeface="Consolas"/>
                <a:ea typeface="Consolas"/>
                <a:cs typeface="Consolas"/>
                <a:sym typeface="Consolas"/>
              </a:rPr>
              <a:t>cost = -</a:t>
            </a:r>
            <a:r>
              <a:rPr lang="en-US" sz="2700" dirty="0" err="1">
                <a:solidFill>
                  <a:schemeClr val="dk1"/>
                </a:solidFill>
                <a:highlight>
                  <a:srgbClr val="FFFFFF"/>
                </a:highlight>
                <a:latin typeface="Consolas"/>
                <a:ea typeface="Consolas"/>
                <a:cs typeface="Consolas"/>
                <a:sym typeface="Consolas"/>
              </a:rPr>
              <a:t>tf.reduce_mean</a:t>
            </a:r>
            <a:r>
              <a:rPr lang="en-US" sz="2700" dirty="0">
                <a:solidFill>
                  <a:schemeClr val="dk1"/>
                </a:solidFill>
                <a:highlight>
                  <a:srgbClr val="FFFFFF"/>
                </a:highlight>
                <a:latin typeface="Consolas"/>
                <a:ea typeface="Consolas"/>
                <a:cs typeface="Consolas"/>
                <a:sym typeface="Consolas"/>
              </a:rPr>
              <a:t>(Y * tf.log(hypothesis) + (</a:t>
            </a:r>
            <a:r>
              <a:rPr lang="en-US" sz="2700" dirty="0">
                <a:solidFill>
                  <a:srgbClr val="0000FF"/>
                </a:solidFill>
                <a:highlight>
                  <a:srgbClr val="FFFFFF"/>
                </a:highlight>
                <a:latin typeface="Consolas"/>
                <a:ea typeface="Consolas"/>
                <a:cs typeface="Consolas"/>
                <a:sym typeface="Consolas"/>
              </a:rPr>
              <a:t>1 </a:t>
            </a:r>
            <a:r>
              <a:rPr lang="en-US" sz="2700" dirty="0">
                <a:solidFill>
                  <a:schemeClr val="dk1"/>
                </a:solidFill>
                <a:highlight>
                  <a:srgbClr val="FFFFFF"/>
                </a:highlight>
                <a:latin typeface="Consolas"/>
                <a:ea typeface="Consolas"/>
                <a:cs typeface="Consolas"/>
                <a:sym typeface="Consolas"/>
              </a:rPr>
              <a:t>- Y) * tf.log(</a:t>
            </a:r>
            <a:r>
              <a:rPr lang="en-US" sz="2700" dirty="0">
                <a:solidFill>
                  <a:srgbClr val="0000FF"/>
                </a:solidFill>
                <a:highlight>
                  <a:srgbClr val="FFFFFF"/>
                </a:highlight>
                <a:latin typeface="Consolas"/>
                <a:ea typeface="Consolas"/>
                <a:cs typeface="Consolas"/>
                <a:sym typeface="Consolas"/>
              </a:rPr>
              <a:t>1 </a:t>
            </a:r>
            <a:r>
              <a:rPr lang="en-US" sz="2700" dirty="0">
                <a:solidFill>
                  <a:schemeClr val="dk1"/>
                </a:solidFill>
                <a:highlight>
                  <a:srgbClr val="FFFFFF"/>
                </a:highlight>
                <a:latin typeface="Consolas"/>
                <a:ea typeface="Consolas"/>
                <a:cs typeface="Consolas"/>
                <a:sym typeface="Consolas"/>
              </a:rPr>
              <a:t>- hypothesis))</a:t>
            </a:r>
          </a:p>
          <a:p>
            <a:pPr lvl="0" rtl="0">
              <a:spcBef>
                <a:spcPts val="0"/>
              </a:spcBef>
              <a:buNone/>
            </a:pPr>
            <a:r>
              <a:rPr lang="en-US" sz="2700" dirty="0">
                <a:solidFill>
                  <a:schemeClr val="dk1"/>
                </a:solidFill>
                <a:highlight>
                  <a:srgbClr val="FFFFFF"/>
                </a:highlight>
                <a:latin typeface="Consolas"/>
                <a:ea typeface="Consolas"/>
                <a:cs typeface="Consolas"/>
                <a:sym typeface="Consolas"/>
              </a:rPr>
              <a:t>train = </a:t>
            </a:r>
            <a:r>
              <a:rPr lang="en-US" sz="2700" dirty="0" err="1">
                <a:solidFill>
                  <a:schemeClr val="dk1"/>
                </a:solidFill>
                <a:highlight>
                  <a:srgbClr val="FFFFFF"/>
                </a:highlight>
                <a:latin typeface="Consolas"/>
                <a:ea typeface="Consolas"/>
                <a:cs typeface="Consolas"/>
                <a:sym typeface="Consolas"/>
              </a:rPr>
              <a:t>tf.train.GradientDescentOptimizer</a:t>
            </a:r>
            <a:r>
              <a:rPr lang="en-US" sz="2700" dirty="0">
                <a:solidFill>
                  <a:schemeClr val="dk1"/>
                </a:solidFill>
                <a:highlight>
                  <a:srgbClr val="FFFFFF"/>
                </a:highlight>
                <a:latin typeface="Consolas"/>
                <a:ea typeface="Consolas"/>
                <a:cs typeface="Consolas"/>
                <a:sym typeface="Consolas"/>
              </a:rPr>
              <a:t>(</a:t>
            </a:r>
            <a:r>
              <a:rPr lang="en-US" sz="2700" dirty="0" err="1">
                <a:solidFill>
                  <a:srgbClr val="660099"/>
                </a:solidFill>
                <a:highlight>
                  <a:srgbClr val="FFFFFF"/>
                </a:highlight>
                <a:latin typeface="Consolas"/>
                <a:ea typeface="Consolas"/>
                <a:cs typeface="Consolas"/>
                <a:sym typeface="Consolas"/>
              </a:rPr>
              <a:t>learning_rate</a:t>
            </a:r>
            <a:r>
              <a:rPr lang="en-US" sz="2700" dirty="0">
                <a:solidFill>
                  <a:schemeClr val="dk1"/>
                </a:solidFill>
                <a:highlight>
                  <a:srgbClr val="FFFFFF"/>
                </a:highlight>
                <a:latin typeface="Consolas"/>
                <a:ea typeface="Consolas"/>
                <a:cs typeface="Consolas"/>
                <a:sym typeface="Consolas"/>
              </a:rPr>
              <a:t>=</a:t>
            </a:r>
            <a:r>
              <a:rPr lang="en-US" sz="2700" dirty="0">
                <a:solidFill>
                  <a:srgbClr val="0000FF"/>
                </a:solidFill>
                <a:highlight>
                  <a:srgbClr val="FFFFFF"/>
                </a:highlight>
                <a:latin typeface="Consolas"/>
                <a:ea typeface="Consolas"/>
                <a:cs typeface="Consolas"/>
                <a:sym typeface="Consolas"/>
              </a:rPr>
              <a:t>0.01</a:t>
            </a:r>
            <a:r>
              <a:rPr lang="en-US" sz="2700" dirty="0">
                <a:solidFill>
                  <a:schemeClr val="dk1"/>
                </a:solidFill>
                <a:highlight>
                  <a:srgbClr val="FFFFFF"/>
                </a:highlight>
                <a:latin typeface="Consolas"/>
                <a:ea typeface="Consolas"/>
                <a:cs typeface="Consolas"/>
                <a:sym typeface="Consolas"/>
              </a:rPr>
              <a:t>).minimize(cost)</a:t>
            </a:r>
          </a:p>
          <a:p>
            <a:pPr lvl="0" rtl="0">
              <a:spcBef>
                <a:spcPts val="0"/>
              </a:spcBef>
              <a:buNone/>
            </a:pPr>
            <a:endParaRPr sz="2700" dirty="0">
              <a:solidFill>
                <a:schemeClr val="dk1"/>
              </a:solidFill>
              <a:highlight>
                <a:srgbClr val="FFFFFF"/>
              </a:highlight>
              <a:latin typeface="Consolas"/>
              <a:ea typeface="Consolas"/>
              <a:cs typeface="Consolas"/>
              <a:sym typeface="Consolas"/>
            </a:endParaRPr>
          </a:p>
          <a:p>
            <a:pPr lvl="0" rtl="0">
              <a:spcBef>
                <a:spcPts val="0"/>
              </a:spcBef>
              <a:buNone/>
            </a:pPr>
            <a:r>
              <a:rPr lang="en-US" sz="2700" i="1" dirty="0">
                <a:solidFill>
                  <a:srgbClr val="808080"/>
                </a:solidFill>
                <a:highlight>
                  <a:srgbClr val="FFFFFF"/>
                </a:highlight>
                <a:latin typeface="Consolas"/>
                <a:ea typeface="Consolas"/>
                <a:cs typeface="Consolas"/>
                <a:sym typeface="Consolas"/>
              </a:rPr>
              <a:t># Accuracy computation</a:t>
            </a:r>
          </a:p>
          <a:p>
            <a:pPr lvl="0" rtl="0">
              <a:spcBef>
                <a:spcPts val="0"/>
              </a:spcBef>
              <a:buNone/>
            </a:pPr>
            <a:r>
              <a:rPr lang="en-US" sz="2700" i="1" dirty="0">
                <a:solidFill>
                  <a:srgbClr val="808080"/>
                </a:solidFill>
                <a:highlight>
                  <a:srgbClr val="FFFFFF"/>
                </a:highlight>
                <a:latin typeface="Consolas"/>
                <a:ea typeface="Consolas"/>
                <a:cs typeface="Consolas"/>
                <a:sym typeface="Consolas"/>
              </a:rPr>
              <a:t># True if hypothesis&gt;0.5 else False</a:t>
            </a:r>
          </a:p>
          <a:p>
            <a:pPr lvl="0" rtl="0">
              <a:spcBef>
                <a:spcPts val="0"/>
              </a:spcBef>
              <a:buNone/>
            </a:pPr>
            <a:r>
              <a:rPr lang="en-US" sz="2700" dirty="0">
                <a:solidFill>
                  <a:schemeClr val="dk1"/>
                </a:solidFill>
                <a:highlight>
                  <a:srgbClr val="FFFFFF"/>
                </a:highlight>
                <a:latin typeface="Consolas"/>
                <a:ea typeface="Consolas"/>
                <a:cs typeface="Consolas"/>
                <a:sym typeface="Consolas"/>
              </a:rPr>
              <a:t>predicted = </a:t>
            </a:r>
            <a:r>
              <a:rPr lang="en-US" sz="2700" dirty="0" err="1">
                <a:solidFill>
                  <a:schemeClr val="dk1"/>
                </a:solidFill>
                <a:highlight>
                  <a:srgbClr val="FFFFFF"/>
                </a:highlight>
                <a:latin typeface="Consolas"/>
                <a:ea typeface="Consolas"/>
                <a:cs typeface="Consolas"/>
                <a:sym typeface="Consolas"/>
              </a:rPr>
              <a:t>tf.cast</a:t>
            </a:r>
            <a:r>
              <a:rPr lang="en-US" sz="2700" dirty="0">
                <a:solidFill>
                  <a:schemeClr val="dk1"/>
                </a:solidFill>
                <a:highlight>
                  <a:srgbClr val="FFFFFF"/>
                </a:highlight>
                <a:latin typeface="Consolas"/>
                <a:ea typeface="Consolas"/>
                <a:cs typeface="Consolas"/>
                <a:sym typeface="Consolas"/>
              </a:rPr>
              <a:t>(hypothesis &gt; </a:t>
            </a:r>
            <a:r>
              <a:rPr lang="en-US" sz="2700" dirty="0">
                <a:solidFill>
                  <a:srgbClr val="0000FF"/>
                </a:solidFill>
                <a:highlight>
                  <a:srgbClr val="FFFFFF"/>
                </a:highlight>
                <a:latin typeface="Consolas"/>
                <a:ea typeface="Consolas"/>
                <a:cs typeface="Consolas"/>
                <a:sym typeface="Consolas"/>
              </a:rPr>
              <a:t>0.5</a:t>
            </a:r>
            <a:r>
              <a:rPr lang="en-US" sz="2700" dirty="0">
                <a:solidFill>
                  <a:schemeClr val="dk1"/>
                </a:solidFill>
                <a:highlight>
                  <a:srgbClr val="FFFFFF"/>
                </a:highlight>
                <a:latin typeface="Consolas"/>
                <a:ea typeface="Consolas"/>
                <a:cs typeface="Consolas"/>
                <a:sym typeface="Consolas"/>
              </a:rPr>
              <a:t>, </a:t>
            </a:r>
            <a:r>
              <a:rPr lang="en-US" sz="2700" dirty="0" err="1">
                <a:solidFill>
                  <a:srgbClr val="660099"/>
                </a:solidFill>
                <a:highlight>
                  <a:srgbClr val="FFFFFF"/>
                </a:highlight>
                <a:latin typeface="Consolas"/>
                <a:ea typeface="Consolas"/>
                <a:cs typeface="Consolas"/>
                <a:sym typeface="Consolas"/>
              </a:rPr>
              <a:t>dtype</a:t>
            </a:r>
            <a:r>
              <a:rPr lang="en-US" sz="2700" dirty="0">
                <a:solidFill>
                  <a:schemeClr val="dk1"/>
                </a:solidFill>
                <a:highlight>
                  <a:srgbClr val="FFFFFF"/>
                </a:highlight>
                <a:latin typeface="Consolas"/>
                <a:ea typeface="Consolas"/>
                <a:cs typeface="Consolas"/>
                <a:sym typeface="Consolas"/>
              </a:rPr>
              <a:t>=tf.float32)</a:t>
            </a:r>
          </a:p>
          <a:p>
            <a:pPr lvl="0" rtl="0">
              <a:spcBef>
                <a:spcPts val="0"/>
              </a:spcBef>
              <a:buNone/>
            </a:pPr>
            <a:r>
              <a:rPr lang="en-US" sz="2700" dirty="0">
                <a:solidFill>
                  <a:schemeClr val="dk1"/>
                </a:solidFill>
                <a:highlight>
                  <a:srgbClr val="FFFFFF"/>
                </a:highlight>
                <a:latin typeface="Consolas"/>
                <a:ea typeface="Consolas"/>
                <a:cs typeface="Consolas"/>
                <a:sym typeface="Consolas"/>
              </a:rPr>
              <a:t>accuracy = </a:t>
            </a:r>
            <a:r>
              <a:rPr lang="en-US" sz="2700" dirty="0" err="1">
                <a:solidFill>
                  <a:schemeClr val="dk1"/>
                </a:solidFill>
                <a:highlight>
                  <a:srgbClr val="FFFFFF"/>
                </a:highlight>
                <a:latin typeface="Consolas"/>
                <a:ea typeface="Consolas"/>
                <a:cs typeface="Consolas"/>
                <a:sym typeface="Consolas"/>
              </a:rPr>
              <a:t>tf.reduce_mean</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tf.cast</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tf.equal</a:t>
            </a:r>
            <a:r>
              <a:rPr lang="en-US" sz="2700" dirty="0">
                <a:solidFill>
                  <a:schemeClr val="dk1"/>
                </a:solidFill>
                <a:highlight>
                  <a:srgbClr val="FFFFFF"/>
                </a:highlight>
                <a:latin typeface="Consolas"/>
                <a:ea typeface="Consolas"/>
                <a:cs typeface="Consolas"/>
                <a:sym typeface="Consolas"/>
              </a:rPr>
              <a:t>(predicted, Y), </a:t>
            </a:r>
            <a:r>
              <a:rPr lang="en-US" sz="2700" dirty="0" err="1">
                <a:solidFill>
                  <a:srgbClr val="660099"/>
                </a:solidFill>
                <a:highlight>
                  <a:srgbClr val="FFFFFF"/>
                </a:highlight>
                <a:latin typeface="Consolas"/>
                <a:ea typeface="Consolas"/>
                <a:cs typeface="Consolas"/>
                <a:sym typeface="Consolas"/>
              </a:rPr>
              <a:t>dtype</a:t>
            </a:r>
            <a:r>
              <a:rPr lang="en-US" sz="2700" dirty="0">
                <a:solidFill>
                  <a:schemeClr val="dk1"/>
                </a:solidFill>
                <a:highlight>
                  <a:srgbClr val="FFFFFF"/>
                </a:highlight>
                <a:latin typeface="Consolas"/>
                <a:ea typeface="Consolas"/>
                <a:cs typeface="Consolas"/>
                <a:sym typeface="Consolas"/>
              </a:rPr>
              <a:t>=tf.float32))</a:t>
            </a:r>
          </a:p>
          <a:p>
            <a:pPr lvl="0" rtl="0">
              <a:spcBef>
                <a:spcPts val="0"/>
              </a:spcBef>
              <a:buNone/>
            </a:pPr>
            <a:endParaRPr sz="2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i="1" dirty="0">
                <a:solidFill>
                  <a:srgbClr val="808080"/>
                </a:solidFill>
                <a:highlight>
                  <a:srgbClr val="FFFFFF"/>
                </a:highlight>
                <a:latin typeface="Consolas"/>
                <a:ea typeface="Consolas"/>
                <a:cs typeface="Consolas"/>
                <a:sym typeface="Consolas"/>
              </a:rPr>
              <a:t># Launch graph</a:t>
            </a:r>
          </a:p>
          <a:p>
            <a:pPr lvl="0" rtl="0">
              <a:spcBef>
                <a:spcPts val="0"/>
              </a:spcBef>
              <a:buClr>
                <a:schemeClr val="dk1"/>
              </a:buClr>
              <a:buSzPct val="107407"/>
              <a:buFont typeface="Arial"/>
              <a:buNone/>
            </a:pPr>
            <a:r>
              <a:rPr lang="en-US" sz="2700" b="1" dirty="0">
                <a:solidFill>
                  <a:srgbClr val="000080"/>
                </a:solidFill>
                <a:highlight>
                  <a:srgbClr val="FFFFFF"/>
                </a:highlight>
                <a:latin typeface="Consolas"/>
                <a:ea typeface="Consolas"/>
                <a:cs typeface="Consolas"/>
                <a:sym typeface="Consolas"/>
              </a:rPr>
              <a:t>with </a:t>
            </a:r>
            <a:r>
              <a:rPr lang="en-US" sz="2700" dirty="0" err="1">
                <a:solidFill>
                  <a:schemeClr val="dk1"/>
                </a:solidFill>
                <a:highlight>
                  <a:srgbClr val="FFFFFF"/>
                </a:highlight>
                <a:latin typeface="Consolas"/>
                <a:ea typeface="Consolas"/>
                <a:cs typeface="Consolas"/>
                <a:sym typeface="Consolas"/>
              </a:rPr>
              <a:t>tf.Session</a:t>
            </a:r>
            <a:r>
              <a:rPr lang="en-US" sz="2700" dirty="0">
                <a:solidFill>
                  <a:schemeClr val="dk1"/>
                </a:solidFill>
                <a:highlight>
                  <a:srgbClr val="FFFFFF"/>
                </a:highlight>
                <a:latin typeface="Consolas"/>
                <a:ea typeface="Consolas"/>
                <a:cs typeface="Consolas"/>
                <a:sym typeface="Consolas"/>
              </a:rPr>
              <a:t>() </a:t>
            </a:r>
            <a:r>
              <a:rPr lang="en-US" sz="2700" b="1" dirty="0">
                <a:solidFill>
                  <a:srgbClr val="000080"/>
                </a:solidFill>
                <a:highlight>
                  <a:srgbClr val="FFFFFF"/>
                </a:highlight>
                <a:latin typeface="Consolas"/>
                <a:ea typeface="Consolas"/>
                <a:cs typeface="Consolas"/>
                <a:sym typeface="Consolas"/>
              </a:rPr>
              <a:t>as </a:t>
            </a:r>
            <a:r>
              <a:rPr lang="en-US" sz="2700" dirty="0" err="1">
                <a:solidFill>
                  <a:schemeClr val="dk1"/>
                </a:solidFill>
                <a:highlight>
                  <a:srgbClr val="FFFFFF"/>
                </a:highlight>
                <a:latin typeface="Consolas"/>
                <a:ea typeface="Consolas"/>
                <a:cs typeface="Consolas"/>
                <a:sym typeface="Consolas"/>
              </a:rPr>
              <a:t>sess</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i="1" dirty="0">
                <a:solidFill>
                  <a:srgbClr val="808080"/>
                </a:solidFill>
                <a:highlight>
                  <a:srgbClr val="FFFFFF"/>
                </a:highlight>
                <a:latin typeface="Consolas"/>
                <a:ea typeface="Consolas"/>
                <a:cs typeface="Consolas"/>
                <a:sym typeface="Consolas"/>
              </a:rPr>
              <a:t># Initialize </a:t>
            </a:r>
            <a:r>
              <a:rPr lang="en-US" sz="2700" i="1" dirty="0" err="1">
                <a:solidFill>
                  <a:srgbClr val="808080"/>
                </a:solidFill>
                <a:highlight>
                  <a:srgbClr val="FFFFFF"/>
                </a:highlight>
                <a:latin typeface="Consolas"/>
                <a:ea typeface="Consolas"/>
                <a:cs typeface="Consolas"/>
                <a:sym typeface="Consolas"/>
              </a:rPr>
              <a:t>TensorFlow</a:t>
            </a:r>
            <a:r>
              <a:rPr lang="en-US" sz="2700" i="1" dirty="0">
                <a:solidFill>
                  <a:srgbClr val="808080"/>
                </a:solidFill>
                <a:highlight>
                  <a:srgbClr val="FFFFFF"/>
                </a:highlight>
                <a:latin typeface="Consolas"/>
                <a:ea typeface="Consolas"/>
                <a:cs typeface="Consolas"/>
                <a:sym typeface="Consolas"/>
              </a:rPr>
              <a:t> variables</a:t>
            </a:r>
          </a:p>
          <a:p>
            <a:pPr lvl="0" rtl="0">
              <a:spcBef>
                <a:spcPts val="0"/>
              </a:spcBef>
              <a:buClr>
                <a:schemeClr val="dk1"/>
              </a:buClr>
              <a:buSzPct val="107407"/>
              <a:buFont typeface="Arial"/>
              <a:buNone/>
            </a:pPr>
            <a:r>
              <a:rPr lang="en-US" sz="2700" i="1" dirty="0">
                <a:solidFill>
                  <a:srgbClr val="808080"/>
                </a:solidFill>
                <a:highlight>
                  <a:srgbClr val="FFFFFF"/>
                </a:highlight>
                <a:latin typeface="Consolas"/>
                <a:ea typeface="Consolas"/>
                <a:cs typeface="Consolas"/>
                <a:sym typeface="Consolas"/>
              </a:rPr>
              <a:t>   </a:t>
            </a:r>
            <a:r>
              <a:rPr lang="en-US" sz="2700" dirty="0" err="1">
                <a:solidFill>
                  <a:schemeClr val="dk1"/>
                </a:solidFill>
                <a:highlight>
                  <a:srgbClr val="FFFFFF"/>
                </a:highlight>
                <a:latin typeface="Consolas"/>
                <a:ea typeface="Consolas"/>
                <a:cs typeface="Consolas"/>
                <a:sym typeface="Consolas"/>
              </a:rPr>
              <a:t>sess.run</a:t>
            </a:r>
            <a:r>
              <a:rPr lang="en-US" sz="2700" dirty="0">
                <a:solidFill>
                  <a:schemeClr val="dk1"/>
                </a:solidFill>
                <a:highlight>
                  <a:srgbClr val="FFFFFF"/>
                </a:highlight>
                <a:latin typeface="Consolas"/>
                <a:ea typeface="Consolas"/>
                <a:cs typeface="Consolas"/>
                <a:sym typeface="Consolas"/>
              </a:rPr>
              <a:t>(</a:t>
            </a:r>
            <a:r>
              <a:rPr lang="en-US" sz="2700" dirty="0" err="1">
                <a:solidFill>
                  <a:schemeClr val="dk1"/>
                </a:solidFill>
                <a:highlight>
                  <a:srgbClr val="FFFFFF"/>
                </a:highlight>
                <a:latin typeface="Consolas"/>
                <a:ea typeface="Consolas"/>
                <a:cs typeface="Consolas"/>
                <a:sym typeface="Consolas"/>
              </a:rPr>
              <a:t>tf.global_variables_initializer</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endParaRPr sz="2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b="1" dirty="0">
                <a:solidFill>
                  <a:srgbClr val="000080"/>
                </a:solidFill>
                <a:highlight>
                  <a:srgbClr val="FFFFFF"/>
                </a:highlight>
                <a:latin typeface="Consolas"/>
                <a:ea typeface="Consolas"/>
                <a:cs typeface="Consolas"/>
                <a:sym typeface="Consolas"/>
              </a:rPr>
              <a:t>for </a:t>
            </a:r>
            <a:r>
              <a:rPr lang="en-US" sz="2700" dirty="0">
                <a:solidFill>
                  <a:schemeClr val="dk1"/>
                </a:solidFill>
                <a:highlight>
                  <a:srgbClr val="FFFFFF"/>
                </a:highlight>
                <a:latin typeface="Consolas"/>
                <a:ea typeface="Consolas"/>
                <a:cs typeface="Consolas"/>
                <a:sym typeface="Consolas"/>
              </a:rPr>
              <a:t>step </a:t>
            </a:r>
            <a:r>
              <a:rPr lang="en-US" sz="2700" b="1" dirty="0">
                <a:solidFill>
                  <a:srgbClr val="000080"/>
                </a:solidFill>
                <a:highlight>
                  <a:srgbClr val="FFFFFF"/>
                </a:highlight>
                <a:latin typeface="Consolas"/>
                <a:ea typeface="Consolas"/>
                <a:cs typeface="Consolas"/>
                <a:sym typeface="Consolas"/>
              </a:rPr>
              <a:t>in </a:t>
            </a:r>
            <a:r>
              <a:rPr lang="en-US" sz="2700" dirty="0">
                <a:solidFill>
                  <a:srgbClr val="000080"/>
                </a:solidFill>
                <a:highlight>
                  <a:srgbClr val="FFFFFF"/>
                </a:highlight>
                <a:latin typeface="Consolas"/>
                <a:ea typeface="Consolas"/>
                <a:cs typeface="Consolas"/>
                <a:sym typeface="Consolas"/>
              </a:rPr>
              <a:t>range</a:t>
            </a:r>
            <a:r>
              <a:rPr lang="en-US" sz="2700" dirty="0">
                <a:solidFill>
                  <a:schemeClr val="dk1"/>
                </a:solidFill>
                <a:highlight>
                  <a:srgbClr val="FFFFFF"/>
                </a:highlight>
                <a:latin typeface="Consolas"/>
                <a:ea typeface="Consolas"/>
                <a:cs typeface="Consolas"/>
                <a:sym typeface="Consolas"/>
              </a:rPr>
              <a:t>(</a:t>
            </a:r>
            <a:r>
              <a:rPr lang="en-US" sz="2700" dirty="0">
                <a:solidFill>
                  <a:srgbClr val="0000FF"/>
                </a:solidFill>
                <a:highlight>
                  <a:srgbClr val="FFFFFF"/>
                </a:highlight>
                <a:latin typeface="Consolas"/>
                <a:ea typeface="Consolas"/>
                <a:cs typeface="Consolas"/>
                <a:sym typeface="Consolas"/>
              </a:rPr>
              <a:t>10001</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dirty="0" err="1">
                <a:solidFill>
                  <a:schemeClr val="dk1"/>
                </a:solidFill>
                <a:highlight>
                  <a:srgbClr val="FFFFFF"/>
                </a:highlight>
                <a:latin typeface="Consolas"/>
                <a:ea typeface="Consolas"/>
                <a:cs typeface="Consolas"/>
                <a:sym typeface="Consolas"/>
              </a:rPr>
              <a:t>cost_val</a:t>
            </a:r>
            <a:r>
              <a:rPr lang="en-US" sz="2700" dirty="0">
                <a:solidFill>
                  <a:schemeClr val="dk1"/>
                </a:solidFill>
                <a:highlight>
                  <a:srgbClr val="FFFFFF"/>
                </a:highlight>
                <a:latin typeface="Consolas"/>
                <a:ea typeface="Consolas"/>
                <a:cs typeface="Consolas"/>
                <a:sym typeface="Consolas"/>
              </a:rPr>
              <a:t>, _ = </a:t>
            </a:r>
            <a:r>
              <a:rPr lang="en-US" sz="2700" dirty="0" err="1">
                <a:solidFill>
                  <a:schemeClr val="dk1"/>
                </a:solidFill>
                <a:highlight>
                  <a:srgbClr val="FFFFFF"/>
                </a:highlight>
                <a:latin typeface="Consolas"/>
                <a:ea typeface="Consolas"/>
                <a:cs typeface="Consolas"/>
                <a:sym typeface="Consolas"/>
              </a:rPr>
              <a:t>sess.run</a:t>
            </a:r>
            <a:r>
              <a:rPr lang="en-US" sz="2700" dirty="0">
                <a:solidFill>
                  <a:schemeClr val="dk1"/>
                </a:solidFill>
                <a:highlight>
                  <a:srgbClr val="FFFFFF"/>
                </a:highlight>
                <a:latin typeface="Consolas"/>
                <a:ea typeface="Consolas"/>
                <a:cs typeface="Consolas"/>
                <a:sym typeface="Consolas"/>
              </a:rPr>
              <a:t>([cost, train], </a:t>
            </a:r>
            <a:r>
              <a:rPr lang="en-US" sz="2700" dirty="0" err="1">
                <a:solidFill>
                  <a:srgbClr val="660099"/>
                </a:solidFill>
                <a:highlight>
                  <a:srgbClr val="FFFFFF"/>
                </a:highlight>
                <a:latin typeface="Consolas"/>
                <a:ea typeface="Consolas"/>
                <a:cs typeface="Consolas"/>
                <a:sym typeface="Consolas"/>
              </a:rPr>
              <a:t>feed_dict</a:t>
            </a:r>
            <a:r>
              <a:rPr lang="en-US" sz="2700" dirty="0">
                <a:solidFill>
                  <a:schemeClr val="dk1"/>
                </a:solidFill>
                <a:highlight>
                  <a:srgbClr val="FFFFFF"/>
                </a:highlight>
                <a:latin typeface="Consolas"/>
                <a:ea typeface="Consolas"/>
                <a:cs typeface="Consolas"/>
                <a:sym typeface="Consolas"/>
              </a:rPr>
              <a:t>={X: </a:t>
            </a:r>
            <a:r>
              <a:rPr lang="en-US" sz="2700" dirty="0" err="1">
                <a:solidFill>
                  <a:schemeClr val="dk1"/>
                </a:solidFill>
                <a:highlight>
                  <a:srgbClr val="FFFFFF"/>
                </a:highlight>
                <a:latin typeface="Consolas"/>
                <a:ea typeface="Consolas"/>
                <a:cs typeface="Consolas"/>
                <a:sym typeface="Consolas"/>
              </a:rPr>
              <a:t>x_data</a:t>
            </a:r>
            <a:r>
              <a:rPr lang="en-US" sz="2700" dirty="0">
                <a:solidFill>
                  <a:schemeClr val="dk1"/>
                </a:solidFill>
                <a:highlight>
                  <a:srgbClr val="FFFFFF"/>
                </a:highlight>
                <a:latin typeface="Consolas"/>
                <a:ea typeface="Consolas"/>
                <a:cs typeface="Consolas"/>
                <a:sym typeface="Consolas"/>
              </a:rPr>
              <a:t>, Y: </a:t>
            </a:r>
            <a:r>
              <a:rPr lang="en-US" sz="2700" dirty="0" err="1">
                <a:solidFill>
                  <a:schemeClr val="dk1"/>
                </a:solidFill>
                <a:highlight>
                  <a:srgbClr val="FFFFFF"/>
                </a:highlight>
                <a:latin typeface="Consolas"/>
                <a:ea typeface="Consolas"/>
                <a:cs typeface="Consolas"/>
                <a:sym typeface="Consolas"/>
              </a:rPr>
              <a:t>y_data</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b="1" dirty="0">
                <a:solidFill>
                  <a:srgbClr val="000080"/>
                </a:solidFill>
                <a:highlight>
                  <a:srgbClr val="FFFFFF"/>
                </a:highlight>
                <a:latin typeface="Consolas"/>
                <a:ea typeface="Consolas"/>
                <a:cs typeface="Consolas"/>
                <a:sym typeface="Consolas"/>
              </a:rPr>
              <a:t>if </a:t>
            </a:r>
            <a:r>
              <a:rPr lang="en-US" sz="2700" dirty="0">
                <a:solidFill>
                  <a:schemeClr val="dk1"/>
                </a:solidFill>
                <a:highlight>
                  <a:srgbClr val="FFFFFF"/>
                </a:highlight>
                <a:latin typeface="Consolas"/>
                <a:ea typeface="Consolas"/>
                <a:cs typeface="Consolas"/>
                <a:sym typeface="Consolas"/>
              </a:rPr>
              <a:t>step % </a:t>
            </a:r>
            <a:r>
              <a:rPr lang="en-US" sz="2700" dirty="0">
                <a:solidFill>
                  <a:srgbClr val="0000FF"/>
                </a:solidFill>
                <a:highlight>
                  <a:srgbClr val="FFFFFF"/>
                </a:highlight>
                <a:latin typeface="Consolas"/>
                <a:ea typeface="Consolas"/>
                <a:cs typeface="Consolas"/>
                <a:sym typeface="Consolas"/>
              </a:rPr>
              <a:t>200 </a:t>
            </a:r>
            <a:r>
              <a:rPr lang="en-US" sz="2700" dirty="0">
                <a:solidFill>
                  <a:schemeClr val="dk1"/>
                </a:solidFill>
                <a:highlight>
                  <a:srgbClr val="FFFFFF"/>
                </a:highlight>
                <a:latin typeface="Consolas"/>
                <a:ea typeface="Consolas"/>
                <a:cs typeface="Consolas"/>
                <a:sym typeface="Consolas"/>
              </a:rPr>
              <a:t>== </a:t>
            </a:r>
            <a:r>
              <a:rPr lang="en-US" sz="2700" dirty="0">
                <a:solidFill>
                  <a:srgbClr val="0000FF"/>
                </a:solidFill>
                <a:highlight>
                  <a:srgbClr val="FFFFFF"/>
                </a:highlight>
                <a:latin typeface="Consolas"/>
                <a:ea typeface="Consolas"/>
                <a:cs typeface="Consolas"/>
                <a:sym typeface="Consolas"/>
              </a:rPr>
              <a:t>0</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dirty="0">
                <a:solidFill>
                  <a:srgbClr val="000080"/>
                </a:solidFill>
                <a:highlight>
                  <a:srgbClr val="FFFFFF"/>
                </a:highlight>
                <a:latin typeface="Consolas"/>
                <a:ea typeface="Consolas"/>
                <a:cs typeface="Consolas"/>
                <a:sym typeface="Consolas"/>
              </a:rPr>
              <a:t>print</a:t>
            </a:r>
            <a:r>
              <a:rPr lang="en-US" sz="2700" dirty="0">
                <a:solidFill>
                  <a:schemeClr val="dk1"/>
                </a:solidFill>
                <a:highlight>
                  <a:srgbClr val="FFFFFF"/>
                </a:highlight>
                <a:latin typeface="Consolas"/>
                <a:ea typeface="Consolas"/>
                <a:cs typeface="Consolas"/>
                <a:sym typeface="Consolas"/>
              </a:rPr>
              <a:t>(step, </a:t>
            </a:r>
            <a:r>
              <a:rPr lang="en-US" sz="2700" dirty="0" err="1">
                <a:solidFill>
                  <a:schemeClr val="dk1"/>
                </a:solidFill>
                <a:highlight>
                  <a:srgbClr val="FFFFFF"/>
                </a:highlight>
                <a:latin typeface="Consolas"/>
                <a:ea typeface="Consolas"/>
                <a:cs typeface="Consolas"/>
                <a:sym typeface="Consolas"/>
              </a:rPr>
              <a:t>cost_val</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Font typeface="Arial"/>
              <a:buNone/>
            </a:pPr>
            <a:endParaRPr sz="2700" dirty="0">
              <a:solidFill>
                <a:schemeClr val="dk1"/>
              </a:solidFill>
              <a:highlight>
                <a:srgbClr val="FFFFFF"/>
              </a:highlight>
              <a:latin typeface="Consolas"/>
              <a:ea typeface="Consolas"/>
              <a:cs typeface="Consolas"/>
              <a:sym typeface="Consolas"/>
            </a:endParaRP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i="1" dirty="0">
                <a:solidFill>
                  <a:srgbClr val="808080"/>
                </a:solidFill>
                <a:highlight>
                  <a:srgbClr val="FFFFFF"/>
                </a:highlight>
                <a:latin typeface="Consolas"/>
                <a:ea typeface="Consolas"/>
                <a:cs typeface="Consolas"/>
                <a:sym typeface="Consolas"/>
              </a:rPr>
              <a:t># Accuracy report</a:t>
            </a:r>
          </a:p>
          <a:p>
            <a:pPr lvl="0" rtl="0">
              <a:spcBef>
                <a:spcPts val="0"/>
              </a:spcBef>
              <a:buClr>
                <a:schemeClr val="dk1"/>
              </a:buClr>
              <a:buSzPct val="107407"/>
              <a:buFont typeface="Arial"/>
              <a:buNone/>
            </a:pPr>
            <a:r>
              <a:rPr lang="en-US" sz="2700" i="1" dirty="0">
                <a:solidFill>
                  <a:srgbClr val="808080"/>
                </a:solidFill>
                <a:highlight>
                  <a:srgbClr val="FFFFFF"/>
                </a:highlight>
                <a:latin typeface="Consolas"/>
                <a:ea typeface="Consolas"/>
                <a:cs typeface="Consolas"/>
                <a:sym typeface="Consolas"/>
              </a:rPr>
              <a:t>   </a:t>
            </a:r>
            <a:r>
              <a:rPr lang="en-US" sz="2700" dirty="0">
                <a:solidFill>
                  <a:schemeClr val="dk1"/>
                </a:solidFill>
                <a:highlight>
                  <a:srgbClr val="FFFFFF"/>
                </a:highlight>
                <a:latin typeface="Consolas"/>
                <a:ea typeface="Consolas"/>
                <a:cs typeface="Consolas"/>
                <a:sym typeface="Consolas"/>
              </a:rPr>
              <a:t>h, c, a = </a:t>
            </a:r>
            <a:r>
              <a:rPr lang="en-US" sz="2700" dirty="0" err="1">
                <a:solidFill>
                  <a:schemeClr val="dk1"/>
                </a:solidFill>
                <a:highlight>
                  <a:srgbClr val="FFFFFF"/>
                </a:highlight>
                <a:latin typeface="Consolas"/>
                <a:ea typeface="Consolas"/>
                <a:cs typeface="Consolas"/>
                <a:sym typeface="Consolas"/>
              </a:rPr>
              <a:t>sess.run</a:t>
            </a:r>
            <a:r>
              <a:rPr lang="en-US" sz="2700" dirty="0">
                <a:solidFill>
                  <a:schemeClr val="dk1"/>
                </a:solidFill>
                <a:highlight>
                  <a:srgbClr val="FFFFFF"/>
                </a:highlight>
                <a:latin typeface="Consolas"/>
                <a:ea typeface="Consolas"/>
                <a:cs typeface="Consolas"/>
                <a:sym typeface="Consolas"/>
              </a:rPr>
              <a:t>([hypothesis, predicted, accuracy],</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dirty="0" err="1">
                <a:solidFill>
                  <a:srgbClr val="660099"/>
                </a:solidFill>
                <a:highlight>
                  <a:srgbClr val="FFFFFF"/>
                </a:highlight>
                <a:latin typeface="Consolas"/>
                <a:ea typeface="Consolas"/>
                <a:cs typeface="Consolas"/>
                <a:sym typeface="Consolas"/>
              </a:rPr>
              <a:t>feed_dict</a:t>
            </a:r>
            <a:r>
              <a:rPr lang="en-US" sz="2700" dirty="0">
                <a:solidFill>
                  <a:schemeClr val="dk1"/>
                </a:solidFill>
                <a:highlight>
                  <a:srgbClr val="FFFFFF"/>
                </a:highlight>
                <a:latin typeface="Consolas"/>
                <a:ea typeface="Consolas"/>
                <a:cs typeface="Consolas"/>
                <a:sym typeface="Consolas"/>
              </a:rPr>
              <a:t>={X: </a:t>
            </a:r>
            <a:r>
              <a:rPr lang="en-US" sz="2700" dirty="0" err="1">
                <a:solidFill>
                  <a:schemeClr val="dk1"/>
                </a:solidFill>
                <a:highlight>
                  <a:srgbClr val="FFFFFF"/>
                </a:highlight>
                <a:latin typeface="Consolas"/>
                <a:ea typeface="Consolas"/>
                <a:cs typeface="Consolas"/>
                <a:sym typeface="Consolas"/>
              </a:rPr>
              <a:t>x_data</a:t>
            </a:r>
            <a:r>
              <a:rPr lang="en-US" sz="2700" dirty="0">
                <a:solidFill>
                  <a:schemeClr val="dk1"/>
                </a:solidFill>
                <a:highlight>
                  <a:srgbClr val="FFFFFF"/>
                </a:highlight>
                <a:latin typeface="Consolas"/>
                <a:ea typeface="Consolas"/>
                <a:cs typeface="Consolas"/>
                <a:sym typeface="Consolas"/>
              </a:rPr>
              <a:t>, Y: </a:t>
            </a:r>
            <a:r>
              <a:rPr lang="en-US" sz="2700" dirty="0" err="1">
                <a:solidFill>
                  <a:schemeClr val="dk1"/>
                </a:solidFill>
                <a:highlight>
                  <a:srgbClr val="FFFFFF"/>
                </a:highlight>
                <a:latin typeface="Consolas"/>
                <a:ea typeface="Consolas"/>
                <a:cs typeface="Consolas"/>
                <a:sym typeface="Consolas"/>
              </a:rPr>
              <a:t>y_data</a:t>
            </a:r>
            <a:r>
              <a:rPr lang="en-US" sz="2700" dirty="0">
                <a:solidFill>
                  <a:schemeClr val="dk1"/>
                </a:solidFill>
                <a:highlight>
                  <a:srgbClr val="FFFFFF"/>
                </a:highlight>
                <a:latin typeface="Consolas"/>
                <a:ea typeface="Consolas"/>
                <a:cs typeface="Consolas"/>
                <a:sym typeface="Consolas"/>
              </a:rPr>
              <a:t>})</a:t>
            </a:r>
          </a:p>
          <a:p>
            <a:pPr lvl="0" rtl="0">
              <a:spcBef>
                <a:spcPts val="0"/>
              </a:spcBef>
              <a:buClr>
                <a:schemeClr val="dk1"/>
              </a:buClr>
              <a:buSzPct val="107407"/>
              <a:buFont typeface="Arial"/>
              <a:buNone/>
            </a:pPr>
            <a:r>
              <a:rPr lang="en-US" sz="2700" dirty="0">
                <a:solidFill>
                  <a:schemeClr val="dk1"/>
                </a:solidFill>
                <a:highlight>
                  <a:srgbClr val="FFFFFF"/>
                </a:highlight>
                <a:latin typeface="Consolas"/>
                <a:ea typeface="Consolas"/>
                <a:cs typeface="Consolas"/>
                <a:sym typeface="Consolas"/>
              </a:rPr>
              <a:t>   </a:t>
            </a:r>
            <a:r>
              <a:rPr lang="en-US" sz="2700" dirty="0">
                <a:solidFill>
                  <a:srgbClr val="000080"/>
                </a:solidFill>
                <a:highlight>
                  <a:srgbClr val="FFFFFF"/>
                </a:highlight>
                <a:latin typeface="Consolas"/>
                <a:ea typeface="Consolas"/>
                <a:cs typeface="Consolas"/>
                <a:sym typeface="Consolas"/>
              </a:rPr>
              <a:t>print</a:t>
            </a:r>
            <a:r>
              <a:rPr lang="en-US" sz="2700" dirty="0">
                <a:solidFill>
                  <a:schemeClr val="dk1"/>
                </a:solidFill>
                <a:highlight>
                  <a:srgbClr val="FFFFFF"/>
                </a:highlight>
                <a:latin typeface="Consolas"/>
                <a:ea typeface="Consolas"/>
                <a:cs typeface="Consolas"/>
                <a:sym typeface="Consolas"/>
              </a:rPr>
              <a:t>(</a:t>
            </a:r>
            <a:r>
              <a:rPr lang="en-US" sz="2700" b="1" dirty="0">
                <a:solidFill>
                  <a:srgbClr val="008080"/>
                </a:solidFill>
                <a:highlight>
                  <a:srgbClr val="FFFFFF"/>
                </a:highlight>
                <a:latin typeface="Consolas"/>
                <a:ea typeface="Consolas"/>
                <a:cs typeface="Consolas"/>
                <a:sym typeface="Consolas"/>
              </a:rPr>
              <a:t>"</a:t>
            </a:r>
            <a:r>
              <a:rPr lang="en-US" sz="2700" b="1" dirty="0">
                <a:solidFill>
                  <a:srgbClr val="000080"/>
                </a:solidFill>
                <a:highlight>
                  <a:srgbClr val="FFFFFF"/>
                </a:highlight>
                <a:latin typeface="Consolas"/>
                <a:ea typeface="Consolas"/>
                <a:cs typeface="Consolas"/>
                <a:sym typeface="Consolas"/>
              </a:rPr>
              <a:t>\</a:t>
            </a:r>
            <a:r>
              <a:rPr lang="en-US" sz="2700" b="1" dirty="0" err="1">
                <a:solidFill>
                  <a:srgbClr val="000080"/>
                </a:solidFill>
                <a:highlight>
                  <a:srgbClr val="FFFFFF"/>
                </a:highlight>
                <a:latin typeface="Consolas"/>
                <a:ea typeface="Consolas"/>
                <a:cs typeface="Consolas"/>
                <a:sym typeface="Consolas"/>
              </a:rPr>
              <a:t>n</a:t>
            </a:r>
            <a:r>
              <a:rPr lang="en-US" sz="2700" b="1" dirty="0" err="1">
                <a:solidFill>
                  <a:srgbClr val="008080"/>
                </a:solidFill>
                <a:highlight>
                  <a:srgbClr val="FFFFFF"/>
                </a:highlight>
                <a:latin typeface="Consolas"/>
                <a:ea typeface="Consolas"/>
                <a:cs typeface="Consolas"/>
                <a:sym typeface="Consolas"/>
              </a:rPr>
              <a:t>Hypothesis</a:t>
            </a:r>
            <a:r>
              <a:rPr lang="en-US" sz="2700" b="1" dirty="0">
                <a:solidFill>
                  <a:srgbClr val="008080"/>
                </a:solidFill>
                <a:highlight>
                  <a:srgbClr val="FFFFFF"/>
                </a:highlight>
                <a:latin typeface="Consolas"/>
                <a:ea typeface="Consolas"/>
                <a:cs typeface="Consolas"/>
                <a:sym typeface="Consolas"/>
              </a:rPr>
              <a:t>: "</a:t>
            </a:r>
            <a:r>
              <a:rPr lang="en-US" sz="2700" dirty="0">
                <a:solidFill>
                  <a:schemeClr val="dk1"/>
                </a:solidFill>
                <a:highlight>
                  <a:srgbClr val="FFFFFF"/>
                </a:highlight>
                <a:latin typeface="Consolas"/>
                <a:ea typeface="Consolas"/>
                <a:cs typeface="Consolas"/>
                <a:sym typeface="Consolas"/>
              </a:rPr>
              <a:t>, h, </a:t>
            </a:r>
            <a:r>
              <a:rPr lang="en-US" sz="2700" b="1" dirty="0">
                <a:solidFill>
                  <a:srgbClr val="008080"/>
                </a:solidFill>
                <a:highlight>
                  <a:srgbClr val="FFFFFF"/>
                </a:highlight>
                <a:latin typeface="Consolas"/>
                <a:ea typeface="Consolas"/>
                <a:cs typeface="Consolas"/>
                <a:sym typeface="Consolas"/>
              </a:rPr>
              <a:t>"</a:t>
            </a:r>
            <a:r>
              <a:rPr lang="en-US" sz="2700" b="1" dirty="0">
                <a:solidFill>
                  <a:srgbClr val="000080"/>
                </a:solidFill>
                <a:highlight>
                  <a:srgbClr val="FFFFFF"/>
                </a:highlight>
                <a:latin typeface="Consolas"/>
                <a:ea typeface="Consolas"/>
                <a:cs typeface="Consolas"/>
                <a:sym typeface="Consolas"/>
              </a:rPr>
              <a:t>\</a:t>
            </a:r>
            <a:r>
              <a:rPr lang="en-US" sz="2700" b="1" dirty="0" err="1">
                <a:solidFill>
                  <a:srgbClr val="000080"/>
                </a:solidFill>
                <a:highlight>
                  <a:srgbClr val="FFFFFF"/>
                </a:highlight>
                <a:latin typeface="Consolas"/>
                <a:ea typeface="Consolas"/>
                <a:cs typeface="Consolas"/>
                <a:sym typeface="Consolas"/>
              </a:rPr>
              <a:t>n</a:t>
            </a:r>
            <a:r>
              <a:rPr lang="en-US" sz="2700" b="1" dirty="0" err="1">
                <a:solidFill>
                  <a:srgbClr val="008080"/>
                </a:solidFill>
                <a:highlight>
                  <a:srgbClr val="FFFFFF"/>
                </a:highlight>
                <a:latin typeface="Consolas"/>
                <a:ea typeface="Consolas"/>
                <a:cs typeface="Consolas"/>
                <a:sym typeface="Consolas"/>
              </a:rPr>
              <a:t>Correct</a:t>
            </a:r>
            <a:r>
              <a:rPr lang="en-US" sz="2700" b="1" dirty="0">
                <a:solidFill>
                  <a:srgbClr val="008080"/>
                </a:solidFill>
                <a:highlight>
                  <a:srgbClr val="FFFFFF"/>
                </a:highlight>
                <a:latin typeface="Consolas"/>
                <a:ea typeface="Consolas"/>
                <a:cs typeface="Consolas"/>
                <a:sym typeface="Consolas"/>
              </a:rPr>
              <a:t> (Y): "</a:t>
            </a:r>
            <a:r>
              <a:rPr lang="en-US" sz="2700" dirty="0">
                <a:solidFill>
                  <a:schemeClr val="dk1"/>
                </a:solidFill>
                <a:highlight>
                  <a:srgbClr val="FFFFFF"/>
                </a:highlight>
                <a:latin typeface="Consolas"/>
                <a:ea typeface="Consolas"/>
                <a:cs typeface="Consolas"/>
                <a:sym typeface="Consolas"/>
              </a:rPr>
              <a:t>, c, </a:t>
            </a:r>
            <a:r>
              <a:rPr lang="en-US" sz="2700" b="1" dirty="0">
                <a:solidFill>
                  <a:srgbClr val="008080"/>
                </a:solidFill>
                <a:highlight>
                  <a:srgbClr val="FFFFFF"/>
                </a:highlight>
                <a:latin typeface="Consolas"/>
                <a:ea typeface="Consolas"/>
                <a:cs typeface="Consolas"/>
                <a:sym typeface="Consolas"/>
              </a:rPr>
              <a:t>"</a:t>
            </a:r>
            <a:r>
              <a:rPr lang="en-US" sz="2700" b="1" dirty="0">
                <a:solidFill>
                  <a:srgbClr val="000080"/>
                </a:solidFill>
                <a:highlight>
                  <a:srgbClr val="FFFFFF"/>
                </a:highlight>
                <a:latin typeface="Consolas"/>
                <a:ea typeface="Consolas"/>
                <a:cs typeface="Consolas"/>
                <a:sym typeface="Consolas"/>
              </a:rPr>
              <a:t>\</a:t>
            </a:r>
            <a:r>
              <a:rPr lang="en-US" sz="2700" b="1" dirty="0" err="1">
                <a:solidFill>
                  <a:srgbClr val="000080"/>
                </a:solidFill>
                <a:highlight>
                  <a:srgbClr val="FFFFFF"/>
                </a:highlight>
                <a:latin typeface="Consolas"/>
                <a:ea typeface="Consolas"/>
                <a:cs typeface="Consolas"/>
                <a:sym typeface="Consolas"/>
              </a:rPr>
              <a:t>n</a:t>
            </a:r>
            <a:r>
              <a:rPr lang="en-US" sz="2700" b="1" dirty="0" err="1">
                <a:solidFill>
                  <a:srgbClr val="008080"/>
                </a:solidFill>
                <a:highlight>
                  <a:srgbClr val="FFFFFF"/>
                </a:highlight>
                <a:latin typeface="Consolas"/>
                <a:ea typeface="Consolas"/>
                <a:cs typeface="Consolas"/>
                <a:sym typeface="Consolas"/>
              </a:rPr>
              <a:t>Accuracy</a:t>
            </a:r>
            <a:r>
              <a:rPr lang="en-US" sz="2700" b="1" dirty="0">
                <a:solidFill>
                  <a:srgbClr val="008080"/>
                </a:solidFill>
                <a:highlight>
                  <a:srgbClr val="FFFFFF"/>
                </a:highlight>
                <a:latin typeface="Consolas"/>
                <a:ea typeface="Consolas"/>
                <a:cs typeface="Consolas"/>
                <a:sym typeface="Consolas"/>
              </a:rPr>
              <a:t>: "</a:t>
            </a:r>
            <a:r>
              <a:rPr lang="en-US" sz="2700" dirty="0">
                <a:solidFill>
                  <a:schemeClr val="dk1"/>
                </a:solidFill>
                <a:highlight>
                  <a:srgbClr val="FFFFFF"/>
                </a:highlight>
                <a:latin typeface="Consolas"/>
                <a:ea typeface="Consolas"/>
                <a:cs typeface="Consolas"/>
                <a:sym typeface="Consolas"/>
              </a:rPr>
              <a:t>, a)</a:t>
            </a:r>
          </a:p>
          <a:p>
            <a:pPr lvl="0" rtl="0">
              <a:spcBef>
                <a:spcPts val="0"/>
              </a:spcBef>
              <a:buNone/>
            </a:pPr>
            <a:endParaRPr sz="2700" i="1" dirty="0">
              <a:solidFill>
                <a:srgbClr val="808080"/>
              </a:solidFill>
              <a:highlight>
                <a:srgbClr val="FFFFFF"/>
              </a:highlight>
              <a:latin typeface="Consolas"/>
              <a:ea typeface="Consolas"/>
              <a:cs typeface="Consolas"/>
              <a:sym typeface="Consolas"/>
            </a:endParaRPr>
          </a:p>
        </p:txBody>
      </p:sp>
      <p:sp>
        <p:nvSpPr>
          <p:cNvPr id="978" name="Shape 978"/>
          <p:cNvSpPr txBox="1"/>
          <p:nvPr/>
        </p:nvSpPr>
        <p:spPr>
          <a:xfrm>
            <a:off x="20448267" y="502800"/>
            <a:ext cx="3486300" cy="127104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3100" b="1">
                <a:solidFill>
                  <a:srgbClr val="008080"/>
                </a:solidFill>
                <a:highlight>
                  <a:srgbClr val="FFFFFF"/>
                </a:highlight>
              </a:rPr>
              <a:t># step, cost</a:t>
            </a:r>
          </a:p>
          <a:p>
            <a:pPr lvl="0" rtl="0">
              <a:spcBef>
                <a:spcPts val="0"/>
              </a:spcBef>
              <a:buNone/>
            </a:pPr>
            <a:r>
              <a:rPr lang="en-US" sz="3100" b="1">
                <a:solidFill>
                  <a:srgbClr val="008080"/>
                </a:solidFill>
                <a:highlight>
                  <a:srgbClr val="FFFFFF"/>
                </a:highlight>
              </a:rPr>
              <a:t>0 1.73078</a:t>
            </a:r>
          </a:p>
          <a:p>
            <a:pPr lvl="0" rtl="0">
              <a:spcBef>
                <a:spcPts val="0"/>
              </a:spcBef>
              <a:buNone/>
            </a:pPr>
            <a:r>
              <a:rPr lang="en-US" sz="3100" b="1">
                <a:solidFill>
                  <a:srgbClr val="008080"/>
                </a:solidFill>
                <a:highlight>
                  <a:srgbClr val="FFFFFF"/>
                </a:highlight>
              </a:rPr>
              <a:t>200 0.571512</a:t>
            </a:r>
          </a:p>
          <a:p>
            <a:pPr lvl="0" rtl="0">
              <a:spcBef>
                <a:spcPts val="0"/>
              </a:spcBef>
              <a:buNone/>
            </a:pPr>
            <a:r>
              <a:rPr lang="en-US" sz="3100" b="1">
                <a:solidFill>
                  <a:srgbClr val="008080"/>
                </a:solidFill>
                <a:highlight>
                  <a:srgbClr val="FFFFFF"/>
                </a:highlight>
              </a:rPr>
              <a:t>400 0.507414</a:t>
            </a:r>
          </a:p>
          <a:p>
            <a:pPr lvl="0" rtl="0">
              <a:spcBef>
                <a:spcPts val="0"/>
              </a:spcBef>
              <a:buNone/>
            </a:pPr>
            <a:r>
              <a:rPr lang="en-US" sz="3100" b="1">
                <a:solidFill>
                  <a:srgbClr val="008080"/>
                </a:solidFill>
                <a:highlight>
                  <a:srgbClr val="FFFFFF"/>
                </a:highlight>
              </a:rPr>
              <a:t>...</a:t>
            </a:r>
          </a:p>
          <a:p>
            <a:pPr lvl="0" rtl="0">
              <a:spcBef>
                <a:spcPts val="0"/>
              </a:spcBef>
              <a:buNone/>
            </a:pPr>
            <a:r>
              <a:rPr lang="en-US" sz="3100" b="1">
                <a:solidFill>
                  <a:srgbClr val="008080"/>
                </a:solidFill>
                <a:highlight>
                  <a:srgbClr val="FFFFFF"/>
                </a:highlight>
              </a:rPr>
              <a:t>9600 0.154132</a:t>
            </a:r>
          </a:p>
          <a:p>
            <a:pPr lvl="0" rtl="0">
              <a:spcBef>
                <a:spcPts val="0"/>
              </a:spcBef>
              <a:buNone/>
            </a:pPr>
            <a:r>
              <a:rPr lang="en-US" sz="3100" b="1">
                <a:solidFill>
                  <a:srgbClr val="008080"/>
                </a:solidFill>
                <a:highlight>
                  <a:srgbClr val="FFFFFF"/>
                </a:highlight>
              </a:rPr>
              <a:t>9800 0.151778</a:t>
            </a:r>
          </a:p>
          <a:p>
            <a:pPr lvl="0" rtl="0">
              <a:spcBef>
                <a:spcPts val="0"/>
              </a:spcBef>
              <a:buNone/>
            </a:pPr>
            <a:r>
              <a:rPr lang="en-US" sz="3100" b="1">
                <a:solidFill>
                  <a:srgbClr val="008080"/>
                </a:solidFill>
                <a:highlight>
                  <a:srgbClr val="FFFFFF"/>
                </a:highlight>
              </a:rPr>
              <a:t>10000 0.149496</a:t>
            </a:r>
          </a:p>
          <a:p>
            <a:pPr lvl="0" rtl="0">
              <a:spcBef>
                <a:spcPts val="0"/>
              </a:spcBef>
              <a:buClr>
                <a:schemeClr val="dk1"/>
              </a:buClr>
              <a:buFont typeface="Arial"/>
              <a:buNone/>
            </a:pPr>
            <a:endParaRPr sz="3100" b="1">
              <a:solidFill>
                <a:srgbClr val="008080"/>
              </a:solidFill>
              <a:highlight>
                <a:srgbClr val="FFFFFF"/>
              </a:highlight>
            </a:endParaRPr>
          </a:p>
          <a:p>
            <a:pPr lvl="0" rtl="0">
              <a:spcBef>
                <a:spcPts val="0"/>
              </a:spcBef>
              <a:buNone/>
            </a:pPr>
            <a:endParaRPr sz="3100" b="1">
              <a:solidFill>
                <a:srgbClr val="008080"/>
              </a:solidFill>
              <a:highlight>
                <a:srgbClr val="FFFFFF"/>
              </a:highlight>
            </a:endParaRPr>
          </a:p>
          <a:p>
            <a:pPr lvl="0" rtl="0">
              <a:spcBef>
                <a:spcPts val="0"/>
              </a:spcBef>
              <a:buNone/>
            </a:pPr>
            <a:r>
              <a:rPr lang="en-US" sz="3100" b="1">
                <a:solidFill>
                  <a:srgbClr val="008080"/>
                </a:solidFill>
                <a:highlight>
                  <a:srgbClr val="FFFFFF"/>
                </a:highlight>
              </a:rPr>
              <a:t>Hypothesis:  </a:t>
            </a:r>
          </a:p>
          <a:p>
            <a:pPr lvl="0" rtl="0">
              <a:spcBef>
                <a:spcPts val="0"/>
              </a:spcBef>
              <a:buNone/>
            </a:pPr>
            <a:r>
              <a:rPr lang="en-US" sz="3100" b="1">
                <a:solidFill>
                  <a:srgbClr val="008080"/>
                </a:solidFill>
                <a:highlight>
                  <a:srgbClr val="FFFFFF"/>
                </a:highlight>
              </a:rPr>
              <a:t>[[ 0.03074029]</a:t>
            </a:r>
          </a:p>
          <a:p>
            <a:pPr lvl="0" rtl="0">
              <a:spcBef>
                <a:spcPts val="0"/>
              </a:spcBef>
              <a:buNone/>
            </a:pPr>
            <a:r>
              <a:rPr lang="en-US" sz="3100" b="1">
                <a:solidFill>
                  <a:srgbClr val="008080"/>
                </a:solidFill>
                <a:highlight>
                  <a:srgbClr val="FFFFFF"/>
                </a:highlight>
              </a:rPr>
              <a:t>[ 0.15884677]</a:t>
            </a:r>
          </a:p>
          <a:p>
            <a:pPr lvl="0" rtl="0">
              <a:spcBef>
                <a:spcPts val="0"/>
              </a:spcBef>
              <a:buNone/>
            </a:pPr>
            <a:r>
              <a:rPr lang="en-US" sz="3100" b="1">
                <a:solidFill>
                  <a:srgbClr val="008080"/>
                </a:solidFill>
                <a:highlight>
                  <a:srgbClr val="FFFFFF"/>
                </a:highlight>
              </a:rPr>
              <a:t>[ 0.30486736]</a:t>
            </a:r>
          </a:p>
          <a:p>
            <a:pPr lvl="0" rtl="0">
              <a:spcBef>
                <a:spcPts val="0"/>
              </a:spcBef>
              <a:buNone/>
            </a:pPr>
            <a:r>
              <a:rPr lang="en-US" sz="3100" b="1">
                <a:solidFill>
                  <a:srgbClr val="008080"/>
                </a:solidFill>
                <a:highlight>
                  <a:srgbClr val="FFFFFF"/>
                </a:highlight>
              </a:rPr>
              <a:t>[ 0.78138196]</a:t>
            </a:r>
          </a:p>
          <a:p>
            <a:pPr lvl="0" rtl="0">
              <a:spcBef>
                <a:spcPts val="0"/>
              </a:spcBef>
              <a:buNone/>
            </a:pPr>
            <a:r>
              <a:rPr lang="en-US" sz="3100" b="1">
                <a:solidFill>
                  <a:srgbClr val="008080"/>
                </a:solidFill>
                <a:highlight>
                  <a:srgbClr val="FFFFFF"/>
                </a:highlight>
              </a:rPr>
              <a:t>[ 0.93957496]</a:t>
            </a:r>
          </a:p>
          <a:p>
            <a:pPr lvl="0" rtl="0">
              <a:spcBef>
                <a:spcPts val="0"/>
              </a:spcBef>
              <a:buNone/>
            </a:pPr>
            <a:r>
              <a:rPr lang="en-US" sz="3100" b="1">
                <a:solidFill>
                  <a:srgbClr val="008080"/>
                </a:solidFill>
                <a:highlight>
                  <a:srgbClr val="FFFFFF"/>
                </a:highlight>
              </a:rPr>
              <a:t>[ 0.98016882]]</a:t>
            </a:r>
          </a:p>
          <a:p>
            <a:pPr lvl="0" rtl="0">
              <a:spcBef>
                <a:spcPts val="0"/>
              </a:spcBef>
              <a:buNone/>
            </a:pPr>
            <a:endParaRPr sz="3100" b="1">
              <a:solidFill>
                <a:srgbClr val="008080"/>
              </a:solidFill>
              <a:highlight>
                <a:srgbClr val="FFFFFF"/>
              </a:highlight>
            </a:endParaRPr>
          </a:p>
          <a:p>
            <a:pPr lvl="0" rtl="0">
              <a:spcBef>
                <a:spcPts val="0"/>
              </a:spcBef>
              <a:buNone/>
            </a:pPr>
            <a:r>
              <a:rPr lang="en-US" sz="3100" b="1">
                <a:solidFill>
                  <a:srgbClr val="008080"/>
                </a:solidFill>
                <a:highlight>
                  <a:srgbClr val="FFFFFF"/>
                </a:highlight>
              </a:rPr>
              <a:t>Correct (Y):  </a:t>
            </a:r>
          </a:p>
          <a:p>
            <a:pPr lvl="0" rtl="0">
              <a:spcBef>
                <a:spcPts val="0"/>
              </a:spcBef>
              <a:buNone/>
            </a:pPr>
            <a:r>
              <a:rPr lang="en-US" sz="3100" b="1">
                <a:solidFill>
                  <a:srgbClr val="008080"/>
                </a:solidFill>
                <a:highlight>
                  <a:srgbClr val="FFFFFF"/>
                </a:highlight>
              </a:rPr>
              <a:t>[[ 0.]</a:t>
            </a:r>
          </a:p>
          <a:p>
            <a:pPr lvl="0" rtl="0">
              <a:spcBef>
                <a:spcPts val="0"/>
              </a:spcBef>
              <a:buNone/>
            </a:pPr>
            <a:r>
              <a:rPr lang="en-US" sz="3100" b="1">
                <a:solidFill>
                  <a:srgbClr val="008080"/>
                </a:solidFill>
                <a:highlight>
                  <a:srgbClr val="FFFFFF"/>
                </a:highlight>
              </a:rPr>
              <a:t>[ 0.]</a:t>
            </a:r>
          </a:p>
          <a:p>
            <a:pPr lvl="0" rtl="0">
              <a:spcBef>
                <a:spcPts val="0"/>
              </a:spcBef>
              <a:buNone/>
            </a:pPr>
            <a:r>
              <a:rPr lang="en-US" sz="3100" b="1">
                <a:solidFill>
                  <a:srgbClr val="008080"/>
                </a:solidFill>
                <a:highlight>
                  <a:srgbClr val="FFFFFF"/>
                </a:highlight>
              </a:rPr>
              <a:t>[ 0.]</a:t>
            </a:r>
          </a:p>
          <a:p>
            <a:pPr lvl="0" rtl="0">
              <a:spcBef>
                <a:spcPts val="0"/>
              </a:spcBef>
              <a:buNone/>
            </a:pPr>
            <a:r>
              <a:rPr lang="en-US" sz="3100" b="1">
                <a:solidFill>
                  <a:srgbClr val="008080"/>
                </a:solidFill>
                <a:highlight>
                  <a:srgbClr val="FFFFFF"/>
                </a:highlight>
              </a:rPr>
              <a:t>[ 1.]</a:t>
            </a:r>
          </a:p>
          <a:p>
            <a:pPr lvl="0" rtl="0">
              <a:spcBef>
                <a:spcPts val="0"/>
              </a:spcBef>
              <a:buNone/>
            </a:pPr>
            <a:r>
              <a:rPr lang="en-US" sz="3100" b="1">
                <a:solidFill>
                  <a:srgbClr val="008080"/>
                </a:solidFill>
                <a:highlight>
                  <a:srgbClr val="FFFFFF"/>
                </a:highlight>
              </a:rPr>
              <a:t>[ 1.]</a:t>
            </a:r>
          </a:p>
          <a:p>
            <a:pPr lvl="0" rtl="0">
              <a:spcBef>
                <a:spcPts val="0"/>
              </a:spcBef>
              <a:buNone/>
            </a:pPr>
            <a:r>
              <a:rPr lang="en-US" sz="3100" b="1">
                <a:solidFill>
                  <a:srgbClr val="008080"/>
                </a:solidFill>
                <a:highlight>
                  <a:srgbClr val="FFFFFF"/>
                </a:highlight>
              </a:rPr>
              <a:t>[ 1.]]</a:t>
            </a:r>
          </a:p>
          <a:p>
            <a:pPr lvl="0" rtl="0">
              <a:spcBef>
                <a:spcPts val="0"/>
              </a:spcBef>
              <a:buNone/>
            </a:pPr>
            <a:endParaRPr sz="3100" b="1">
              <a:solidFill>
                <a:srgbClr val="008080"/>
              </a:solidFill>
              <a:highlight>
                <a:srgbClr val="FFFFFF"/>
              </a:highlight>
            </a:endParaRPr>
          </a:p>
          <a:p>
            <a:pPr lvl="0" rtl="0">
              <a:spcBef>
                <a:spcPts val="0"/>
              </a:spcBef>
              <a:buNone/>
            </a:pPr>
            <a:r>
              <a:rPr lang="en-US" sz="3100" b="1">
                <a:solidFill>
                  <a:srgbClr val="008080"/>
                </a:solidFill>
                <a:highlight>
                  <a:srgbClr val="FFFFFF"/>
                </a:highlight>
              </a:rPr>
              <a:t>Accuracy:  1.0</a:t>
            </a:r>
          </a:p>
        </p:txBody>
      </p:sp>
      <p:sp>
        <p:nvSpPr>
          <p:cNvPr id="979" name="Shape 979"/>
          <p:cNvSpPr txBox="1"/>
          <p:nvPr/>
        </p:nvSpPr>
        <p:spPr>
          <a:xfrm>
            <a:off x="8597133" y="12829733"/>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https://github.com/hunkim/DeepLearningZeroToAll/blob/master/lab-05-1-logistic_regression.py</a:t>
            </a:r>
            <a:r>
              <a:rPr lang="en-US" sz="2900"/>
              <a:t>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Shape 984"/>
          <p:cNvSpPr txBox="1">
            <a:spLocks noGrp="1"/>
          </p:cNvSpPr>
          <p:nvPr>
            <p:ph type="title"/>
          </p:nvPr>
        </p:nvSpPr>
        <p:spPr>
          <a:xfrm>
            <a:off x="3697152" y="578133"/>
            <a:ext cx="10166400" cy="3428700"/>
          </a:xfrm>
          <a:prstGeom prst="rect">
            <a:avLst/>
          </a:prstGeom>
        </p:spPr>
        <p:txBody>
          <a:bodyPr wrap="square" lIns="91400" tIns="91400" rIns="91400" bIns="91400" anchor="ctr" anchorCtr="0">
            <a:noAutofit/>
          </a:bodyPr>
          <a:lstStyle/>
          <a:p>
            <a:pPr lvl="0" rtl="0">
              <a:spcBef>
                <a:spcPts val="0"/>
              </a:spcBef>
              <a:buNone/>
            </a:pPr>
            <a:r>
              <a:rPr lang="en-US" dirty="0"/>
              <a:t>Classifying diabetes</a:t>
            </a:r>
          </a:p>
        </p:txBody>
      </p:sp>
      <p:pic>
        <p:nvPicPr>
          <p:cNvPr id="985" name="Shape 985" descr="Image result for diabetes"/>
          <p:cNvPicPr preferRelativeResize="0"/>
          <p:nvPr/>
        </p:nvPicPr>
        <p:blipFill>
          <a:blip r:embed="rId3">
            <a:alphaModFix/>
          </a:blip>
          <a:stretch>
            <a:fillRect/>
          </a:stretch>
        </p:blipFill>
        <p:spPr>
          <a:xfrm>
            <a:off x="15442833" y="578133"/>
            <a:ext cx="8153400" cy="3987800"/>
          </a:xfrm>
          <a:prstGeom prst="rect">
            <a:avLst/>
          </a:prstGeom>
          <a:noFill/>
          <a:ln>
            <a:noFill/>
          </a:ln>
        </p:spPr>
      </p:pic>
      <p:sp>
        <p:nvSpPr>
          <p:cNvPr id="986" name="Shape 986"/>
          <p:cNvSpPr txBox="1"/>
          <p:nvPr/>
        </p:nvSpPr>
        <p:spPr>
          <a:xfrm>
            <a:off x="1546600" y="10828533"/>
            <a:ext cx="22049700" cy="2145600"/>
          </a:xfrm>
          <a:prstGeom prst="rect">
            <a:avLst/>
          </a:prstGeom>
          <a:noFill/>
          <a:ln>
            <a:noFill/>
          </a:ln>
        </p:spPr>
        <p:txBody>
          <a:bodyPr wrap="square" lIns="243800" tIns="243800" rIns="243800" bIns="243800" anchor="ctr" anchorCtr="0">
            <a:noAutofit/>
          </a:bodyPr>
          <a:lstStyle/>
          <a:p>
            <a:pPr lvl="0" rtl="0">
              <a:spcBef>
                <a:spcPts val="0"/>
              </a:spcBef>
              <a:buNone/>
            </a:pPr>
            <a:endParaRPr sz="4000" b="1" dirty="0">
              <a:solidFill>
                <a:schemeClr val="dk1"/>
              </a:solidFill>
              <a:highlight>
                <a:srgbClr val="FFFFFF"/>
              </a:highlight>
            </a:endParaRPr>
          </a:p>
          <a:p>
            <a:pPr lvl="0" rtl="0">
              <a:spcBef>
                <a:spcPts val="0"/>
              </a:spcBef>
              <a:buNone/>
            </a:pPr>
            <a:r>
              <a:rPr lang="en-US" sz="4000" dirty="0" err="1">
                <a:solidFill>
                  <a:schemeClr val="dk1"/>
                </a:solidFill>
                <a:highlight>
                  <a:srgbClr val="FFE4FF"/>
                </a:highlight>
                <a:latin typeface="Consolas"/>
                <a:ea typeface="Consolas"/>
                <a:cs typeface="Consolas"/>
                <a:sym typeface="Consolas"/>
              </a:rPr>
              <a:t>xy</a:t>
            </a:r>
            <a:r>
              <a:rPr lang="en-US" sz="4000" dirty="0">
                <a:solidFill>
                  <a:schemeClr val="dk1"/>
                </a:solidFill>
                <a:highlight>
                  <a:srgbClr val="FFFFFF"/>
                </a:highlight>
                <a:latin typeface="Consolas"/>
                <a:ea typeface="Consolas"/>
                <a:cs typeface="Consolas"/>
                <a:sym typeface="Consolas"/>
              </a:rPr>
              <a:t> = </a:t>
            </a:r>
            <a:r>
              <a:rPr lang="en-US" sz="4000" dirty="0" err="1">
                <a:solidFill>
                  <a:schemeClr val="dk1"/>
                </a:solidFill>
                <a:highlight>
                  <a:srgbClr val="FFFFFF"/>
                </a:highlight>
                <a:latin typeface="Consolas"/>
                <a:ea typeface="Consolas"/>
                <a:cs typeface="Consolas"/>
                <a:sym typeface="Consolas"/>
              </a:rPr>
              <a:t>np.loadtxt</a:t>
            </a:r>
            <a:r>
              <a:rPr lang="en-US" sz="4000" dirty="0">
                <a:solidFill>
                  <a:schemeClr val="dk1"/>
                </a:solidFill>
                <a:highlight>
                  <a:srgbClr val="FFFFFF"/>
                </a:highlight>
                <a:latin typeface="Consolas"/>
                <a:ea typeface="Consolas"/>
                <a:cs typeface="Consolas"/>
                <a:sym typeface="Consolas"/>
              </a:rPr>
              <a:t>(</a:t>
            </a:r>
            <a:r>
              <a:rPr lang="en-US" sz="4000" b="1" dirty="0">
                <a:solidFill>
                  <a:srgbClr val="008080"/>
                </a:solidFill>
                <a:highlight>
                  <a:srgbClr val="FFFFFF"/>
                </a:highlight>
                <a:latin typeface="Consolas"/>
                <a:ea typeface="Consolas"/>
                <a:cs typeface="Consolas"/>
                <a:sym typeface="Consolas"/>
              </a:rPr>
              <a:t>'data-03-diabetes.csv'</a:t>
            </a:r>
            <a:r>
              <a:rPr lang="en-US" sz="4000" dirty="0">
                <a:solidFill>
                  <a:schemeClr val="dk1"/>
                </a:solidFill>
                <a:highlight>
                  <a:srgbClr val="FFFFFF"/>
                </a:highlight>
                <a:latin typeface="Consolas"/>
                <a:ea typeface="Consolas"/>
                <a:cs typeface="Consolas"/>
                <a:sym typeface="Consolas"/>
              </a:rPr>
              <a:t>, </a:t>
            </a:r>
            <a:r>
              <a:rPr lang="en-US" sz="4000" dirty="0">
                <a:solidFill>
                  <a:srgbClr val="660099"/>
                </a:solidFill>
                <a:highlight>
                  <a:srgbClr val="FFFFFF"/>
                </a:highlight>
                <a:latin typeface="Consolas"/>
                <a:ea typeface="Consolas"/>
                <a:cs typeface="Consolas"/>
                <a:sym typeface="Consolas"/>
              </a:rPr>
              <a:t>delimiter</a:t>
            </a:r>
            <a:r>
              <a:rPr lang="en-US" sz="4000" dirty="0">
                <a:solidFill>
                  <a:schemeClr val="dk1"/>
                </a:solidFill>
                <a:highlight>
                  <a:srgbClr val="FFFFFF"/>
                </a:highlight>
                <a:latin typeface="Consolas"/>
                <a:ea typeface="Consolas"/>
                <a:cs typeface="Consolas"/>
                <a:sym typeface="Consolas"/>
              </a:rPr>
              <a:t>=</a:t>
            </a:r>
            <a:r>
              <a:rPr lang="en-US" sz="4000" b="1" dirty="0">
                <a:solidFill>
                  <a:srgbClr val="008080"/>
                </a:solidFill>
                <a:highlight>
                  <a:srgbClr val="FFFFFF"/>
                </a:highlight>
                <a:latin typeface="Consolas"/>
                <a:ea typeface="Consolas"/>
                <a:cs typeface="Consolas"/>
                <a:sym typeface="Consolas"/>
              </a:rPr>
              <a:t>','</a:t>
            </a:r>
            <a:r>
              <a:rPr lang="en-US" sz="4000" dirty="0">
                <a:solidFill>
                  <a:schemeClr val="dk1"/>
                </a:solidFill>
                <a:highlight>
                  <a:srgbClr val="FFFFFF"/>
                </a:highlight>
                <a:latin typeface="Consolas"/>
                <a:ea typeface="Consolas"/>
                <a:cs typeface="Consolas"/>
                <a:sym typeface="Consolas"/>
              </a:rPr>
              <a:t>, </a:t>
            </a:r>
            <a:r>
              <a:rPr lang="en-US" sz="4000" dirty="0" err="1">
                <a:solidFill>
                  <a:srgbClr val="660099"/>
                </a:solidFill>
                <a:highlight>
                  <a:srgbClr val="FFFFFF"/>
                </a:highlight>
                <a:latin typeface="Consolas"/>
                <a:ea typeface="Consolas"/>
                <a:cs typeface="Consolas"/>
                <a:sym typeface="Consolas"/>
              </a:rPr>
              <a:t>dtype</a:t>
            </a:r>
            <a:r>
              <a:rPr lang="en-US" sz="4000" dirty="0">
                <a:solidFill>
                  <a:schemeClr val="dk1"/>
                </a:solidFill>
                <a:highlight>
                  <a:srgbClr val="FFFFFF"/>
                </a:highlight>
                <a:latin typeface="Consolas"/>
                <a:ea typeface="Consolas"/>
                <a:cs typeface="Consolas"/>
                <a:sym typeface="Consolas"/>
              </a:rPr>
              <a:t>=np.float32)</a:t>
            </a:r>
          </a:p>
          <a:p>
            <a:pPr lvl="0" rtl="0">
              <a:spcBef>
                <a:spcPts val="0"/>
              </a:spcBef>
              <a:buNone/>
            </a:pPr>
            <a:r>
              <a:rPr lang="en-US" sz="4000" dirty="0" err="1">
                <a:solidFill>
                  <a:schemeClr val="dk1"/>
                </a:solidFill>
                <a:highlight>
                  <a:srgbClr val="FFFFFF"/>
                </a:highlight>
                <a:latin typeface="Consolas"/>
                <a:ea typeface="Consolas"/>
                <a:cs typeface="Consolas"/>
                <a:sym typeface="Consolas"/>
              </a:rPr>
              <a:t>x_data</a:t>
            </a:r>
            <a:r>
              <a:rPr lang="en-US" sz="4000" dirty="0">
                <a:solidFill>
                  <a:schemeClr val="dk1"/>
                </a:solidFill>
                <a:highlight>
                  <a:srgbClr val="FFFFFF"/>
                </a:highlight>
                <a:latin typeface="Consolas"/>
                <a:ea typeface="Consolas"/>
                <a:cs typeface="Consolas"/>
                <a:sym typeface="Consolas"/>
              </a:rPr>
              <a:t> = </a:t>
            </a:r>
            <a:r>
              <a:rPr lang="en-US" sz="4000" dirty="0" err="1">
                <a:solidFill>
                  <a:schemeClr val="dk1"/>
                </a:solidFill>
                <a:highlight>
                  <a:srgbClr val="E4E4FF"/>
                </a:highlight>
                <a:latin typeface="Consolas"/>
                <a:ea typeface="Consolas"/>
                <a:cs typeface="Consolas"/>
                <a:sym typeface="Consolas"/>
              </a:rPr>
              <a:t>xy</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0</a:t>
            </a:r>
            <a:r>
              <a:rPr lang="en-US" sz="4000" dirty="0">
                <a:solidFill>
                  <a:schemeClr val="dk1"/>
                </a:solidFill>
                <a:highlight>
                  <a:srgbClr val="FFFFFF"/>
                </a:highlight>
                <a:latin typeface="Consolas"/>
                <a:ea typeface="Consolas"/>
                <a:cs typeface="Consolas"/>
                <a:sym typeface="Consolas"/>
              </a:rPr>
              <a:t>:-</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a:t>
            </a:r>
          </a:p>
          <a:p>
            <a:pPr lvl="0" rtl="0">
              <a:spcBef>
                <a:spcPts val="0"/>
              </a:spcBef>
              <a:buNone/>
            </a:pPr>
            <a:r>
              <a:rPr lang="en-US" sz="4000" dirty="0" err="1">
                <a:solidFill>
                  <a:schemeClr val="dk1"/>
                </a:solidFill>
                <a:highlight>
                  <a:srgbClr val="FFFFFF"/>
                </a:highlight>
                <a:latin typeface="Consolas"/>
                <a:ea typeface="Consolas"/>
                <a:cs typeface="Consolas"/>
                <a:sym typeface="Consolas"/>
              </a:rPr>
              <a:t>y_data</a:t>
            </a:r>
            <a:r>
              <a:rPr lang="en-US" sz="4000" dirty="0">
                <a:solidFill>
                  <a:schemeClr val="dk1"/>
                </a:solidFill>
                <a:highlight>
                  <a:srgbClr val="FFFFFF"/>
                </a:highlight>
                <a:latin typeface="Consolas"/>
                <a:ea typeface="Consolas"/>
                <a:cs typeface="Consolas"/>
                <a:sym typeface="Consolas"/>
              </a:rPr>
              <a:t> = </a:t>
            </a:r>
            <a:r>
              <a:rPr lang="en-US" sz="4000" dirty="0" err="1">
                <a:solidFill>
                  <a:schemeClr val="dk1"/>
                </a:solidFill>
                <a:highlight>
                  <a:srgbClr val="E4E4FF"/>
                </a:highlight>
                <a:latin typeface="Consolas"/>
                <a:ea typeface="Consolas"/>
                <a:cs typeface="Consolas"/>
                <a:sym typeface="Consolas"/>
              </a:rPr>
              <a:t>xy</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a:t>
            </a:r>
          </a:p>
          <a:p>
            <a:pPr lvl="0" rtl="0">
              <a:spcBef>
                <a:spcPts val="0"/>
              </a:spcBef>
              <a:buNone/>
            </a:pPr>
            <a:endParaRPr sz="4000" b="1" dirty="0">
              <a:solidFill>
                <a:schemeClr val="dk1"/>
              </a:solidFill>
              <a:highlight>
                <a:srgbClr val="FFFFFF"/>
              </a:highlight>
            </a:endParaRPr>
          </a:p>
        </p:txBody>
      </p:sp>
      <p:pic>
        <p:nvPicPr>
          <p:cNvPr id="987" name="Shape 987"/>
          <p:cNvPicPr preferRelativeResize="0"/>
          <p:nvPr/>
        </p:nvPicPr>
        <p:blipFill>
          <a:blip r:embed="rId4">
            <a:alphaModFix/>
          </a:blip>
          <a:stretch>
            <a:fillRect/>
          </a:stretch>
        </p:blipFill>
        <p:spPr>
          <a:xfrm>
            <a:off x="2429967" y="5749330"/>
            <a:ext cx="18053247" cy="3987800"/>
          </a:xfrm>
          <a:prstGeom prst="rect">
            <a:avLst/>
          </a:prstGeom>
          <a:noFill/>
          <a:ln w="9525" cap="flat" cmpd="sng">
            <a:solidFill>
              <a:srgbClr val="4A86E8"/>
            </a:solidFill>
            <a:prstDash val="solid"/>
            <a:round/>
            <a:headEnd type="none" w="med" len="med"/>
            <a:tailEnd type="none" w="med" len="med"/>
          </a:ln>
        </p:spPr>
      </p:pic>
      <p:sp>
        <p:nvSpPr>
          <p:cNvPr id="988" name="Shape 988"/>
          <p:cNvSpPr txBox="1"/>
          <p:nvPr/>
        </p:nvSpPr>
        <p:spPr>
          <a:xfrm>
            <a:off x="6971533" y="12829733"/>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dirty="0">
                <a:solidFill>
                  <a:schemeClr val="hlink"/>
                </a:solidFill>
                <a:hlinkClick r:id="rId5"/>
              </a:rPr>
              <a:t>https://github.com/hunkim/DeepLearningZeroToAll/blob/master/lab-05-2-logistic_regression_diabetes.py</a:t>
            </a:r>
            <a:r>
              <a:rPr lang="en-US" sz="2900"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Shape 327" descr="pasted-image.png"/>
          <p:cNvPicPr preferRelativeResize="0"/>
          <p:nvPr/>
        </p:nvPicPr>
        <p:blipFill rotWithShape="1">
          <a:blip r:embed="rId3">
            <a:alphaModFix/>
          </a:blip>
          <a:srcRect/>
          <a:stretch/>
        </p:blipFill>
        <p:spPr>
          <a:xfrm>
            <a:off x="1900420" y="2025575"/>
            <a:ext cx="20583160" cy="9664850"/>
          </a:xfrm>
          <a:prstGeom prst="rect">
            <a:avLst/>
          </a:prstGeom>
          <a:noFill/>
          <a:ln>
            <a:noFill/>
          </a:ln>
        </p:spPr>
      </p:pic>
      <p:sp>
        <p:nvSpPr>
          <p:cNvPr id="328" name="Shape 328"/>
          <p:cNvSpPr/>
          <p:nvPr/>
        </p:nvSpPr>
        <p:spPr>
          <a:xfrm>
            <a:off x="9272455" y="12752046"/>
            <a:ext cx="14023341" cy="904876"/>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Helvetica Neue Light"/>
              <a:buNone/>
            </a:pPr>
            <a:r>
              <a:rPr lang="en-US" sz="5000" b="0" i="0" u="none" strike="noStrike" cap="none">
                <a:solidFill>
                  <a:srgbClr val="000000"/>
                </a:solidFill>
                <a:latin typeface="Helvetica Neue Light"/>
                <a:ea typeface="Helvetica Neue Light"/>
                <a:cs typeface="Helvetica Neue Light"/>
                <a:sym typeface="Helvetica Neue Light"/>
              </a:rPr>
              <a:t>https://devblogs.nvidia.com/parallelforall/page/5/</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p:nvPr/>
        </p:nvSpPr>
        <p:spPr>
          <a:xfrm>
            <a:off x="0" y="0"/>
            <a:ext cx="15262500" cy="13716000"/>
          </a:xfrm>
          <a:prstGeom prst="rect">
            <a:avLst/>
          </a:prstGeom>
          <a:noFill/>
          <a:ln>
            <a:noFill/>
          </a:ln>
        </p:spPr>
        <p:txBody>
          <a:bodyPr wrap="square" lIns="243800" tIns="243800" rIns="243800" bIns="243800" anchor="ctr" anchorCtr="0">
            <a:noAutofit/>
          </a:bodyPr>
          <a:lstStyle/>
          <a:p>
            <a:pPr lvl="0" rtl="0">
              <a:spcBef>
                <a:spcPts val="0"/>
              </a:spcBef>
              <a:buNone/>
            </a:pPr>
            <a:r>
              <a:rPr lang="en-US" sz="2400" dirty="0" err="1">
                <a:solidFill>
                  <a:schemeClr val="dk1"/>
                </a:solidFill>
                <a:highlight>
                  <a:srgbClr val="FFFFFF"/>
                </a:highlight>
                <a:latin typeface="Consolas"/>
                <a:ea typeface="Consolas"/>
                <a:cs typeface="Consolas"/>
                <a:sym typeface="Consolas"/>
              </a:rPr>
              <a:t>xy</a:t>
            </a:r>
            <a:r>
              <a:rPr lang="en-US" sz="2400" dirty="0">
                <a:solidFill>
                  <a:schemeClr val="dk1"/>
                </a:solidFill>
                <a:highlight>
                  <a:srgbClr val="FFFFFF"/>
                </a:highlight>
                <a:latin typeface="Consolas"/>
                <a:ea typeface="Consolas"/>
                <a:cs typeface="Consolas"/>
                <a:sym typeface="Consolas"/>
              </a:rPr>
              <a:t> = </a:t>
            </a:r>
            <a:r>
              <a:rPr lang="en-US" sz="2400" dirty="0" err="1">
                <a:solidFill>
                  <a:schemeClr val="dk1"/>
                </a:solidFill>
                <a:highlight>
                  <a:srgbClr val="FFFFFF"/>
                </a:highlight>
                <a:latin typeface="Consolas"/>
                <a:ea typeface="Consolas"/>
                <a:cs typeface="Consolas"/>
                <a:sym typeface="Consolas"/>
              </a:rPr>
              <a:t>np.loadtxt</a:t>
            </a:r>
            <a:r>
              <a:rPr lang="en-US" sz="2400" dirty="0">
                <a:solidFill>
                  <a:schemeClr val="dk1"/>
                </a:solidFill>
                <a:highlight>
                  <a:srgbClr val="FFFFFF"/>
                </a:highlight>
                <a:latin typeface="Consolas"/>
                <a:ea typeface="Consolas"/>
                <a:cs typeface="Consolas"/>
                <a:sym typeface="Consolas"/>
              </a:rPr>
              <a:t>(</a:t>
            </a:r>
            <a:r>
              <a:rPr lang="en-US" sz="2400" b="1" dirty="0">
                <a:solidFill>
                  <a:srgbClr val="008080"/>
                </a:solidFill>
                <a:highlight>
                  <a:srgbClr val="FFFFFF"/>
                </a:highlight>
                <a:latin typeface="Consolas"/>
                <a:ea typeface="Consolas"/>
                <a:cs typeface="Consolas"/>
                <a:sym typeface="Consolas"/>
              </a:rPr>
              <a:t>'data-03-diabetes.csv'</a:t>
            </a:r>
            <a:r>
              <a:rPr lang="en-US" sz="2400" dirty="0">
                <a:solidFill>
                  <a:schemeClr val="dk1"/>
                </a:solidFill>
                <a:highlight>
                  <a:srgbClr val="FFFFFF"/>
                </a:highlight>
                <a:latin typeface="Consolas"/>
                <a:ea typeface="Consolas"/>
                <a:cs typeface="Consolas"/>
                <a:sym typeface="Consolas"/>
              </a:rPr>
              <a:t>, </a:t>
            </a:r>
            <a:r>
              <a:rPr lang="en-US" sz="2400" dirty="0">
                <a:solidFill>
                  <a:srgbClr val="660099"/>
                </a:solidFill>
                <a:highlight>
                  <a:srgbClr val="FFFFFF"/>
                </a:highlight>
                <a:latin typeface="Consolas"/>
                <a:ea typeface="Consolas"/>
                <a:cs typeface="Consolas"/>
                <a:sym typeface="Consolas"/>
              </a:rPr>
              <a:t>delimiter</a:t>
            </a:r>
            <a:r>
              <a:rPr lang="en-US" sz="2400" dirty="0">
                <a:solidFill>
                  <a:schemeClr val="dk1"/>
                </a:solidFill>
                <a:highlight>
                  <a:srgbClr val="FFFFFF"/>
                </a:highlight>
                <a:latin typeface="Consolas"/>
                <a:ea typeface="Consolas"/>
                <a:cs typeface="Consolas"/>
                <a:sym typeface="Consolas"/>
              </a:rPr>
              <a:t>=</a:t>
            </a:r>
            <a:r>
              <a:rPr lang="en-US" sz="2400" b="1" dirty="0">
                <a:solidFill>
                  <a:srgbClr val="008080"/>
                </a:solidFill>
                <a:highlight>
                  <a:srgbClr val="FFFFFF"/>
                </a:highlight>
                <a:latin typeface="Consolas"/>
                <a:ea typeface="Consolas"/>
                <a:cs typeface="Consolas"/>
                <a:sym typeface="Consolas"/>
              </a:rPr>
              <a:t>','</a:t>
            </a:r>
            <a:r>
              <a:rPr lang="en-US" sz="2400" dirty="0">
                <a:solidFill>
                  <a:schemeClr val="dk1"/>
                </a:solidFill>
                <a:highlight>
                  <a:srgbClr val="FFFFFF"/>
                </a:highlight>
                <a:latin typeface="Consolas"/>
                <a:ea typeface="Consolas"/>
                <a:cs typeface="Consolas"/>
                <a:sym typeface="Consolas"/>
              </a:rPr>
              <a:t>, </a:t>
            </a:r>
            <a:r>
              <a:rPr lang="en-US" sz="2400" dirty="0" err="1">
                <a:solidFill>
                  <a:srgbClr val="660099"/>
                </a:solidFill>
                <a:highlight>
                  <a:srgbClr val="FFFFFF"/>
                </a:highlight>
                <a:latin typeface="Consolas"/>
                <a:ea typeface="Consolas"/>
                <a:cs typeface="Consolas"/>
                <a:sym typeface="Consolas"/>
              </a:rPr>
              <a:t>dtype</a:t>
            </a:r>
            <a:r>
              <a:rPr lang="en-US" sz="2400" dirty="0">
                <a:solidFill>
                  <a:schemeClr val="dk1"/>
                </a:solidFill>
                <a:highlight>
                  <a:srgbClr val="FFFFFF"/>
                </a:highlight>
                <a:latin typeface="Consolas"/>
                <a:ea typeface="Consolas"/>
                <a:cs typeface="Consolas"/>
                <a:sym typeface="Consolas"/>
              </a:rPr>
              <a:t>=np.float32)</a:t>
            </a:r>
          </a:p>
          <a:p>
            <a:pPr lvl="0" rtl="0">
              <a:spcBef>
                <a:spcPts val="0"/>
              </a:spcBef>
              <a:buNone/>
            </a:pPr>
            <a:r>
              <a:rPr lang="en-US" sz="2400" dirty="0" err="1">
                <a:solidFill>
                  <a:schemeClr val="dk1"/>
                </a:solidFill>
                <a:highlight>
                  <a:srgbClr val="FFFFFF"/>
                </a:highlight>
                <a:latin typeface="Consolas"/>
                <a:ea typeface="Consolas"/>
                <a:cs typeface="Consolas"/>
                <a:sym typeface="Consolas"/>
              </a:rPr>
              <a:t>x_data</a:t>
            </a:r>
            <a:r>
              <a:rPr lang="en-US" sz="2400" dirty="0">
                <a:solidFill>
                  <a:schemeClr val="dk1"/>
                </a:solidFill>
                <a:highlight>
                  <a:srgbClr val="FFFFFF"/>
                </a:highlight>
                <a:latin typeface="Consolas"/>
                <a:ea typeface="Consolas"/>
                <a:cs typeface="Consolas"/>
                <a:sym typeface="Consolas"/>
              </a:rPr>
              <a:t> = </a:t>
            </a:r>
            <a:r>
              <a:rPr lang="en-US" sz="2400" dirty="0" err="1">
                <a:solidFill>
                  <a:schemeClr val="dk1"/>
                </a:solidFill>
                <a:highlight>
                  <a:srgbClr val="FFFFFF"/>
                </a:highlight>
                <a:latin typeface="Consolas"/>
                <a:ea typeface="Consolas"/>
                <a:cs typeface="Consolas"/>
                <a:sym typeface="Consolas"/>
              </a:rPr>
              <a:t>xy</a:t>
            </a:r>
            <a:r>
              <a:rPr lang="en-US" sz="2400" dirty="0">
                <a:solidFill>
                  <a:schemeClr val="dk1"/>
                </a:solidFill>
                <a:highlight>
                  <a:srgbClr val="FFFFFF"/>
                </a:highlight>
                <a:latin typeface="Consolas"/>
                <a:ea typeface="Consolas"/>
                <a:cs typeface="Consolas"/>
                <a:sym typeface="Consolas"/>
              </a:rPr>
              <a:t>[:, </a:t>
            </a:r>
            <a:r>
              <a:rPr lang="en-US" sz="2400" dirty="0">
                <a:solidFill>
                  <a:srgbClr val="0000FF"/>
                </a:solidFill>
                <a:highlight>
                  <a:srgbClr val="FFFFFF"/>
                </a:highlight>
                <a:latin typeface="Consolas"/>
                <a:ea typeface="Consolas"/>
                <a:cs typeface="Consolas"/>
                <a:sym typeface="Consolas"/>
              </a:rPr>
              <a:t>0</a:t>
            </a:r>
            <a:r>
              <a:rPr lang="en-US" sz="2400" dirty="0">
                <a:solidFill>
                  <a:schemeClr val="dk1"/>
                </a:solidFill>
                <a:highlight>
                  <a:srgbClr val="FFFFFF"/>
                </a:highlight>
                <a:latin typeface="Consolas"/>
                <a:ea typeface="Consolas"/>
                <a:cs typeface="Consolas"/>
                <a:sym typeface="Consolas"/>
              </a:rPr>
              <a:t>:-</a:t>
            </a:r>
            <a:r>
              <a:rPr lang="en-US" sz="2400" dirty="0">
                <a:solidFill>
                  <a:srgbClr val="0000FF"/>
                </a:solidFill>
                <a:highlight>
                  <a:srgbClr val="FFFFFF"/>
                </a:highlight>
                <a:latin typeface="Consolas"/>
                <a:ea typeface="Consolas"/>
                <a:cs typeface="Consolas"/>
                <a:sym typeface="Consolas"/>
              </a:rPr>
              <a:t>1</a:t>
            </a:r>
            <a:r>
              <a:rPr lang="en-US" sz="2400" dirty="0">
                <a:solidFill>
                  <a:schemeClr val="dk1"/>
                </a:solidFill>
                <a:highlight>
                  <a:srgbClr val="FFFFFF"/>
                </a:highlight>
                <a:latin typeface="Consolas"/>
                <a:ea typeface="Consolas"/>
                <a:cs typeface="Consolas"/>
                <a:sym typeface="Consolas"/>
              </a:rPr>
              <a:t>]</a:t>
            </a:r>
          </a:p>
          <a:p>
            <a:pPr lvl="0" rtl="0">
              <a:spcBef>
                <a:spcPts val="0"/>
              </a:spcBef>
              <a:buNone/>
            </a:pPr>
            <a:r>
              <a:rPr lang="en-US" sz="2400" dirty="0" err="1">
                <a:solidFill>
                  <a:schemeClr val="dk1"/>
                </a:solidFill>
                <a:highlight>
                  <a:srgbClr val="FFFFFF"/>
                </a:highlight>
                <a:latin typeface="Consolas"/>
                <a:ea typeface="Consolas"/>
                <a:cs typeface="Consolas"/>
                <a:sym typeface="Consolas"/>
              </a:rPr>
              <a:t>y_data</a:t>
            </a:r>
            <a:r>
              <a:rPr lang="en-US" sz="2400" dirty="0">
                <a:solidFill>
                  <a:schemeClr val="dk1"/>
                </a:solidFill>
                <a:highlight>
                  <a:srgbClr val="FFFFFF"/>
                </a:highlight>
                <a:latin typeface="Consolas"/>
                <a:ea typeface="Consolas"/>
                <a:cs typeface="Consolas"/>
                <a:sym typeface="Consolas"/>
              </a:rPr>
              <a:t> = </a:t>
            </a:r>
            <a:r>
              <a:rPr lang="en-US" sz="2400" dirty="0" err="1">
                <a:solidFill>
                  <a:schemeClr val="dk1"/>
                </a:solidFill>
                <a:highlight>
                  <a:srgbClr val="FFFFFF"/>
                </a:highlight>
                <a:latin typeface="Consolas"/>
                <a:ea typeface="Consolas"/>
                <a:cs typeface="Consolas"/>
                <a:sym typeface="Consolas"/>
              </a:rPr>
              <a:t>xy</a:t>
            </a:r>
            <a:r>
              <a:rPr lang="en-US" sz="2400" dirty="0">
                <a:solidFill>
                  <a:schemeClr val="dk1"/>
                </a:solidFill>
                <a:highlight>
                  <a:srgbClr val="FFFFFF"/>
                </a:highlight>
                <a:latin typeface="Consolas"/>
                <a:ea typeface="Consolas"/>
                <a:cs typeface="Consolas"/>
                <a:sym typeface="Consolas"/>
              </a:rPr>
              <a:t>[:, [-</a:t>
            </a:r>
            <a:r>
              <a:rPr lang="en-US" sz="2400" dirty="0">
                <a:solidFill>
                  <a:srgbClr val="0000FF"/>
                </a:solidFill>
                <a:highlight>
                  <a:srgbClr val="FFFFFF"/>
                </a:highlight>
                <a:latin typeface="Consolas"/>
                <a:ea typeface="Consolas"/>
                <a:cs typeface="Consolas"/>
                <a:sym typeface="Consolas"/>
              </a:rPr>
              <a:t>1</a:t>
            </a:r>
            <a:r>
              <a:rPr lang="en-US" sz="2400" dirty="0">
                <a:solidFill>
                  <a:schemeClr val="dk1"/>
                </a:solidFill>
                <a:highlight>
                  <a:srgbClr val="FFFFFF"/>
                </a:highlight>
                <a:latin typeface="Consolas"/>
                <a:ea typeface="Consolas"/>
                <a:cs typeface="Consolas"/>
                <a:sym typeface="Consolas"/>
              </a:rPr>
              <a:t>]]</a:t>
            </a:r>
          </a:p>
          <a:p>
            <a:pPr lvl="0" rtl="0">
              <a:spcBef>
                <a:spcPts val="0"/>
              </a:spcBef>
              <a:buNone/>
            </a:pPr>
            <a:endParaRPr sz="2400" dirty="0">
              <a:solidFill>
                <a:schemeClr val="dk1"/>
              </a:solidFill>
              <a:highlight>
                <a:srgbClr val="FFFFFF"/>
              </a:highlight>
              <a:latin typeface="Consolas"/>
              <a:ea typeface="Consolas"/>
              <a:cs typeface="Consolas"/>
              <a:sym typeface="Consolas"/>
            </a:endParaRPr>
          </a:p>
          <a:p>
            <a:pPr lvl="0" rtl="0">
              <a:spcBef>
                <a:spcPts val="0"/>
              </a:spcBef>
              <a:buNone/>
            </a:pPr>
            <a:r>
              <a:rPr lang="en-US" sz="2400" i="1" dirty="0">
                <a:solidFill>
                  <a:srgbClr val="808080"/>
                </a:solidFill>
                <a:highlight>
                  <a:srgbClr val="FFFFFF"/>
                </a:highlight>
                <a:latin typeface="Consolas"/>
                <a:ea typeface="Consolas"/>
                <a:cs typeface="Consolas"/>
                <a:sym typeface="Consolas"/>
              </a:rPr>
              <a:t># placeholders for a tensor that will be always fed.</a:t>
            </a:r>
          </a:p>
          <a:p>
            <a:pPr lvl="0" rtl="0">
              <a:spcBef>
                <a:spcPts val="0"/>
              </a:spcBef>
              <a:buNone/>
            </a:pPr>
            <a:r>
              <a:rPr lang="en-US" sz="2400" dirty="0">
                <a:solidFill>
                  <a:schemeClr val="dk1"/>
                </a:solidFill>
                <a:highlight>
                  <a:srgbClr val="FFFFFF"/>
                </a:highlight>
                <a:latin typeface="Consolas"/>
                <a:ea typeface="Consolas"/>
                <a:cs typeface="Consolas"/>
                <a:sym typeface="Consolas"/>
              </a:rPr>
              <a:t>X = </a:t>
            </a:r>
            <a:r>
              <a:rPr lang="en-US" sz="2400" dirty="0" err="1">
                <a:solidFill>
                  <a:schemeClr val="dk1"/>
                </a:solidFill>
                <a:highlight>
                  <a:srgbClr val="FFFFFF"/>
                </a:highlight>
                <a:latin typeface="Consolas"/>
                <a:ea typeface="Consolas"/>
                <a:cs typeface="Consolas"/>
                <a:sym typeface="Consolas"/>
              </a:rPr>
              <a:t>tf.placeholder</a:t>
            </a:r>
            <a:r>
              <a:rPr lang="en-US" sz="2400" dirty="0">
                <a:solidFill>
                  <a:schemeClr val="dk1"/>
                </a:solidFill>
                <a:highlight>
                  <a:srgbClr val="FFFFFF"/>
                </a:highlight>
                <a:latin typeface="Consolas"/>
                <a:ea typeface="Consolas"/>
                <a:cs typeface="Consolas"/>
                <a:sym typeface="Consolas"/>
              </a:rPr>
              <a:t>(tf.float32, </a:t>
            </a:r>
            <a:r>
              <a:rPr lang="en-US" sz="2400" dirty="0">
                <a:solidFill>
                  <a:srgbClr val="660099"/>
                </a:solidFill>
                <a:highlight>
                  <a:srgbClr val="FFFFFF"/>
                </a:highlight>
                <a:latin typeface="Consolas"/>
                <a:ea typeface="Consolas"/>
                <a:cs typeface="Consolas"/>
                <a:sym typeface="Consolas"/>
              </a:rPr>
              <a:t>shape</a:t>
            </a:r>
            <a:r>
              <a:rPr lang="en-US" sz="2400" dirty="0">
                <a:solidFill>
                  <a:schemeClr val="dk1"/>
                </a:solidFill>
                <a:highlight>
                  <a:srgbClr val="FFFFFF"/>
                </a:highlight>
                <a:latin typeface="Consolas"/>
                <a:ea typeface="Consolas"/>
                <a:cs typeface="Consolas"/>
                <a:sym typeface="Consolas"/>
              </a:rPr>
              <a:t>=[</a:t>
            </a:r>
            <a:r>
              <a:rPr lang="en-US" sz="2400" b="1" dirty="0">
                <a:solidFill>
                  <a:srgbClr val="000080"/>
                </a:solidFill>
                <a:highlight>
                  <a:srgbClr val="FFFFFF"/>
                </a:highlight>
                <a:latin typeface="Consolas"/>
                <a:ea typeface="Consolas"/>
                <a:cs typeface="Consolas"/>
                <a:sym typeface="Consolas"/>
              </a:rPr>
              <a:t>None</a:t>
            </a:r>
            <a:r>
              <a:rPr lang="en-US" sz="2400" dirty="0">
                <a:solidFill>
                  <a:schemeClr val="dk1"/>
                </a:solidFill>
                <a:highlight>
                  <a:srgbClr val="FFFFFF"/>
                </a:highlight>
                <a:latin typeface="Consolas"/>
                <a:ea typeface="Consolas"/>
                <a:cs typeface="Consolas"/>
                <a:sym typeface="Consolas"/>
              </a:rPr>
              <a:t>, </a:t>
            </a:r>
            <a:r>
              <a:rPr lang="en-US" sz="2400" dirty="0">
                <a:solidFill>
                  <a:srgbClr val="0000FF"/>
                </a:solidFill>
                <a:highlight>
                  <a:srgbClr val="FFFFFF"/>
                </a:highlight>
                <a:latin typeface="Consolas"/>
                <a:ea typeface="Consolas"/>
                <a:cs typeface="Consolas"/>
                <a:sym typeface="Consolas"/>
              </a:rPr>
              <a:t>8</a:t>
            </a:r>
            <a:r>
              <a:rPr lang="en-US" sz="2400" dirty="0">
                <a:solidFill>
                  <a:schemeClr val="dk1"/>
                </a:solidFill>
                <a:highlight>
                  <a:srgbClr val="FFFFFF"/>
                </a:highlight>
                <a:latin typeface="Consolas"/>
                <a:ea typeface="Consolas"/>
                <a:cs typeface="Consolas"/>
                <a:sym typeface="Consolas"/>
              </a:rPr>
              <a:t>])</a:t>
            </a:r>
          </a:p>
          <a:p>
            <a:pPr lvl="0" rtl="0">
              <a:spcBef>
                <a:spcPts val="0"/>
              </a:spcBef>
              <a:buNone/>
            </a:pPr>
            <a:r>
              <a:rPr lang="en-US" sz="2400" dirty="0">
                <a:solidFill>
                  <a:schemeClr val="dk1"/>
                </a:solidFill>
                <a:highlight>
                  <a:srgbClr val="FFFFFF"/>
                </a:highlight>
                <a:latin typeface="Consolas"/>
                <a:ea typeface="Consolas"/>
                <a:cs typeface="Consolas"/>
                <a:sym typeface="Consolas"/>
              </a:rPr>
              <a:t>Y = </a:t>
            </a:r>
            <a:r>
              <a:rPr lang="en-US" sz="2400" dirty="0" err="1">
                <a:solidFill>
                  <a:schemeClr val="dk1"/>
                </a:solidFill>
                <a:highlight>
                  <a:srgbClr val="FFFFFF"/>
                </a:highlight>
                <a:latin typeface="Consolas"/>
                <a:ea typeface="Consolas"/>
                <a:cs typeface="Consolas"/>
                <a:sym typeface="Consolas"/>
              </a:rPr>
              <a:t>tf.placeholder</a:t>
            </a:r>
            <a:r>
              <a:rPr lang="en-US" sz="2400" dirty="0">
                <a:solidFill>
                  <a:schemeClr val="dk1"/>
                </a:solidFill>
                <a:highlight>
                  <a:srgbClr val="FFFFFF"/>
                </a:highlight>
                <a:latin typeface="Consolas"/>
                <a:ea typeface="Consolas"/>
                <a:cs typeface="Consolas"/>
                <a:sym typeface="Consolas"/>
              </a:rPr>
              <a:t>(tf.float32, </a:t>
            </a:r>
            <a:r>
              <a:rPr lang="en-US" sz="2400" dirty="0">
                <a:solidFill>
                  <a:srgbClr val="660099"/>
                </a:solidFill>
                <a:highlight>
                  <a:srgbClr val="FFFFFF"/>
                </a:highlight>
                <a:latin typeface="Consolas"/>
                <a:ea typeface="Consolas"/>
                <a:cs typeface="Consolas"/>
                <a:sym typeface="Consolas"/>
              </a:rPr>
              <a:t>shape</a:t>
            </a:r>
            <a:r>
              <a:rPr lang="en-US" sz="2400" dirty="0">
                <a:solidFill>
                  <a:schemeClr val="dk1"/>
                </a:solidFill>
                <a:highlight>
                  <a:srgbClr val="FFFFFF"/>
                </a:highlight>
                <a:latin typeface="Consolas"/>
                <a:ea typeface="Consolas"/>
                <a:cs typeface="Consolas"/>
                <a:sym typeface="Consolas"/>
              </a:rPr>
              <a:t>=[</a:t>
            </a:r>
            <a:r>
              <a:rPr lang="en-US" sz="2400" b="1" dirty="0">
                <a:solidFill>
                  <a:srgbClr val="000080"/>
                </a:solidFill>
                <a:highlight>
                  <a:srgbClr val="FFFFFF"/>
                </a:highlight>
                <a:latin typeface="Consolas"/>
                <a:ea typeface="Consolas"/>
                <a:cs typeface="Consolas"/>
                <a:sym typeface="Consolas"/>
              </a:rPr>
              <a:t>None</a:t>
            </a:r>
            <a:r>
              <a:rPr lang="en-US" sz="2400" dirty="0">
                <a:solidFill>
                  <a:schemeClr val="dk1"/>
                </a:solidFill>
                <a:highlight>
                  <a:srgbClr val="FFFFFF"/>
                </a:highlight>
                <a:latin typeface="Consolas"/>
                <a:ea typeface="Consolas"/>
                <a:cs typeface="Consolas"/>
                <a:sym typeface="Consolas"/>
              </a:rPr>
              <a:t>, </a:t>
            </a:r>
            <a:r>
              <a:rPr lang="en-US" sz="2400" dirty="0">
                <a:solidFill>
                  <a:srgbClr val="0000FF"/>
                </a:solidFill>
                <a:highlight>
                  <a:srgbClr val="FFFFFF"/>
                </a:highlight>
                <a:latin typeface="Consolas"/>
                <a:ea typeface="Consolas"/>
                <a:cs typeface="Consolas"/>
                <a:sym typeface="Consolas"/>
              </a:rPr>
              <a:t>1</a:t>
            </a:r>
            <a:r>
              <a:rPr lang="en-US" sz="2400" dirty="0">
                <a:solidFill>
                  <a:schemeClr val="dk1"/>
                </a:solidFill>
                <a:highlight>
                  <a:srgbClr val="FFFFFF"/>
                </a:highlight>
                <a:latin typeface="Consolas"/>
                <a:ea typeface="Consolas"/>
                <a:cs typeface="Consolas"/>
                <a:sym typeface="Consolas"/>
              </a:rPr>
              <a:t>])</a:t>
            </a:r>
          </a:p>
          <a:p>
            <a:pPr lvl="0" rtl="0">
              <a:spcBef>
                <a:spcPts val="0"/>
              </a:spcBef>
              <a:buNone/>
            </a:pPr>
            <a:endParaRPr sz="2400" dirty="0">
              <a:solidFill>
                <a:schemeClr val="dk1"/>
              </a:solidFill>
              <a:highlight>
                <a:srgbClr val="FFFFFF"/>
              </a:highlight>
              <a:latin typeface="Consolas"/>
              <a:ea typeface="Consolas"/>
              <a:cs typeface="Consolas"/>
              <a:sym typeface="Consolas"/>
            </a:endParaRPr>
          </a:p>
          <a:p>
            <a:pPr lvl="0" rtl="0">
              <a:spcBef>
                <a:spcPts val="0"/>
              </a:spcBef>
              <a:buNone/>
            </a:pPr>
            <a:r>
              <a:rPr lang="en-US" sz="2400" dirty="0">
                <a:solidFill>
                  <a:schemeClr val="dk1"/>
                </a:solidFill>
                <a:highlight>
                  <a:srgbClr val="FFFFFF"/>
                </a:highlight>
                <a:latin typeface="Consolas"/>
                <a:ea typeface="Consolas"/>
                <a:cs typeface="Consolas"/>
                <a:sym typeface="Consolas"/>
              </a:rPr>
              <a:t>W = </a:t>
            </a:r>
            <a:r>
              <a:rPr lang="en-US" sz="2400" dirty="0" err="1">
                <a:solidFill>
                  <a:schemeClr val="dk1"/>
                </a:solidFill>
                <a:highlight>
                  <a:srgbClr val="FFFFFF"/>
                </a:highlight>
                <a:latin typeface="Consolas"/>
                <a:ea typeface="Consolas"/>
                <a:cs typeface="Consolas"/>
                <a:sym typeface="Consolas"/>
              </a:rPr>
              <a:t>tf.Variable</a:t>
            </a:r>
            <a:r>
              <a:rPr lang="en-US" sz="2400" dirty="0">
                <a:solidFill>
                  <a:schemeClr val="dk1"/>
                </a:solidFill>
                <a:highlight>
                  <a:srgbClr val="FFFFFF"/>
                </a:highlight>
                <a:latin typeface="Consolas"/>
                <a:ea typeface="Consolas"/>
                <a:cs typeface="Consolas"/>
                <a:sym typeface="Consolas"/>
              </a:rPr>
              <a:t>(</a:t>
            </a:r>
            <a:r>
              <a:rPr lang="en-US" sz="2400" dirty="0" err="1">
                <a:solidFill>
                  <a:schemeClr val="dk1"/>
                </a:solidFill>
                <a:highlight>
                  <a:srgbClr val="FFFFFF"/>
                </a:highlight>
                <a:latin typeface="Consolas"/>
                <a:ea typeface="Consolas"/>
                <a:cs typeface="Consolas"/>
                <a:sym typeface="Consolas"/>
              </a:rPr>
              <a:t>tf.random_normal</a:t>
            </a:r>
            <a:r>
              <a:rPr lang="en-US" sz="2400" dirty="0">
                <a:solidFill>
                  <a:schemeClr val="dk1"/>
                </a:solidFill>
                <a:highlight>
                  <a:srgbClr val="FFFFFF"/>
                </a:highlight>
                <a:latin typeface="Consolas"/>
                <a:ea typeface="Consolas"/>
                <a:cs typeface="Consolas"/>
                <a:sym typeface="Consolas"/>
              </a:rPr>
              <a:t>([</a:t>
            </a:r>
            <a:r>
              <a:rPr lang="en-US" sz="2400" dirty="0">
                <a:solidFill>
                  <a:srgbClr val="0000FF"/>
                </a:solidFill>
                <a:highlight>
                  <a:srgbClr val="FFFFFF"/>
                </a:highlight>
                <a:latin typeface="Consolas"/>
                <a:ea typeface="Consolas"/>
                <a:cs typeface="Consolas"/>
                <a:sym typeface="Consolas"/>
              </a:rPr>
              <a:t>8</a:t>
            </a:r>
            <a:r>
              <a:rPr lang="en-US" sz="2400" dirty="0">
                <a:solidFill>
                  <a:schemeClr val="dk1"/>
                </a:solidFill>
                <a:highlight>
                  <a:srgbClr val="FFFFFF"/>
                </a:highlight>
                <a:latin typeface="Consolas"/>
                <a:ea typeface="Consolas"/>
                <a:cs typeface="Consolas"/>
                <a:sym typeface="Consolas"/>
              </a:rPr>
              <a:t>, </a:t>
            </a:r>
            <a:r>
              <a:rPr lang="en-US" sz="2400" dirty="0">
                <a:solidFill>
                  <a:srgbClr val="0000FF"/>
                </a:solidFill>
                <a:highlight>
                  <a:srgbClr val="FFFFFF"/>
                </a:highlight>
                <a:latin typeface="Consolas"/>
                <a:ea typeface="Consolas"/>
                <a:cs typeface="Consolas"/>
                <a:sym typeface="Consolas"/>
              </a:rPr>
              <a:t>1</a:t>
            </a:r>
            <a:r>
              <a:rPr lang="en-US" sz="2400" dirty="0">
                <a:solidFill>
                  <a:schemeClr val="dk1"/>
                </a:solidFill>
                <a:highlight>
                  <a:srgbClr val="FFFFFF"/>
                </a:highlight>
                <a:latin typeface="Consolas"/>
                <a:ea typeface="Consolas"/>
                <a:cs typeface="Consolas"/>
                <a:sym typeface="Consolas"/>
              </a:rPr>
              <a:t>]), </a:t>
            </a:r>
            <a:r>
              <a:rPr lang="en-US" sz="2400" dirty="0">
                <a:solidFill>
                  <a:srgbClr val="660099"/>
                </a:solidFill>
                <a:highlight>
                  <a:srgbClr val="FFFFFF"/>
                </a:highlight>
                <a:latin typeface="Consolas"/>
                <a:ea typeface="Consolas"/>
                <a:cs typeface="Consolas"/>
                <a:sym typeface="Consolas"/>
              </a:rPr>
              <a:t>name</a:t>
            </a:r>
            <a:r>
              <a:rPr lang="en-US" sz="2400" dirty="0">
                <a:solidFill>
                  <a:schemeClr val="dk1"/>
                </a:solidFill>
                <a:highlight>
                  <a:srgbClr val="FFFFFF"/>
                </a:highlight>
                <a:latin typeface="Consolas"/>
                <a:ea typeface="Consolas"/>
                <a:cs typeface="Consolas"/>
                <a:sym typeface="Consolas"/>
              </a:rPr>
              <a:t>=</a:t>
            </a:r>
            <a:r>
              <a:rPr lang="en-US" sz="2400" b="1" dirty="0">
                <a:solidFill>
                  <a:srgbClr val="008080"/>
                </a:solidFill>
                <a:highlight>
                  <a:srgbClr val="FFFFFF"/>
                </a:highlight>
                <a:latin typeface="Consolas"/>
                <a:ea typeface="Consolas"/>
                <a:cs typeface="Consolas"/>
                <a:sym typeface="Consolas"/>
              </a:rPr>
              <a:t>'weight'</a:t>
            </a:r>
            <a:r>
              <a:rPr lang="en-US" sz="2400" dirty="0">
                <a:solidFill>
                  <a:schemeClr val="dk1"/>
                </a:solidFill>
                <a:highlight>
                  <a:srgbClr val="FFFFFF"/>
                </a:highlight>
                <a:latin typeface="Consolas"/>
                <a:ea typeface="Consolas"/>
                <a:cs typeface="Consolas"/>
                <a:sym typeface="Consolas"/>
              </a:rPr>
              <a:t>)</a:t>
            </a:r>
          </a:p>
          <a:p>
            <a:pPr lvl="0" rtl="0">
              <a:spcBef>
                <a:spcPts val="0"/>
              </a:spcBef>
              <a:buNone/>
            </a:pPr>
            <a:r>
              <a:rPr lang="en-US" sz="2400" dirty="0">
                <a:solidFill>
                  <a:schemeClr val="dk1"/>
                </a:solidFill>
                <a:highlight>
                  <a:srgbClr val="FFFFFF"/>
                </a:highlight>
                <a:latin typeface="Consolas"/>
                <a:ea typeface="Consolas"/>
                <a:cs typeface="Consolas"/>
                <a:sym typeface="Consolas"/>
              </a:rPr>
              <a:t>b = </a:t>
            </a:r>
            <a:r>
              <a:rPr lang="en-US" sz="2400" dirty="0" err="1">
                <a:solidFill>
                  <a:schemeClr val="dk1"/>
                </a:solidFill>
                <a:highlight>
                  <a:srgbClr val="FFFFFF"/>
                </a:highlight>
                <a:latin typeface="Consolas"/>
                <a:ea typeface="Consolas"/>
                <a:cs typeface="Consolas"/>
                <a:sym typeface="Consolas"/>
              </a:rPr>
              <a:t>tf.Variable</a:t>
            </a:r>
            <a:r>
              <a:rPr lang="en-US" sz="2400" dirty="0">
                <a:solidFill>
                  <a:schemeClr val="dk1"/>
                </a:solidFill>
                <a:highlight>
                  <a:srgbClr val="FFFFFF"/>
                </a:highlight>
                <a:latin typeface="Consolas"/>
                <a:ea typeface="Consolas"/>
                <a:cs typeface="Consolas"/>
                <a:sym typeface="Consolas"/>
              </a:rPr>
              <a:t>(</a:t>
            </a:r>
            <a:r>
              <a:rPr lang="en-US" sz="2400" dirty="0" err="1">
                <a:solidFill>
                  <a:schemeClr val="dk1"/>
                </a:solidFill>
                <a:highlight>
                  <a:srgbClr val="FFFFFF"/>
                </a:highlight>
                <a:latin typeface="Consolas"/>
                <a:ea typeface="Consolas"/>
                <a:cs typeface="Consolas"/>
                <a:sym typeface="Consolas"/>
              </a:rPr>
              <a:t>tf.random_normal</a:t>
            </a:r>
            <a:r>
              <a:rPr lang="en-US" sz="2400" dirty="0">
                <a:solidFill>
                  <a:schemeClr val="dk1"/>
                </a:solidFill>
                <a:highlight>
                  <a:srgbClr val="FFFFFF"/>
                </a:highlight>
                <a:latin typeface="Consolas"/>
                <a:ea typeface="Consolas"/>
                <a:cs typeface="Consolas"/>
                <a:sym typeface="Consolas"/>
              </a:rPr>
              <a:t>([</a:t>
            </a:r>
            <a:r>
              <a:rPr lang="en-US" sz="2400" dirty="0">
                <a:solidFill>
                  <a:srgbClr val="0000FF"/>
                </a:solidFill>
                <a:highlight>
                  <a:srgbClr val="FFFFFF"/>
                </a:highlight>
                <a:latin typeface="Consolas"/>
                <a:ea typeface="Consolas"/>
                <a:cs typeface="Consolas"/>
                <a:sym typeface="Consolas"/>
              </a:rPr>
              <a:t>1</a:t>
            </a:r>
            <a:r>
              <a:rPr lang="en-US" sz="2400" dirty="0">
                <a:solidFill>
                  <a:schemeClr val="dk1"/>
                </a:solidFill>
                <a:highlight>
                  <a:srgbClr val="FFFFFF"/>
                </a:highlight>
                <a:latin typeface="Consolas"/>
                <a:ea typeface="Consolas"/>
                <a:cs typeface="Consolas"/>
                <a:sym typeface="Consolas"/>
              </a:rPr>
              <a:t>]), </a:t>
            </a:r>
            <a:r>
              <a:rPr lang="en-US" sz="2400" dirty="0">
                <a:solidFill>
                  <a:srgbClr val="660099"/>
                </a:solidFill>
                <a:highlight>
                  <a:srgbClr val="FFFFFF"/>
                </a:highlight>
                <a:latin typeface="Consolas"/>
                <a:ea typeface="Consolas"/>
                <a:cs typeface="Consolas"/>
                <a:sym typeface="Consolas"/>
              </a:rPr>
              <a:t>name</a:t>
            </a:r>
            <a:r>
              <a:rPr lang="en-US" sz="2400" dirty="0">
                <a:solidFill>
                  <a:schemeClr val="dk1"/>
                </a:solidFill>
                <a:highlight>
                  <a:srgbClr val="FFFFFF"/>
                </a:highlight>
                <a:latin typeface="Consolas"/>
                <a:ea typeface="Consolas"/>
                <a:cs typeface="Consolas"/>
                <a:sym typeface="Consolas"/>
              </a:rPr>
              <a:t>=</a:t>
            </a:r>
            <a:r>
              <a:rPr lang="en-US" sz="2400" b="1" dirty="0">
                <a:solidFill>
                  <a:srgbClr val="008080"/>
                </a:solidFill>
                <a:highlight>
                  <a:srgbClr val="FFFFFF"/>
                </a:highlight>
                <a:latin typeface="Consolas"/>
                <a:ea typeface="Consolas"/>
                <a:cs typeface="Consolas"/>
                <a:sym typeface="Consolas"/>
              </a:rPr>
              <a:t>'bias'</a:t>
            </a:r>
            <a:r>
              <a:rPr lang="en-US" sz="2400" dirty="0">
                <a:solidFill>
                  <a:schemeClr val="dk1"/>
                </a:solidFill>
                <a:highlight>
                  <a:srgbClr val="FFFFFF"/>
                </a:highlight>
                <a:latin typeface="Consolas"/>
                <a:ea typeface="Consolas"/>
                <a:cs typeface="Consolas"/>
                <a:sym typeface="Consolas"/>
              </a:rPr>
              <a:t>)</a:t>
            </a:r>
          </a:p>
          <a:p>
            <a:pPr lvl="0" rtl="0">
              <a:spcBef>
                <a:spcPts val="0"/>
              </a:spcBef>
              <a:buNone/>
            </a:pPr>
            <a:endParaRPr sz="2400" dirty="0">
              <a:solidFill>
                <a:schemeClr val="dk1"/>
              </a:solidFill>
              <a:highlight>
                <a:srgbClr val="FFFFFF"/>
              </a:highlight>
              <a:latin typeface="Consolas"/>
              <a:ea typeface="Consolas"/>
              <a:cs typeface="Consolas"/>
              <a:sym typeface="Consolas"/>
            </a:endParaRPr>
          </a:p>
          <a:p>
            <a:pPr lvl="0" rtl="0">
              <a:spcBef>
                <a:spcPts val="0"/>
              </a:spcBef>
              <a:buNone/>
            </a:pPr>
            <a:r>
              <a:rPr lang="en-US" sz="2400" i="1" dirty="0">
                <a:solidFill>
                  <a:srgbClr val="808080"/>
                </a:solidFill>
                <a:highlight>
                  <a:srgbClr val="FFFFFF"/>
                </a:highlight>
                <a:latin typeface="Consolas"/>
                <a:ea typeface="Consolas"/>
                <a:cs typeface="Consolas"/>
                <a:sym typeface="Consolas"/>
              </a:rPr>
              <a:t># Hypothesis using sigmoid: tf.div(1., 1. + tf.exp(</a:t>
            </a:r>
            <a:r>
              <a:rPr lang="en-US" sz="2400" i="1" dirty="0" err="1">
                <a:solidFill>
                  <a:srgbClr val="808080"/>
                </a:solidFill>
                <a:highlight>
                  <a:srgbClr val="FFFFFF"/>
                </a:highlight>
                <a:latin typeface="Consolas"/>
                <a:ea typeface="Consolas"/>
                <a:cs typeface="Consolas"/>
                <a:sym typeface="Consolas"/>
              </a:rPr>
              <a:t>tf.matmul</a:t>
            </a:r>
            <a:r>
              <a:rPr lang="en-US" sz="2400" i="1" dirty="0">
                <a:solidFill>
                  <a:srgbClr val="808080"/>
                </a:solidFill>
                <a:highlight>
                  <a:srgbClr val="FFFFFF"/>
                </a:highlight>
                <a:latin typeface="Consolas"/>
                <a:ea typeface="Consolas"/>
                <a:cs typeface="Consolas"/>
                <a:sym typeface="Consolas"/>
              </a:rPr>
              <a:t>(X, W)))</a:t>
            </a:r>
          </a:p>
          <a:p>
            <a:pPr lvl="0" rtl="0">
              <a:spcBef>
                <a:spcPts val="0"/>
              </a:spcBef>
              <a:buNone/>
            </a:pPr>
            <a:r>
              <a:rPr lang="en-US" sz="2400" dirty="0">
                <a:solidFill>
                  <a:schemeClr val="dk1"/>
                </a:solidFill>
                <a:highlight>
                  <a:srgbClr val="FFFFFF"/>
                </a:highlight>
                <a:latin typeface="Consolas"/>
                <a:ea typeface="Consolas"/>
                <a:cs typeface="Consolas"/>
                <a:sym typeface="Consolas"/>
              </a:rPr>
              <a:t>hypothesis = </a:t>
            </a:r>
            <a:r>
              <a:rPr lang="en-US" sz="2400" dirty="0" err="1">
                <a:solidFill>
                  <a:schemeClr val="dk1"/>
                </a:solidFill>
                <a:highlight>
                  <a:srgbClr val="FFFFFF"/>
                </a:highlight>
                <a:latin typeface="Consolas"/>
                <a:ea typeface="Consolas"/>
                <a:cs typeface="Consolas"/>
                <a:sym typeface="Consolas"/>
              </a:rPr>
              <a:t>tf.sigmoid</a:t>
            </a:r>
            <a:r>
              <a:rPr lang="en-US" sz="2400" dirty="0">
                <a:solidFill>
                  <a:schemeClr val="dk1"/>
                </a:solidFill>
                <a:highlight>
                  <a:srgbClr val="FFFFFF"/>
                </a:highlight>
                <a:latin typeface="Consolas"/>
                <a:ea typeface="Consolas"/>
                <a:cs typeface="Consolas"/>
                <a:sym typeface="Consolas"/>
              </a:rPr>
              <a:t>(</a:t>
            </a:r>
            <a:r>
              <a:rPr lang="en-US" sz="2400" dirty="0" err="1">
                <a:solidFill>
                  <a:schemeClr val="dk1"/>
                </a:solidFill>
                <a:highlight>
                  <a:srgbClr val="FFFFFF"/>
                </a:highlight>
                <a:latin typeface="Consolas"/>
                <a:ea typeface="Consolas"/>
                <a:cs typeface="Consolas"/>
                <a:sym typeface="Consolas"/>
              </a:rPr>
              <a:t>tf.matmul</a:t>
            </a:r>
            <a:r>
              <a:rPr lang="en-US" sz="2400" dirty="0">
                <a:solidFill>
                  <a:schemeClr val="dk1"/>
                </a:solidFill>
                <a:highlight>
                  <a:srgbClr val="FFFFFF"/>
                </a:highlight>
                <a:latin typeface="Consolas"/>
                <a:ea typeface="Consolas"/>
                <a:cs typeface="Consolas"/>
                <a:sym typeface="Consolas"/>
              </a:rPr>
              <a:t>(X, W) + b)</a:t>
            </a:r>
          </a:p>
          <a:p>
            <a:pPr lvl="0" rtl="0">
              <a:spcBef>
                <a:spcPts val="0"/>
              </a:spcBef>
              <a:buNone/>
            </a:pPr>
            <a:r>
              <a:rPr lang="en-US" sz="2400" i="1" dirty="0">
                <a:solidFill>
                  <a:srgbClr val="808080"/>
                </a:solidFill>
                <a:highlight>
                  <a:srgbClr val="FFFFFF"/>
                </a:highlight>
                <a:latin typeface="Consolas"/>
                <a:ea typeface="Consolas"/>
                <a:cs typeface="Consolas"/>
                <a:sym typeface="Consolas"/>
              </a:rPr>
              <a:t># cost/loss function</a:t>
            </a:r>
          </a:p>
          <a:p>
            <a:pPr lvl="0" rtl="0">
              <a:spcBef>
                <a:spcPts val="0"/>
              </a:spcBef>
              <a:buNone/>
            </a:pPr>
            <a:r>
              <a:rPr lang="en-US" sz="2400" dirty="0">
                <a:solidFill>
                  <a:schemeClr val="dk1"/>
                </a:solidFill>
                <a:highlight>
                  <a:srgbClr val="FFFFFF"/>
                </a:highlight>
                <a:latin typeface="Consolas"/>
                <a:ea typeface="Consolas"/>
                <a:cs typeface="Consolas"/>
                <a:sym typeface="Consolas"/>
              </a:rPr>
              <a:t>cost = -</a:t>
            </a:r>
            <a:r>
              <a:rPr lang="en-US" sz="2400" dirty="0" err="1">
                <a:solidFill>
                  <a:schemeClr val="dk1"/>
                </a:solidFill>
                <a:highlight>
                  <a:srgbClr val="FFFFFF"/>
                </a:highlight>
                <a:latin typeface="Consolas"/>
                <a:ea typeface="Consolas"/>
                <a:cs typeface="Consolas"/>
                <a:sym typeface="Consolas"/>
              </a:rPr>
              <a:t>tf.reduce_mean</a:t>
            </a:r>
            <a:r>
              <a:rPr lang="en-US" sz="2400" dirty="0">
                <a:solidFill>
                  <a:schemeClr val="dk1"/>
                </a:solidFill>
                <a:highlight>
                  <a:srgbClr val="FFFFFF"/>
                </a:highlight>
                <a:latin typeface="Consolas"/>
                <a:ea typeface="Consolas"/>
                <a:cs typeface="Consolas"/>
                <a:sym typeface="Consolas"/>
              </a:rPr>
              <a:t>(Y * tf.log(hypothesis) + (</a:t>
            </a:r>
            <a:r>
              <a:rPr lang="en-US" sz="2400" dirty="0">
                <a:solidFill>
                  <a:srgbClr val="0000FF"/>
                </a:solidFill>
                <a:highlight>
                  <a:srgbClr val="FFFFFF"/>
                </a:highlight>
                <a:latin typeface="Consolas"/>
                <a:ea typeface="Consolas"/>
                <a:cs typeface="Consolas"/>
                <a:sym typeface="Consolas"/>
              </a:rPr>
              <a:t>1 </a:t>
            </a:r>
            <a:r>
              <a:rPr lang="en-US" sz="2400" dirty="0">
                <a:solidFill>
                  <a:schemeClr val="dk1"/>
                </a:solidFill>
                <a:highlight>
                  <a:srgbClr val="FFFFFF"/>
                </a:highlight>
                <a:latin typeface="Consolas"/>
                <a:ea typeface="Consolas"/>
                <a:cs typeface="Consolas"/>
                <a:sym typeface="Consolas"/>
              </a:rPr>
              <a:t>- Y) * tf.log(</a:t>
            </a:r>
            <a:r>
              <a:rPr lang="en-US" sz="2400" dirty="0">
                <a:solidFill>
                  <a:srgbClr val="0000FF"/>
                </a:solidFill>
                <a:highlight>
                  <a:srgbClr val="FFFFFF"/>
                </a:highlight>
                <a:latin typeface="Consolas"/>
                <a:ea typeface="Consolas"/>
                <a:cs typeface="Consolas"/>
                <a:sym typeface="Consolas"/>
              </a:rPr>
              <a:t>1 </a:t>
            </a:r>
            <a:r>
              <a:rPr lang="en-US" sz="2400" dirty="0">
                <a:solidFill>
                  <a:schemeClr val="dk1"/>
                </a:solidFill>
                <a:highlight>
                  <a:srgbClr val="FFFFFF"/>
                </a:highlight>
                <a:latin typeface="Consolas"/>
                <a:ea typeface="Consolas"/>
                <a:cs typeface="Consolas"/>
                <a:sym typeface="Consolas"/>
              </a:rPr>
              <a:t>- hypothesis))</a:t>
            </a:r>
          </a:p>
          <a:p>
            <a:pPr lvl="0" rtl="0">
              <a:spcBef>
                <a:spcPts val="0"/>
              </a:spcBef>
              <a:buNone/>
            </a:pPr>
            <a:r>
              <a:rPr lang="en-US" sz="2400" dirty="0">
                <a:solidFill>
                  <a:schemeClr val="dk1"/>
                </a:solidFill>
                <a:highlight>
                  <a:srgbClr val="FFFFFF"/>
                </a:highlight>
                <a:latin typeface="Consolas"/>
                <a:ea typeface="Consolas"/>
                <a:cs typeface="Consolas"/>
                <a:sym typeface="Consolas"/>
              </a:rPr>
              <a:t>train = </a:t>
            </a:r>
            <a:r>
              <a:rPr lang="en-US" sz="2400" dirty="0" err="1">
                <a:solidFill>
                  <a:schemeClr val="dk1"/>
                </a:solidFill>
                <a:highlight>
                  <a:srgbClr val="FFFFFF"/>
                </a:highlight>
                <a:latin typeface="Consolas"/>
                <a:ea typeface="Consolas"/>
                <a:cs typeface="Consolas"/>
                <a:sym typeface="Consolas"/>
              </a:rPr>
              <a:t>tf.train.GradientDescentOptimizer</a:t>
            </a:r>
            <a:r>
              <a:rPr lang="en-US" sz="2400" dirty="0">
                <a:solidFill>
                  <a:schemeClr val="dk1"/>
                </a:solidFill>
                <a:highlight>
                  <a:srgbClr val="FFFFFF"/>
                </a:highlight>
                <a:latin typeface="Consolas"/>
                <a:ea typeface="Consolas"/>
                <a:cs typeface="Consolas"/>
                <a:sym typeface="Consolas"/>
              </a:rPr>
              <a:t>(</a:t>
            </a:r>
            <a:r>
              <a:rPr lang="en-US" sz="2400" dirty="0" err="1">
                <a:solidFill>
                  <a:srgbClr val="660099"/>
                </a:solidFill>
                <a:highlight>
                  <a:srgbClr val="FFFFFF"/>
                </a:highlight>
                <a:latin typeface="Consolas"/>
                <a:ea typeface="Consolas"/>
                <a:cs typeface="Consolas"/>
                <a:sym typeface="Consolas"/>
              </a:rPr>
              <a:t>learning_rate</a:t>
            </a:r>
            <a:r>
              <a:rPr lang="en-US" sz="2400" dirty="0">
                <a:solidFill>
                  <a:schemeClr val="dk1"/>
                </a:solidFill>
                <a:highlight>
                  <a:srgbClr val="FFFFFF"/>
                </a:highlight>
                <a:latin typeface="Consolas"/>
                <a:ea typeface="Consolas"/>
                <a:cs typeface="Consolas"/>
                <a:sym typeface="Consolas"/>
              </a:rPr>
              <a:t>=</a:t>
            </a:r>
            <a:r>
              <a:rPr lang="en-US" sz="2400" dirty="0">
                <a:solidFill>
                  <a:srgbClr val="0000FF"/>
                </a:solidFill>
                <a:highlight>
                  <a:srgbClr val="FFFFFF"/>
                </a:highlight>
                <a:latin typeface="Consolas"/>
                <a:ea typeface="Consolas"/>
                <a:cs typeface="Consolas"/>
                <a:sym typeface="Consolas"/>
              </a:rPr>
              <a:t>0.01</a:t>
            </a:r>
            <a:r>
              <a:rPr lang="en-US" sz="2400" dirty="0">
                <a:solidFill>
                  <a:schemeClr val="dk1"/>
                </a:solidFill>
                <a:highlight>
                  <a:srgbClr val="FFFFFF"/>
                </a:highlight>
                <a:latin typeface="Consolas"/>
                <a:ea typeface="Consolas"/>
                <a:cs typeface="Consolas"/>
                <a:sym typeface="Consolas"/>
              </a:rPr>
              <a:t>).minimize(cost)</a:t>
            </a:r>
          </a:p>
          <a:p>
            <a:pPr lvl="0" rtl="0">
              <a:spcBef>
                <a:spcPts val="0"/>
              </a:spcBef>
              <a:buNone/>
            </a:pPr>
            <a:endParaRPr sz="2400" dirty="0">
              <a:solidFill>
                <a:schemeClr val="dk1"/>
              </a:solidFill>
              <a:highlight>
                <a:srgbClr val="FFFFFF"/>
              </a:highlight>
              <a:latin typeface="Consolas"/>
              <a:ea typeface="Consolas"/>
              <a:cs typeface="Consolas"/>
              <a:sym typeface="Consolas"/>
            </a:endParaRPr>
          </a:p>
          <a:p>
            <a:pPr lvl="0" rtl="0">
              <a:spcBef>
                <a:spcPts val="0"/>
              </a:spcBef>
              <a:buNone/>
            </a:pPr>
            <a:r>
              <a:rPr lang="en-US" sz="2400" i="1" dirty="0">
                <a:solidFill>
                  <a:srgbClr val="808080"/>
                </a:solidFill>
                <a:highlight>
                  <a:srgbClr val="FFFFFF"/>
                </a:highlight>
                <a:latin typeface="Consolas"/>
                <a:ea typeface="Consolas"/>
                <a:cs typeface="Consolas"/>
                <a:sym typeface="Consolas"/>
              </a:rPr>
              <a:t># Accuracy computation</a:t>
            </a:r>
          </a:p>
          <a:p>
            <a:pPr lvl="0" rtl="0">
              <a:spcBef>
                <a:spcPts val="0"/>
              </a:spcBef>
              <a:buNone/>
            </a:pPr>
            <a:r>
              <a:rPr lang="en-US" sz="2400" i="1" dirty="0">
                <a:solidFill>
                  <a:srgbClr val="808080"/>
                </a:solidFill>
                <a:highlight>
                  <a:srgbClr val="FFFFFF"/>
                </a:highlight>
                <a:latin typeface="Consolas"/>
                <a:ea typeface="Consolas"/>
                <a:cs typeface="Consolas"/>
                <a:sym typeface="Consolas"/>
              </a:rPr>
              <a:t># True if hypothesis&gt;0.5 else False</a:t>
            </a:r>
          </a:p>
          <a:p>
            <a:pPr lvl="0" rtl="0">
              <a:spcBef>
                <a:spcPts val="0"/>
              </a:spcBef>
              <a:buNone/>
            </a:pPr>
            <a:r>
              <a:rPr lang="en-US" sz="2400" dirty="0">
                <a:solidFill>
                  <a:schemeClr val="dk1"/>
                </a:solidFill>
                <a:highlight>
                  <a:srgbClr val="FFFFFF"/>
                </a:highlight>
                <a:latin typeface="Consolas"/>
                <a:ea typeface="Consolas"/>
                <a:cs typeface="Consolas"/>
                <a:sym typeface="Consolas"/>
              </a:rPr>
              <a:t>predicted = </a:t>
            </a:r>
            <a:r>
              <a:rPr lang="en-US" sz="2400" dirty="0" err="1">
                <a:solidFill>
                  <a:schemeClr val="dk1"/>
                </a:solidFill>
                <a:highlight>
                  <a:srgbClr val="FFFFFF"/>
                </a:highlight>
                <a:latin typeface="Consolas"/>
                <a:ea typeface="Consolas"/>
                <a:cs typeface="Consolas"/>
                <a:sym typeface="Consolas"/>
              </a:rPr>
              <a:t>tf.cast</a:t>
            </a:r>
            <a:r>
              <a:rPr lang="en-US" sz="2400" dirty="0">
                <a:solidFill>
                  <a:schemeClr val="dk1"/>
                </a:solidFill>
                <a:highlight>
                  <a:srgbClr val="FFFFFF"/>
                </a:highlight>
                <a:latin typeface="Consolas"/>
                <a:ea typeface="Consolas"/>
                <a:cs typeface="Consolas"/>
                <a:sym typeface="Consolas"/>
              </a:rPr>
              <a:t>(hypothesis &gt; </a:t>
            </a:r>
            <a:r>
              <a:rPr lang="en-US" sz="2400" dirty="0">
                <a:solidFill>
                  <a:srgbClr val="0000FF"/>
                </a:solidFill>
                <a:highlight>
                  <a:srgbClr val="FFFFFF"/>
                </a:highlight>
                <a:latin typeface="Consolas"/>
                <a:ea typeface="Consolas"/>
                <a:cs typeface="Consolas"/>
                <a:sym typeface="Consolas"/>
              </a:rPr>
              <a:t>0.5</a:t>
            </a:r>
            <a:r>
              <a:rPr lang="en-US" sz="2400" dirty="0">
                <a:solidFill>
                  <a:schemeClr val="dk1"/>
                </a:solidFill>
                <a:highlight>
                  <a:srgbClr val="FFFFFF"/>
                </a:highlight>
                <a:latin typeface="Consolas"/>
                <a:ea typeface="Consolas"/>
                <a:cs typeface="Consolas"/>
                <a:sym typeface="Consolas"/>
              </a:rPr>
              <a:t>, </a:t>
            </a:r>
            <a:r>
              <a:rPr lang="en-US" sz="2400" dirty="0" err="1">
                <a:solidFill>
                  <a:srgbClr val="660099"/>
                </a:solidFill>
                <a:highlight>
                  <a:srgbClr val="FFFFFF"/>
                </a:highlight>
                <a:latin typeface="Consolas"/>
                <a:ea typeface="Consolas"/>
                <a:cs typeface="Consolas"/>
                <a:sym typeface="Consolas"/>
              </a:rPr>
              <a:t>dtype</a:t>
            </a:r>
            <a:r>
              <a:rPr lang="en-US" sz="2400" dirty="0">
                <a:solidFill>
                  <a:schemeClr val="dk1"/>
                </a:solidFill>
                <a:highlight>
                  <a:srgbClr val="FFFFFF"/>
                </a:highlight>
                <a:latin typeface="Consolas"/>
                <a:ea typeface="Consolas"/>
                <a:cs typeface="Consolas"/>
                <a:sym typeface="Consolas"/>
              </a:rPr>
              <a:t>=tf.float32)</a:t>
            </a:r>
          </a:p>
          <a:p>
            <a:pPr lvl="0" rtl="0">
              <a:spcBef>
                <a:spcPts val="0"/>
              </a:spcBef>
              <a:buNone/>
            </a:pPr>
            <a:r>
              <a:rPr lang="en-US" sz="2400" dirty="0">
                <a:solidFill>
                  <a:schemeClr val="dk1"/>
                </a:solidFill>
                <a:highlight>
                  <a:srgbClr val="FFFFFF"/>
                </a:highlight>
                <a:latin typeface="Consolas"/>
                <a:ea typeface="Consolas"/>
                <a:cs typeface="Consolas"/>
                <a:sym typeface="Consolas"/>
              </a:rPr>
              <a:t>accuracy = </a:t>
            </a:r>
            <a:r>
              <a:rPr lang="en-US" sz="2400" dirty="0" err="1">
                <a:solidFill>
                  <a:schemeClr val="dk1"/>
                </a:solidFill>
                <a:highlight>
                  <a:srgbClr val="FFFFFF"/>
                </a:highlight>
                <a:latin typeface="Consolas"/>
                <a:ea typeface="Consolas"/>
                <a:cs typeface="Consolas"/>
                <a:sym typeface="Consolas"/>
              </a:rPr>
              <a:t>tf.reduce_mean</a:t>
            </a:r>
            <a:r>
              <a:rPr lang="en-US" sz="2400" dirty="0">
                <a:solidFill>
                  <a:schemeClr val="dk1"/>
                </a:solidFill>
                <a:highlight>
                  <a:srgbClr val="FFFFFF"/>
                </a:highlight>
                <a:latin typeface="Consolas"/>
                <a:ea typeface="Consolas"/>
                <a:cs typeface="Consolas"/>
                <a:sym typeface="Consolas"/>
              </a:rPr>
              <a:t>(</a:t>
            </a:r>
            <a:r>
              <a:rPr lang="en-US" sz="2400" dirty="0" err="1">
                <a:solidFill>
                  <a:schemeClr val="dk1"/>
                </a:solidFill>
                <a:highlight>
                  <a:srgbClr val="FFFFFF"/>
                </a:highlight>
                <a:latin typeface="Consolas"/>
                <a:ea typeface="Consolas"/>
                <a:cs typeface="Consolas"/>
                <a:sym typeface="Consolas"/>
              </a:rPr>
              <a:t>tf.cast</a:t>
            </a:r>
            <a:r>
              <a:rPr lang="en-US" sz="2400" dirty="0">
                <a:solidFill>
                  <a:schemeClr val="dk1"/>
                </a:solidFill>
                <a:highlight>
                  <a:srgbClr val="FFFFFF"/>
                </a:highlight>
                <a:latin typeface="Consolas"/>
                <a:ea typeface="Consolas"/>
                <a:cs typeface="Consolas"/>
                <a:sym typeface="Consolas"/>
              </a:rPr>
              <a:t>(</a:t>
            </a:r>
            <a:r>
              <a:rPr lang="en-US" sz="2400" dirty="0" err="1">
                <a:solidFill>
                  <a:schemeClr val="dk1"/>
                </a:solidFill>
                <a:highlight>
                  <a:srgbClr val="FFFFFF"/>
                </a:highlight>
                <a:latin typeface="Consolas"/>
                <a:ea typeface="Consolas"/>
                <a:cs typeface="Consolas"/>
                <a:sym typeface="Consolas"/>
              </a:rPr>
              <a:t>tf.equal</a:t>
            </a:r>
            <a:r>
              <a:rPr lang="en-US" sz="2400" dirty="0">
                <a:solidFill>
                  <a:schemeClr val="dk1"/>
                </a:solidFill>
                <a:highlight>
                  <a:srgbClr val="FFFFFF"/>
                </a:highlight>
                <a:latin typeface="Consolas"/>
                <a:ea typeface="Consolas"/>
                <a:cs typeface="Consolas"/>
                <a:sym typeface="Consolas"/>
              </a:rPr>
              <a:t>(predicted, Y), </a:t>
            </a:r>
            <a:r>
              <a:rPr lang="en-US" sz="2400" dirty="0" err="1">
                <a:solidFill>
                  <a:srgbClr val="660099"/>
                </a:solidFill>
                <a:highlight>
                  <a:srgbClr val="FFFFFF"/>
                </a:highlight>
                <a:latin typeface="Consolas"/>
                <a:ea typeface="Consolas"/>
                <a:cs typeface="Consolas"/>
                <a:sym typeface="Consolas"/>
              </a:rPr>
              <a:t>dtype</a:t>
            </a:r>
            <a:r>
              <a:rPr lang="en-US" sz="2400" dirty="0">
                <a:solidFill>
                  <a:schemeClr val="dk1"/>
                </a:solidFill>
                <a:highlight>
                  <a:srgbClr val="FFFFFF"/>
                </a:highlight>
                <a:latin typeface="Consolas"/>
                <a:ea typeface="Consolas"/>
                <a:cs typeface="Consolas"/>
                <a:sym typeface="Consolas"/>
              </a:rPr>
              <a:t>=tf.float32))</a:t>
            </a:r>
          </a:p>
          <a:p>
            <a:pPr lvl="0" rtl="0">
              <a:spcBef>
                <a:spcPts val="0"/>
              </a:spcBef>
              <a:buNone/>
            </a:pPr>
            <a:endParaRPr sz="2400" dirty="0">
              <a:solidFill>
                <a:schemeClr val="dk1"/>
              </a:solidFill>
              <a:highlight>
                <a:srgbClr val="FFFFFF"/>
              </a:highlight>
              <a:latin typeface="Consolas"/>
              <a:ea typeface="Consolas"/>
              <a:cs typeface="Consolas"/>
              <a:sym typeface="Consolas"/>
            </a:endParaRPr>
          </a:p>
          <a:p>
            <a:pPr lvl="0" rtl="0">
              <a:spcBef>
                <a:spcPts val="0"/>
              </a:spcBef>
              <a:buNone/>
            </a:pPr>
            <a:r>
              <a:rPr lang="en-US" sz="2400" i="1" dirty="0">
                <a:solidFill>
                  <a:srgbClr val="808080"/>
                </a:solidFill>
                <a:highlight>
                  <a:srgbClr val="FFFFFF"/>
                </a:highlight>
                <a:latin typeface="Consolas"/>
                <a:ea typeface="Consolas"/>
                <a:cs typeface="Consolas"/>
                <a:sym typeface="Consolas"/>
              </a:rPr>
              <a:t># Launch graph</a:t>
            </a:r>
          </a:p>
          <a:p>
            <a:pPr lvl="0" rtl="0">
              <a:spcBef>
                <a:spcPts val="0"/>
              </a:spcBef>
              <a:buNone/>
            </a:pPr>
            <a:r>
              <a:rPr lang="en-US" sz="2400" b="1" dirty="0">
                <a:solidFill>
                  <a:srgbClr val="000080"/>
                </a:solidFill>
                <a:highlight>
                  <a:srgbClr val="FFFFFF"/>
                </a:highlight>
                <a:latin typeface="Consolas"/>
                <a:ea typeface="Consolas"/>
                <a:cs typeface="Consolas"/>
                <a:sym typeface="Consolas"/>
              </a:rPr>
              <a:t>with </a:t>
            </a:r>
            <a:r>
              <a:rPr lang="en-US" sz="2400" dirty="0" err="1">
                <a:solidFill>
                  <a:schemeClr val="dk1"/>
                </a:solidFill>
                <a:highlight>
                  <a:srgbClr val="FFFFFF"/>
                </a:highlight>
                <a:latin typeface="Consolas"/>
                <a:ea typeface="Consolas"/>
                <a:cs typeface="Consolas"/>
                <a:sym typeface="Consolas"/>
              </a:rPr>
              <a:t>tf.Session</a:t>
            </a:r>
            <a:r>
              <a:rPr lang="en-US" sz="2400" dirty="0">
                <a:solidFill>
                  <a:schemeClr val="dk1"/>
                </a:solidFill>
                <a:highlight>
                  <a:srgbClr val="FFFFFF"/>
                </a:highlight>
                <a:latin typeface="Consolas"/>
                <a:ea typeface="Consolas"/>
                <a:cs typeface="Consolas"/>
                <a:sym typeface="Consolas"/>
              </a:rPr>
              <a:t>() </a:t>
            </a:r>
            <a:r>
              <a:rPr lang="en-US" sz="2400" b="1" dirty="0">
                <a:solidFill>
                  <a:srgbClr val="000080"/>
                </a:solidFill>
                <a:highlight>
                  <a:srgbClr val="FFFFFF"/>
                </a:highlight>
                <a:latin typeface="Consolas"/>
                <a:ea typeface="Consolas"/>
                <a:cs typeface="Consolas"/>
                <a:sym typeface="Consolas"/>
              </a:rPr>
              <a:t>as </a:t>
            </a:r>
            <a:r>
              <a:rPr lang="en-US" sz="2400" dirty="0" err="1">
                <a:solidFill>
                  <a:schemeClr val="dk1"/>
                </a:solidFill>
                <a:highlight>
                  <a:srgbClr val="FFFFFF"/>
                </a:highlight>
                <a:latin typeface="Consolas"/>
                <a:ea typeface="Consolas"/>
                <a:cs typeface="Consolas"/>
                <a:sym typeface="Consolas"/>
              </a:rPr>
              <a:t>sess</a:t>
            </a:r>
            <a:r>
              <a:rPr lang="en-US" sz="2400" dirty="0">
                <a:solidFill>
                  <a:schemeClr val="dk1"/>
                </a:solidFill>
                <a:highlight>
                  <a:srgbClr val="FFFFFF"/>
                </a:highlight>
                <a:latin typeface="Consolas"/>
                <a:ea typeface="Consolas"/>
                <a:cs typeface="Consolas"/>
                <a:sym typeface="Consolas"/>
              </a:rPr>
              <a:t>:</a:t>
            </a:r>
          </a:p>
          <a:p>
            <a:pPr lvl="0" rtl="0">
              <a:spcBef>
                <a:spcPts val="0"/>
              </a:spcBef>
              <a:buNone/>
            </a:pPr>
            <a:r>
              <a:rPr lang="en-US" sz="2400" i="1" dirty="0">
                <a:solidFill>
                  <a:srgbClr val="808080"/>
                </a:solidFill>
                <a:highlight>
                  <a:srgbClr val="FFFFFF"/>
                </a:highlight>
                <a:latin typeface="Consolas"/>
                <a:ea typeface="Consolas"/>
                <a:cs typeface="Consolas"/>
                <a:sym typeface="Consolas"/>
              </a:rPr>
              <a:t>   </a:t>
            </a:r>
            <a:r>
              <a:rPr lang="en-US" sz="2400" dirty="0" err="1">
                <a:solidFill>
                  <a:schemeClr val="dk1"/>
                </a:solidFill>
                <a:highlight>
                  <a:srgbClr val="FFFFFF"/>
                </a:highlight>
                <a:latin typeface="Consolas"/>
                <a:ea typeface="Consolas"/>
                <a:cs typeface="Consolas"/>
                <a:sym typeface="Consolas"/>
              </a:rPr>
              <a:t>sess.run</a:t>
            </a:r>
            <a:r>
              <a:rPr lang="en-US" sz="2400" dirty="0">
                <a:solidFill>
                  <a:schemeClr val="dk1"/>
                </a:solidFill>
                <a:highlight>
                  <a:srgbClr val="FFFFFF"/>
                </a:highlight>
                <a:latin typeface="Consolas"/>
                <a:ea typeface="Consolas"/>
                <a:cs typeface="Consolas"/>
                <a:sym typeface="Consolas"/>
              </a:rPr>
              <a:t>(</a:t>
            </a:r>
            <a:r>
              <a:rPr lang="en-US" sz="2400" dirty="0" err="1">
                <a:solidFill>
                  <a:schemeClr val="dk1"/>
                </a:solidFill>
                <a:highlight>
                  <a:srgbClr val="FFFFFF"/>
                </a:highlight>
                <a:latin typeface="Consolas"/>
                <a:ea typeface="Consolas"/>
                <a:cs typeface="Consolas"/>
                <a:sym typeface="Consolas"/>
              </a:rPr>
              <a:t>tf.global_variables_initializer</a:t>
            </a:r>
            <a:r>
              <a:rPr lang="en-US" sz="2400" dirty="0">
                <a:solidFill>
                  <a:schemeClr val="dk1"/>
                </a:solidFill>
                <a:highlight>
                  <a:srgbClr val="FFFFFF"/>
                </a:highlight>
                <a:latin typeface="Consolas"/>
                <a:ea typeface="Consolas"/>
                <a:cs typeface="Consolas"/>
                <a:sym typeface="Consolas"/>
              </a:rPr>
              <a:t>())</a:t>
            </a:r>
          </a:p>
          <a:p>
            <a:pPr lvl="0" rtl="0">
              <a:spcBef>
                <a:spcPts val="0"/>
              </a:spcBef>
              <a:buNone/>
            </a:pPr>
            <a:endParaRPr sz="2400" dirty="0">
              <a:solidFill>
                <a:schemeClr val="dk1"/>
              </a:solidFill>
              <a:highlight>
                <a:srgbClr val="FFFFFF"/>
              </a:highlight>
              <a:latin typeface="Consolas"/>
              <a:ea typeface="Consolas"/>
              <a:cs typeface="Consolas"/>
              <a:sym typeface="Consolas"/>
            </a:endParaRPr>
          </a:p>
          <a:p>
            <a:pPr lvl="0" rtl="0">
              <a:spcBef>
                <a:spcPts val="0"/>
              </a:spcBef>
              <a:buNone/>
            </a:pPr>
            <a:r>
              <a:rPr lang="en-US" sz="2400" dirty="0">
                <a:solidFill>
                  <a:schemeClr val="dk1"/>
                </a:solidFill>
                <a:highlight>
                  <a:srgbClr val="FFFFFF"/>
                </a:highlight>
                <a:latin typeface="Consolas"/>
                <a:ea typeface="Consolas"/>
                <a:cs typeface="Consolas"/>
                <a:sym typeface="Consolas"/>
              </a:rPr>
              <a:t>   feed = {X: </a:t>
            </a:r>
            <a:r>
              <a:rPr lang="en-US" sz="2400" dirty="0" err="1">
                <a:solidFill>
                  <a:schemeClr val="dk1"/>
                </a:solidFill>
                <a:highlight>
                  <a:srgbClr val="FFFFFF"/>
                </a:highlight>
                <a:latin typeface="Consolas"/>
                <a:ea typeface="Consolas"/>
                <a:cs typeface="Consolas"/>
                <a:sym typeface="Consolas"/>
              </a:rPr>
              <a:t>x_data</a:t>
            </a:r>
            <a:r>
              <a:rPr lang="en-US" sz="2400" dirty="0">
                <a:solidFill>
                  <a:schemeClr val="dk1"/>
                </a:solidFill>
                <a:highlight>
                  <a:srgbClr val="FFFFFF"/>
                </a:highlight>
                <a:latin typeface="Consolas"/>
                <a:ea typeface="Consolas"/>
                <a:cs typeface="Consolas"/>
                <a:sym typeface="Consolas"/>
              </a:rPr>
              <a:t>, Y: </a:t>
            </a:r>
            <a:r>
              <a:rPr lang="en-US" sz="2400" dirty="0" err="1">
                <a:solidFill>
                  <a:schemeClr val="dk1"/>
                </a:solidFill>
                <a:highlight>
                  <a:srgbClr val="FFFFFF"/>
                </a:highlight>
                <a:latin typeface="Consolas"/>
                <a:ea typeface="Consolas"/>
                <a:cs typeface="Consolas"/>
                <a:sym typeface="Consolas"/>
              </a:rPr>
              <a:t>y_data</a:t>
            </a:r>
            <a:r>
              <a:rPr lang="en-US" sz="2400" dirty="0">
                <a:solidFill>
                  <a:schemeClr val="dk1"/>
                </a:solidFill>
                <a:highlight>
                  <a:srgbClr val="FFFFFF"/>
                </a:highlight>
                <a:latin typeface="Consolas"/>
                <a:ea typeface="Consolas"/>
                <a:cs typeface="Consolas"/>
                <a:sym typeface="Consolas"/>
              </a:rPr>
              <a:t>}</a:t>
            </a:r>
          </a:p>
          <a:p>
            <a:pPr lvl="0" rtl="0">
              <a:spcBef>
                <a:spcPts val="0"/>
              </a:spcBef>
              <a:buNone/>
            </a:pPr>
            <a:r>
              <a:rPr lang="en-US" sz="2400" dirty="0">
                <a:solidFill>
                  <a:schemeClr val="dk1"/>
                </a:solidFill>
                <a:highlight>
                  <a:srgbClr val="FFFFFF"/>
                </a:highlight>
                <a:latin typeface="Consolas"/>
                <a:ea typeface="Consolas"/>
                <a:cs typeface="Consolas"/>
                <a:sym typeface="Consolas"/>
              </a:rPr>
              <a:t>   </a:t>
            </a:r>
            <a:r>
              <a:rPr lang="en-US" sz="2400" b="1" dirty="0">
                <a:solidFill>
                  <a:srgbClr val="000080"/>
                </a:solidFill>
                <a:highlight>
                  <a:srgbClr val="FFFFFF"/>
                </a:highlight>
                <a:latin typeface="Consolas"/>
                <a:ea typeface="Consolas"/>
                <a:cs typeface="Consolas"/>
                <a:sym typeface="Consolas"/>
              </a:rPr>
              <a:t>for </a:t>
            </a:r>
            <a:r>
              <a:rPr lang="en-US" sz="2400" dirty="0">
                <a:solidFill>
                  <a:schemeClr val="dk1"/>
                </a:solidFill>
                <a:highlight>
                  <a:srgbClr val="FFFFFF"/>
                </a:highlight>
                <a:latin typeface="Consolas"/>
                <a:ea typeface="Consolas"/>
                <a:cs typeface="Consolas"/>
                <a:sym typeface="Consolas"/>
              </a:rPr>
              <a:t>step </a:t>
            </a:r>
            <a:r>
              <a:rPr lang="en-US" sz="2400" b="1" dirty="0">
                <a:solidFill>
                  <a:srgbClr val="000080"/>
                </a:solidFill>
                <a:highlight>
                  <a:srgbClr val="FFFFFF"/>
                </a:highlight>
                <a:latin typeface="Consolas"/>
                <a:ea typeface="Consolas"/>
                <a:cs typeface="Consolas"/>
                <a:sym typeface="Consolas"/>
              </a:rPr>
              <a:t>in </a:t>
            </a:r>
            <a:r>
              <a:rPr lang="en-US" sz="2400" dirty="0">
                <a:solidFill>
                  <a:srgbClr val="000080"/>
                </a:solidFill>
                <a:highlight>
                  <a:srgbClr val="FFFFFF"/>
                </a:highlight>
                <a:latin typeface="Consolas"/>
                <a:ea typeface="Consolas"/>
                <a:cs typeface="Consolas"/>
                <a:sym typeface="Consolas"/>
              </a:rPr>
              <a:t>range</a:t>
            </a:r>
            <a:r>
              <a:rPr lang="en-US" sz="2400" dirty="0">
                <a:solidFill>
                  <a:schemeClr val="dk1"/>
                </a:solidFill>
                <a:highlight>
                  <a:srgbClr val="FFFFFF"/>
                </a:highlight>
                <a:latin typeface="Consolas"/>
                <a:ea typeface="Consolas"/>
                <a:cs typeface="Consolas"/>
                <a:sym typeface="Consolas"/>
              </a:rPr>
              <a:t>(</a:t>
            </a:r>
            <a:r>
              <a:rPr lang="en-US" sz="2400" dirty="0">
                <a:solidFill>
                  <a:srgbClr val="0000FF"/>
                </a:solidFill>
                <a:highlight>
                  <a:srgbClr val="FFFFFF"/>
                </a:highlight>
                <a:latin typeface="Consolas"/>
                <a:ea typeface="Consolas"/>
                <a:cs typeface="Consolas"/>
                <a:sym typeface="Consolas"/>
              </a:rPr>
              <a:t>10001</a:t>
            </a:r>
            <a:r>
              <a:rPr lang="en-US" sz="2400" dirty="0">
                <a:solidFill>
                  <a:schemeClr val="dk1"/>
                </a:solidFill>
                <a:highlight>
                  <a:srgbClr val="FFFFFF"/>
                </a:highlight>
                <a:latin typeface="Consolas"/>
                <a:ea typeface="Consolas"/>
                <a:cs typeface="Consolas"/>
                <a:sym typeface="Consolas"/>
              </a:rPr>
              <a:t>):</a:t>
            </a:r>
          </a:p>
          <a:p>
            <a:pPr lvl="0" rtl="0">
              <a:spcBef>
                <a:spcPts val="0"/>
              </a:spcBef>
              <a:buNone/>
            </a:pPr>
            <a:r>
              <a:rPr lang="en-US" sz="2400" dirty="0">
                <a:solidFill>
                  <a:schemeClr val="dk1"/>
                </a:solidFill>
                <a:highlight>
                  <a:srgbClr val="FFFFFF"/>
                </a:highlight>
                <a:latin typeface="Consolas"/>
                <a:ea typeface="Consolas"/>
                <a:cs typeface="Consolas"/>
                <a:sym typeface="Consolas"/>
              </a:rPr>
              <a:t>       </a:t>
            </a:r>
            <a:r>
              <a:rPr lang="en-US" sz="2400" dirty="0" err="1">
                <a:solidFill>
                  <a:schemeClr val="dk1"/>
                </a:solidFill>
                <a:highlight>
                  <a:srgbClr val="FFFFFF"/>
                </a:highlight>
                <a:latin typeface="Consolas"/>
                <a:ea typeface="Consolas"/>
                <a:cs typeface="Consolas"/>
                <a:sym typeface="Consolas"/>
              </a:rPr>
              <a:t>sess.run</a:t>
            </a:r>
            <a:r>
              <a:rPr lang="en-US" sz="2400" dirty="0">
                <a:solidFill>
                  <a:schemeClr val="dk1"/>
                </a:solidFill>
                <a:highlight>
                  <a:srgbClr val="FFFFFF"/>
                </a:highlight>
                <a:latin typeface="Consolas"/>
                <a:ea typeface="Consolas"/>
                <a:cs typeface="Consolas"/>
                <a:sym typeface="Consolas"/>
              </a:rPr>
              <a:t>(train, </a:t>
            </a:r>
            <a:r>
              <a:rPr lang="en-US" sz="2400" dirty="0" err="1">
                <a:solidFill>
                  <a:srgbClr val="660099"/>
                </a:solidFill>
                <a:highlight>
                  <a:srgbClr val="FFFFFF"/>
                </a:highlight>
                <a:latin typeface="Consolas"/>
                <a:ea typeface="Consolas"/>
                <a:cs typeface="Consolas"/>
                <a:sym typeface="Consolas"/>
              </a:rPr>
              <a:t>feed_dict</a:t>
            </a:r>
            <a:r>
              <a:rPr lang="en-US" sz="2400" dirty="0">
                <a:solidFill>
                  <a:schemeClr val="dk1"/>
                </a:solidFill>
                <a:highlight>
                  <a:srgbClr val="FFFFFF"/>
                </a:highlight>
                <a:latin typeface="Consolas"/>
                <a:ea typeface="Consolas"/>
                <a:cs typeface="Consolas"/>
                <a:sym typeface="Consolas"/>
              </a:rPr>
              <a:t>=feed)</a:t>
            </a:r>
          </a:p>
          <a:p>
            <a:pPr lvl="0" rtl="0">
              <a:spcBef>
                <a:spcPts val="0"/>
              </a:spcBef>
              <a:buNone/>
            </a:pPr>
            <a:r>
              <a:rPr lang="en-US" sz="2400" dirty="0">
                <a:solidFill>
                  <a:schemeClr val="dk1"/>
                </a:solidFill>
                <a:highlight>
                  <a:srgbClr val="FFFFFF"/>
                </a:highlight>
                <a:latin typeface="Consolas"/>
                <a:ea typeface="Consolas"/>
                <a:cs typeface="Consolas"/>
                <a:sym typeface="Consolas"/>
              </a:rPr>
              <a:t>       </a:t>
            </a:r>
            <a:r>
              <a:rPr lang="en-US" sz="2400" b="1" dirty="0">
                <a:solidFill>
                  <a:srgbClr val="000080"/>
                </a:solidFill>
                <a:highlight>
                  <a:srgbClr val="FFFFFF"/>
                </a:highlight>
                <a:latin typeface="Consolas"/>
                <a:ea typeface="Consolas"/>
                <a:cs typeface="Consolas"/>
                <a:sym typeface="Consolas"/>
              </a:rPr>
              <a:t>if </a:t>
            </a:r>
            <a:r>
              <a:rPr lang="en-US" sz="2400" dirty="0">
                <a:solidFill>
                  <a:schemeClr val="dk1"/>
                </a:solidFill>
                <a:highlight>
                  <a:srgbClr val="FFFFFF"/>
                </a:highlight>
                <a:latin typeface="Consolas"/>
                <a:ea typeface="Consolas"/>
                <a:cs typeface="Consolas"/>
                <a:sym typeface="Consolas"/>
              </a:rPr>
              <a:t>step % </a:t>
            </a:r>
            <a:r>
              <a:rPr lang="en-US" sz="2400" dirty="0">
                <a:solidFill>
                  <a:srgbClr val="0000FF"/>
                </a:solidFill>
                <a:highlight>
                  <a:srgbClr val="FFFFFF"/>
                </a:highlight>
                <a:latin typeface="Consolas"/>
                <a:ea typeface="Consolas"/>
                <a:cs typeface="Consolas"/>
                <a:sym typeface="Consolas"/>
              </a:rPr>
              <a:t>200 </a:t>
            </a:r>
            <a:r>
              <a:rPr lang="en-US" sz="2400" dirty="0">
                <a:solidFill>
                  <a:schemeClr val="dk1"/>
                </a:solidFill>
                <a:highlight>
                  <a:srgbClr val="FFFFFF"/>
                </a:highlight>
                <a:latin typeface="Consolas"/>
                <a:ea typeface="Consolas"/>
                <a:cs typeface="Consolas"/>
                <a:sym typeface="Consolas"/>
              </a:rPr>
              <a:t>== </a:t>
            </a:r>
            <a:r>
              <a:rPr lang="en-US" sz="2400" dirty="0">
                <a:solidFill>
                  <a:srgbClr val="0000FF"/>
                </a:solidFill>
                <a:highlight>
                  <a:srgbClr val="FFFFFF"/>
                </a:highlight>
                <a:latin typeface="Consolas"/>
                <a:ea typeface="Consolas"/>
                <a:cs typeface="Consolas"/>
                <a:sym typeface="Consolas"/>
              </a:rPr>
              <a:t>0</a:t>
            </a:r>
            <a:r>
              <a:rPr lang="en-US" sz="2400" dirty="0">
                <a:solidFill>
                  <a:schemeClr val="dk1"/>
                </a:solidFill>
                <a:highlight>
                  <a:srgbClr val="FFFFFF"/>
                </a:highlight>
                <a:latin typeface="Consolas"/>
                <a:ea typeface="Consolas"/>
                <a:cs typeface="Consolas"/>
                <a:sym typeface="Consolas"/>
              </a:rPr>
              <a:t>:</a:t>
            </a:r>
          </a:p>
          <a:p>
            <a:pPr lvl="0" rtl="0">
              <a:spcBef>
                <a:spcPts val="0"/>
              </a:spcBef>
              <a:buNone/>
            </a:pPr>
            <a:r>
              <a:rPr lang="en-US" sz="2400" dirty="0">
                <a:solidFill>
                  <a:schemeClr val="dk1"/>
                </a:solidFill>
                <a:highlight>
                  <a:srgbClr val="FFFFFF"/>
                </a:highlight>
                <a:latin typeface="Consolas"/>
                <a:ea typeface="Consolas"/>
                <a:cs typeface="Consolas"/>
                <a:sym typeface="Consolas"/>
              </a:rPr>
              <a:t>           </a:t>
            </a:r>
            <a:r>
              <a:rPr lang="en-US" sz="2400" dirty="0">
                <a:solidFill>
                  <a:srgbClr val="000080"/>
                </a:solidFill>
                <a:highlight>
                  <a:srgbClr val="FFFFFF"/>
                </a:highlight>
                <a:latin typeface="Consolas"/>
                <a:ea typeface="Consolas"/>
                <a:cs typeface="Consolas"/>
                <a:sym typeface="Consolas"/>
              </a:rPr>
              <a:t>print</a:t>
            </a:r>
            <a:r>
              <a:rPr lang="en-US" sz="2400" dirty="0">
                <a:solidFill>
                  <a:schemeClr val="dk1"/>
                </a:solidFill>
                <a:highlight>
                  <a:srgbClr val="FFFFFF"/>
                </a:highlight>
                <a:latin typeface="Consolas"/>
                <a:ea typeface="Consolas"/>
                <a:cs typeface="Consolas"/>
                <a:sym typeface="Consolas"/>
              </a:rPr>
              <a:t>(step, </a:t>
            </a:r>
            <a:r>
              <a:rPr lang="en-US" sz="2400" dirty="0" err="1">
                <a:solidFill>
                  <a:schemeClr val="dk1"/>
                </a:solidFill>
                <a:highlight>
                  <a:srgbClr val="FFFFFF"/>
                </a:highlight>
                <a:latin typeface="Consolas"/>
                <a:ea typeface="Consolas"/>
                <a:cs typeface="Consolas"/>
                <a:sym typeface="Consolas"/>
              </a:rPr>
              <a:t>sess.run</a:t>
            </a:r>
            <a:r>
              <a:rPr lang="en-US" sz="2400" dirty="0">
                <a:solidFill>
                  <a:schemeClr val="dk1"/>
                </a:solidFill>
                <a:highlight>
                  <a:srgbClr val="FFFFFF"/>
                </a:highlight>
                <a:latin typeface="Consolas"/>
                <a:ea typeface="Consolas"/>
                <a:cs typeface="Consolas"/>
                <a:sym typeface="Consolas"/>
              </a:rPr>
              <a:t>(cost, </a:t>
            </a:r>
            <a:r>
              <a:rPr lang="en-US" sz="2400" dirty="0" err="1">
                <a:solidFill>
                  <a:srgbClr val="660099"/>
                </a:solidFill>
                <a:highlight>
                  <a:srgbClr val="FFFFFF"/>
                </a:highlight>
                <a:latin typeface="Consolas"/>
                <a:ea typeface="Consolas"/>
                <a:cs typeface="Consolas"/>
                <a:sym typeface="Consolas"/>
              </a:rPr>
              <a:t>feed_dict</a:t>
            </a:r>
            <a:r>
              <a:rPr lang="en-US" sz="2400" dirty="0">
                <a:solidFill>
                  <a:schemeClr val="dk1"/>
                </a:solidFill>
                <a:highlight>
                  <a:srgbClr val="FFFFFF"/>
                </a:highlight>
                <a:latin typeface="Consolas"/>
                <a:ea typeface="Consolas"/>
                <a:cs typeface="Consolas"/>
                <a:sym typeface="Consolas"/>
              </a:rPr>
              <a:t>=feed))</a:t>
            </a:r>
          </a:p>
          <a:p>
            <a:pPr lvl="0" rtl="0">
              <a:spcBef>
                <a:spcPts val="0"/>
              </a:spcBef>
              <a:buNone/>
            </a:pPr>
            <a:endParaRPr sz="2400" dirty="0">
              <a:solidFill>
                <a:schemeClr val="dk1"/>
              </a:solidFill>
              <a:highlight>
                <a:srgbClr val="FFFFFF"/>
              </a:highlight>
              <a:latin typeface="Consolas"/>
              <a:ea typeface="Consolas"/>
              <a:cs typeface="Consolas"/>
              <a:sym typeface="Consolas"/>
            </a:endParaRPr>
          </a:p>
          <a:p>
            <a:pPr lvl="0" rtl="0">
              <a:spcBef>
                <a:spcPts val="0"/>
              </a:spcBef>
              <a:buNone/>
            </a:pPr>
            <a:r>
              <a:rPr lang="en-US" sz="2400" dirty="0">
                <a:solidFill>
                  <a:schemeClr val="dk1"/>
                </a:solidFill>
                <a:highlight>
                  <a:srgbClr val="FFFFFF"/>
                </a:highlight>
                <a:latin typeface="Consolas"/>
                <a:ea typeface="Consolas"/>
                <a:cs typeface="Consolas"/>
                <a:sym typeface="Consolas"/>
              </a:rPr>
              <a:t>   </a:t>
            </a:r>
            <a:r>
              <a:rPr lang="en-US" sz="2400" i="1" dirty="0">
                <a:solidFill>
                  <a:srgbClr val="808080"/>
                </a:solidFill>
                <a:highlight>
                  <a:srgbClr val="FFFFFF"/>
                </a:highlight>
                <a:latin typeface="Consolas"/>
                <a:ea typeface="Consolas"/>
                <a:cs typeface="Consolas"/>
                <a:sym typeface="Consolas"/>
              </a:rPr>
              <a:t># Accuracy report</a:t>
            </a:r>
          </a:p>
          <a:p>
            <a:pPr lvl="0" rtl="0">
              <a:spcBef>
                <a:spcPts val="0"/>
              </a:spcBef>
              <a:buNone/>
            </a:pPr>
            <a:r>
              <a:rPr lang="en-US" sz="2400" i="1" dirty="0">
                <a:solidFill>
                  <a:srgbClr val="808080"/>
                </a:solidFill>
                <a:highlight>
                  <a:srgbClr val="FFFFFF"/>
                </a:highlight>
                <a:latin typeface="Consolas"/>
                <a:ea typeface="Consolas"/>
                <a:cs typeface="Consolas"/>
                <a:sym typeface="Consolas"/>
              </a:rPr>
              <a:t>   </a:t>
            </a:r>
            <a:r>
              <a:rPr lang="en-US" sz="2400" dirty="0">
                <a:solidFill>
                  <a:schemeClr val="dk1"/>
                </a:solidFill>
                <a:highlight>
                  <a:srgbClr val="FFFFFF"/>
                </a:highlight>
                <a:latin typeface="Consolas"/>
                <a:ea typeface="Consolas"/>
                <a:cs typeface="Consolas"/>
                <a:sym typeface="Consolas"/>
              </a:rPr>
              <a:t>h, c, a = </a:t>
            </a:r>
            <a:r>
              <a:rPr lang="en-US" sz="2400" dirty="0" err="1">
                <a:solidFill>
                  <a:schemeClr val="dk1"/>
                </a:solidFill>
                <a:highlight>
                  <a:srgbClr val="FFFFFF"/>
                </a:highlight>
                <a:latin typeface="Consolas"/>
                <a:ea typeface="Consolas"/>
                <a:cs typeface="Consolas"/>
                <a:sym typeface="Consolas"/>
              </a:rPr>
              <a:t>sess.run</a:t>
            </a:r>
            <a:r>
              <a:rPr lang="en-US" sz="2400" dirty="0">
                <a:solidFill>
                  <a:schemeClr val="dk1"/>
                </a:solidFill>
                <a:highlight>
                  <a:srgbClr val="FFFFFF"/>
                </a:highlight>
                <a:latin typeface="Consolas"/>
                <a:ea typeface="Consolas"/>
                <a:cs typeface="Consolas"/>
                <a:sym typeface="Consolas"/>
              </a:rPr>
              <a:t>([hypothesis, predicted, accuracy], </a:t>
            </a:r>
            <a:r>
              <a:rPr lang="en-US" sz="2400" dirty="0" err="1">
                <a:solidFill>
                  <a:srgbClr val="660099"/>
                </a:solidFill>
                <a:highlight>
                  <a:srgbClr val="FFFFFF"/>
                </a:highlight>
                <a:latin typeface="Consolas"/>
                <a:ea typeface="Consolas"/>
                <a:cs typeface="Consolas"/>
                <a:sym typeface="Consolas"/>
              </a:rPr>
              <a:t>feed_dict</a:t>
            </a:r>
            <a:r>
              <a:rPr lang="en-US" sz="2400" dirty="0">
                <a:solidFill>
                  <a:schemeClr val="dk1"/>
                </a:solidFill>
                <a:highlight>
                  <a:srgbClr val="FFFFFF"/>
                </a:highlight>
                <a:latin typeface="Consolas"/>
                <a:ea typeface="Consolas"/>
                <a:cs typeface="Consolas"/>
                <a:sym typeface="Consolas"/>
              </a:rPr>
              <a:t>=feed)</a:t>
            </a:r>
          </a:p>
          <a:p>
            <a:pPr lvl="0" rtl="0">
              <a:spcBef>
                <a:spcPts val="0"/>
              </a:spcBef>
              <a:buNone/>
            </a:pPr>
            <a:r>
              <a:rPr lang="en-US" sz="2400" dirty="0">
                <a:solidFill>
                  <a:schemeClr val="dk1"/>
                </a:solidFill>
                <a:highlight>
                  <a:srgbClr val="FFFFFF"/>
                </a:highlight>
                <a:latin typeface="Consolas"/>
                <a:ea typeface="Consolas"/>
                <a:cs typeface="Consolas"/>
                <a:sym typeface="Consolas"/>
              </a:rPr>
              <a:t>   </a:t>
            </a:r>
            <a:r>
              <a:rPr lang="en-US" sz="2400" dirty="0">
                <a:solidFill>
                  <a:srgbClr val="000080"/>
                </a:solidFill>
                <a:highlight>
                  <a:srgbClr val="FFFFFF"/>
                </a:highlight>
                <a:latin typeface="Consolas"/>
                <a:ea typeface="Consolas"/>
                <a:cs typeface="Consolas"/>
                <a:sym typeface="Consolas"/>
              </a:rPr>
              <a:t>print</a:t>
            </a:r>
            <a:r>
              <a:rPr lang="en-US" sz="2400" dirty="0">
                <a:solidFill>
                  <a:schemeClr val="dk1"/>
                </a:solidFill>
                <a:highlight>
                  <a:srgbClr val="FFFFFF"/>
                </a:highlight>
                <a:latin typeface="Consolas"/>
                <a:ea typeface="Consolas"/>
                <a:cs typeface="Consolas"/>
                <a:sym typeface="Consolas"/>
              </a:rPr>
              <a:t>(</a:t>
            </a:r>
            <a:r>
              <a:rPr lang="en-US" sz="2400" b="1" dirty="0">
                <a:solidFill>
                  <a:srgbClr val="008080"/>
                </a:solidFill>
                <a:highlight>
                  <a:srgbClr val="FFFFFF"/>
                </a:highlight>
                <a:latin typeface="Consolas"/>
                <a:ea typeface="Consolas"/>
                <a:cs typeface="Consolas"/>
                <a:sym typeface="Consolas"/>
              </a:rPr>
              <a:t>"</a:t>
            </a:r>
            <a:r>
              <a:rPr lang="en-US" sz="2400" b="1" dirty="0">
                <a:solidFill>
                  <a:srgbClr val="000080"/>
                </a:solidFill>
                <a:highlight>
                  <a:srgbClr val="FFFFFF"/>
                </a:highlight>
                <a:latin typeface="Consolas"/>
                <a:ea typeface="Consolas"/>
                <a:cs typeface="Consolas"/>
                <a:sym typeface="Consolas"/>
              </a:rPr>
              <a:t>\</a:t>
            </a:r>
            <a:r>
              <a:rPr lang="en-US" sz="2400" b="1" dirty="0" err="1">
                <a:solidFill>
                  <a:srgbClr val="000080"/>
                </a:solidFill>
                <a:highlight>
                  <a:srgbClr val="FFFFFF"/>
                </a:highlight>
                <a:latin typeface="Consolas"/>
                <a:ea typeface="Consolas"/>
                <a:cs typeface="Consolas"/>
                <a:sym typeface="Consolas"/>
              </a:rPr>
              <a:t>n</a:t>
            </a:r>
            <a:r>
              <a:rPr lang="en-US" sz="2400" b="1" dirty="0" err="1">
                <a:solidFill>
                  <a:srgbClr val="008080"/>
                </a:solidFill>
                <a:highlight>
                  <a:srgbClr val="FFFFFF"/>
                </a:highlight>
                <a:latin typeface="Consolas"/>
                <a:ea typeface="Consolas"/>
                <a:cs typeface="Consolas"/>
                <a:sym typeface="Consolas"/>
              </a:rPr>
              <a:t>Hypothesis</a:t>
            </a:r>
            <a:r>
              <a:rPr lang="en-US" sz="2400" b="1" dirty="0">
                <a:solidFill>
                  <a:srgbClr val="008080"/>
                </a:solidFill>
                <a:highlight>
                  <a:srgbClr val="FFFFFF"/>
                </a:highlight>
                <a:latin typeface="Consolas"/>
                <a:ea typeface="Consolas"/>
                <a:cs typeface="Consolas"/>
                <a:sym typeface="Consolas"/>
              </a:rPr>
              <a:t>: "</a:t>
            </a:r>
            <a:r>
              <a:rPr lang="en-US" sz="2400" dirty="0">
                <a:solidFill>
                  <a:schemeClr val="dk1"/>
                </a:solidFill>
                <a:highlight>
                  <a:srgbClr val="FFFFFF"/>
                </a:highlight>
                <a:latin typeface="Consolas"/>
                <a:ea typeface="Consolas"/>
                <a:cs typeface="Consolas"/>
                <a:sym typeface="Consolas"/>
              </a:rPr>
              <a:t>, h, </a:t>
            </a:r>
            <a:r>
              <a:rPr lang="en-US" sz="2400" b="1" dirty="0">
                <a:solidFill>
                  <a:srgbClr val="008080"/>
                </a:solidFill>
                <a:highlight>
                  <a:srgbClr val="FFFFFF"/>
                </a:highlight>
                <a:latin typeface="Consolas"/>
                <a:ea typeface="Consolas"/>
                <a:cs typeface="Consolas"/>
                <a:sym typeface="Consolas"/>
              </a:rPr>
              <a:t>"</a:t>
            </a:r>
            <a:r>
              <a:rPr lang="en-US" sz="2400" b="1" dirty="0">
                <a:solidFill>
                  <a:srgbClr val="000080"/>
                </a:solidFill>
                <a:highlight>
                  <a:srgbClr val="FFFFFF"/>
                </a:highlight>
                <a:latin typeface="Consolas"/>
                <a:ea typeface="Consolas"/>
                <a:cs typeface="Consolas"/>
                <a:sym typeface="Consolas"/>
              </a:rPr>
              <a:t>\</a:t>
            </a:r>
            <a:r>
              <a:rPr lang="en-US" sz="2400" b="1" dirty="0" err="1">
                <a:solidFill>
                  <a:srgbClr val="000080"/>
                </a:solidFill>
                <a:highlight>
                  <a:srgbClr val="FFFFFF"/>
                </a:highlight>
                <a:latin typeface="Consolas"/>
                <a:ea typeface="Consolas"/>
                <a:cs typeface="Consolas"/>
                <a:sym typeface="Consolas"/>
              </a:rPr>
              <a:t>n</a:t>
            </a:r>
            <a:r>
              <a:rPr lang="en-US" sz="2400" b="1" dirty="0" err="1">
                <a:solidFill>
                  <a:srgbClr val="008080"/>
                </a:solidFill>
                <a:highlight>
                  <a:srgbClr val="FFFFFF"/>
                </a:highlight>
                <a:latin typeface="Consolas"/>
                <a:ea typeface="Consolas"/>
                <a:cs typeface="Consolas"/>
                <a:sym typeface="Consolas"/>
              </a:rPr>
              <a:t>Correct</a:t>
            </a:r>
            <a:r>
              <a:rPr lang="en-US" sz="2400" b="1" dirty="0">
                <a:solidFill>
                  <a:srgbClr val="008080"/>
                </a:solidFill>
                <a:highlight>
                  <a:srgbClr val="FFFFFF"/>
                </a:highlight>
                <a:latin typeface="Consolas"/>
                <a:ea typeface="Consolas"/>
                <a:cs typeface="Consolas"/>
                <a:sym typeface="Consolas"/>
              </a:rPr>
              <a:t> (Y): "</a:t>
            </a:r>
            <a:r>
              <a:rPr lang="en-US" sz="2400" dirty="0">
                <a:solidFill>
                  <a:schemeClr val="dk1"/>
                </a:solidFill>
                <a:highlight>
                  <a:srgbClr val="FFFFFF"/>
                </a:highlight>
                <a:latin typeface="Consolas"/>
                <a:ea typeface="Consolas"/>
                <a:cs typeface="Consolas"/>
                <a:sym typeface="Consolas"/>
              </a:rPr>
              <a:t>, c, </a:t>
            </a:r>
            <a:r>
              <a:rPr lang="en-US" sz="2400" b="1" dirty="0">
                <a:solidFill>
                  <a:srgbClr val="008080"/>
                </a:solidFill>
                <a:highlight>
                  <a:srgbClr val="FFFFFF"/>
                </a:highlight>
                <a:latin typeface="Consolas"/>
                <a:ea typeface="Consolas"/>
                <a:cs typeface="Consolas"/>
                <a:sym typeface="Consolas"/>
              </a:rPr>
              <a:t>"</a:t>
            </a:r>
            <a:r>
              <a:rPr lang="en-US" sz="2400" b="1" dirty="0">
                <a:solidFill>
                  <a:srgbClr val="000080"/>
                </a:solidFill>
                <a:highlight>
                  <a:srgbClr val="FFFFFF"/>
                </a:highlight>
                <a:latin typeface="Consolas"/>
                <a:ea typeface="Consolas"/>
                <a:cs typeface="Consolas"/>
                <a:sym typeface="Consolas"/>
              </a:rPr>
              <a:t>\</a:t>
            </a:r>
            <a:r>
              <a:rPr lang="en-US" sz="2400" b="1" dirty="0" err="1">
                <a:solidFill>
                  <a:srgbClr val="000080"/>
                </a:solidFill>
                <a:highlight>
                  <a:srgbClr val="FFFFFF"/>
                </a:highlight>
                <a:latin typeface="Consolas"/>
                <a:ea typeface="Consolas"/>
                <a:cs typeface="Consolas"/>
                <a:sym typeface="Consolas"/>
              </a:rPr>
              <a:t>n</a:t>
            </a:r>
            <a:r>
              <a:rPr lang="en-US" sz="2400" b="1" dirty="0" err="1">
                <a:solidFill>
                  <a:srgbClr val="008080"/>
                </a:solidFill>
                <a:highlight>
                  <a:srgbClr val="FFFFFF"/>
                </a:highlight>
                <a:latin typeface="Consolas"/>
                <a:ea typeface="Consolas"/>
                <a:cs typeface="Consolas"/>
                <a:sym typeface="Consolas"/>
              </a:rPr>
              <a:t>Accuracy</a:t>
            </a:r>
            <a:r>
              <a:rPr lang="en-US" sz="2400" b="1" dirty="0">
                <a:solidFill>
                  <a:srgbClr val="008080"/>
                </a:solidFill>
                <a:highlight>
                  <a:srgbClr val="FFFFFF"/>
                </a:highlight>
                <a:latin typeface="Consolas"/>
                <a:ea typeface="Consolas"/>
                <a:cs typeface="Consolas"/>
                <a:sym typeface="Consolas"/>
              </a:rPr>
              <a:t>: "</a:t>
            </a:r>
            <a:r>
              <a:rPr lang="en-US" sz="2400" dirty="0">
                <a:solidFill>
                  <a:schemeClr val="dk1"/>
                </a:solidFill>
                <a:highlight>
                  <a:srgbClr val="FFFFFF"/>
                </a:highlight>
                <a:latin typeface="Consolas"/>
                <a:ea typeface="Consolas"/>
                <a:cs typeface="Consolas"/>
                <a:sym typeface="Consolas"/>
              </a:rPr>
              <a:t>, a)</a:t>
            </a:r>
          </a:p>
        </p:txBody>
      </p:sp>
      <p:sp>
        <p:nvSpPr>
          <p:cNvPr id="994" name="Shape 994"/>
          <p:cNvSpPr txBox="1"/>
          <p:nvPr/>
        </p:nvSpPr>
        <p:spPr>
          <a:xfrm>
            <a:off x="20280667" y="977733"/>
            <a:ext cx="3598500" cy="10376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Clr>
                <a:schemeClr val="dk1"/>
              </a:buClr>
              <a:buSzPct val="90625"/>
              <a:buFont typeface="Arial"/>
              <a:buNone/>
            </a:pPr>
            <a:r>
              <a:rPr lang="en-US" sz="3200" b="1">
                <a:solidFill>
                  <a:srgbClr val="008080"/>
                </a:solidFill>
                <a:highlight>
                  <a:srgbClr val="FFFFFF"/>
                </a:highlight>
              </a:rPr>
              <a:t>0 0.82794</a:t>
            </a:r>
          </a:p>
          <a:p>
            <a:pPr lvl="0" rtl="0">
              <a:spcBef>
                <a:spcPts val="0"/>
              </a:spcBef>
              <a:buClr>
                <a:schemeClr val="dk1"/>
              </a:buClr>
              <a:buSzPct val="90625"/>
              <a:buFont typeface="Arial"/>
              <a:buNone/>
            </a:pPr>
            <a:r>
              <a:rPr lang="en-US" sz="3200" b="1">
                <a:solidFill>
                  <a:srgbClr val="008080"/>
                </a:solidFill>
                <a:highlight>
                  <a:srgbClr val="FFFFFF"/>
                </a:highlight>
              </a:rPr>
              <a:t>200 0.755181</a:t>
            </a:r>
          </a:p>
          <a:p>
            <a:pPr lvl="0" rtl="0">
              <a:spcBef>
                <a:spcPts val="0"/>
              </a:spcBef>
              <a:buClr>
                <a:schemeClr val="dk1"/>
              </a:buClr>
              <a:buSzPct val="90625"/>
              <a:buFont typeface="Arial"/>
              <a:buNone/>
            </a:pPr>
            <a:r>
              <a:rPr lang="en-US" sz="3200" b="1">
                <a:solidFill>
                  <a:srgbClr val="008080"/>
                </a:solidFill>
                <a:highlight>
                  <a:srgbClr val="FFFFFF"/>
                </a:highlight>
              </a:rPr>
              <a:t>400 0.726355</a:t>
            </a:r>
          </a:p>
          <a:p>
            <a:pPr lvl="0" rtl="0">
              <a:spcBef>
                <a:spcPts val="0"/>
              </a:spcBef>
              <a:buClr>
                <a:schemeClr val="dk1"/>
              </a:buClr>
              <a:buSzPct val="90625"/>
              <a:buFont typeface="Arial"/>
              <a:buNone/>
            </a:pPr>
            <a:r>
              <a:rPr lang="en-US" sz="3200" b="1">
                <a:solidFill>
                  <a:srgbClr val="008080"/>
                </a:solidFill>
                <a:highlight>
                  <a:srgbClr val="FFFFFF"/>
                </a:highlight>
              </a:rPr>
              <a:t>600 0.705179</a:t>
            </a:r>
          </a:p>
          <a:p>
            <a:pPr lvl="0" rtl="0">
              <a:spcBef>
                <a:spcPts val="0"/>
              </a:spcBef>
              <a:buClr>
                <a:schemeClr val="dk1"/>
              </a:buClr>
              <a:buSzPct val="90625"/>
              <a:buFont typeface="Arial"/>
              <a:buNone/>
            </a:pPr>
            <a:r>
              <a:rPr lang="en-US" sz="3200" b="1">
                <a:solidFill>
                  <a:srgbClr val="008080"/>
                </a:solidFill>
                <a:highlight>
                  <a:srgbClr val="FFFFFF"/>
                </a:highlight>
              </a:rPr>
              <a:t>800 0.686631</a:t>
            </a:r>
          </a:p>
          <a:p>
            <a:pPr lvl="0" rtl="0">
              <a:spcBef>
                <a:spcPts val="0"/>
              </a:spcBef>
              <a:buClr>
                <a:schemeClr val="dk1"/>
              </a:buClr>
              <a:buSzPct val="90625"/>
              <a:buFont typeface="Arial"/>
              <a:buNone/>
            </a:pPr>
            <a:r>
              <a:rPr lang="en-US" sz="3200" b="1">
                <a:solidFill>
                  <a:srgbClr val="008080"/>
                </a:solidFill>
                <a:highlight>
                  <a:srgbClr val="FFFFFF"/>
                </a:highlight>
              </a:rPr>
              <a:t>...</a:t>
            </a:r>
          </a:p>
          <a:p>
            <a:pPr lvl="0" rtl="0">
              <a:spcBef>
                <a:spcPts val="0"/>
              </a:spcBef>
              <a:buClr>
                <a:schemeClr val="dk1"/>
              </a:buClr>
              <a:buSzPct val="90625"/>
              <a:buFont typeface="Arial"/>
              <a:buNone/>
            </a:pPr>
            <a:r>
              <a:rPr lang="en-US" sz="3200" b="1">
                <a:solidFill>
                  <a:srgbClr val="008080"/>
                </a:solidFill>
                <a:highlight>
                  <a:srgbClr val="FFFFFF"/>
                </a:highlight>
              </a:rPr>
              <a:t>9600 0.492056</a:t>
            </a:r>
          </a:p>
          <a:p>
            <a:pPr lvl="0" rtl="0">
              <a:spcBef>
                <a:spcPts val="0"/>
              </a:spcBef>
              <a:buClr>
                <a:schemeClr val="dk1"/>
              </a:buClr>
              <a:buSzPct val="90625"/>
              <a:buFont typeface="Arial"/>
              <a:buNone/>
            </a:pPr>
            <a:r>
              <a:rPr lang="en-US" sz="3200" b="1">
                <a:solidFill>
                  <a:srgbClr val="008080"/>
                </a:solidFill>
                <a:highlight>
                  <a:srgbClr val="FFFFFF"/>
                </a:highlight>
              </a:rPr>
              <a:t>9800 0.491396</a:t>
            </a:r>
          </a:p>
          <a:p>
            <a:pPr lvl="0" rtl="0">
              <a:spcBef>
                <a:spcPts val="0"/>
              </a:spcBef>
              <a:buClr>
                <a:schemeClr val="dk1"/>
              </a:buClr>
              <a:buSzPct val="90625"/>
              <a:buFont typeface="Arial"/>
              <a:buNone/>
            </a:pPr>
            <a:r>
              <a:rPr lang="en-US" sz="3200" b="1">
                <a:solidFill>
                  <a:srgbClr val="008080"/>
                </a:solidFill>
                <a:highlight>
                  <a:srgbClr val="FFFFFF"/>
                </a:highlight>
              </a:rPr>
              <a:t>10000 0.490767</a:t>
            </a:r>
          </a:p>
          <a:p>
            <a:pPr lvl="0" rtl="0">
              <a:spcBef>
                <a:spcPts val="0"/>
              </a:spcBef>
              <a:buNone/>
            </a:pPr>
            <a:endParaRPr sz="3200" b="1">
              <a:solidFill>
                <a:srgbClr val="008080"/>
              </a:solidFill>
              <a:highlight>
                <a:srgbClr val="FFFFFF"/>
              </a:highlight>
            </a:endParaRPr>
          </a:p>
          <a:p>
            <a:pPr lvl="0" rtl="0">
              <a:spcBef>
                <a:spcPts val="0"/>
              </a:spcBef>
              <a:buNone/>
            </a:pPr>
            <a:endParaRPr sz="3200" b="1">
              <a:solidFill>
                <a:srgbClr val="008080"/>
              </a:solidFill>
              <a:highlight>
                <a:srgbClr val="FFFFFF"/>
              </a:highlight>
            </a:endParaRPr>
          </a:p>
          <a:p>
            <a:pPr lvl="0" rtl="0">
              <a:spcBef>
                <a:spcPts val="0"/>
              </a:spcBef>
              <a:buNone/>
            </a:pPr>
            <a:r>
              <a:rPr lang="en-US" sz="3200" b="1">
                <a:solidFill>
                  <a:srgbClr val="008080"/>
                </a:solidFill>
                <a:highlight>
                  <a:srgbClr val="FFFFFF"/>
                </a:highlight>
              </a:rPr>
              <a:t> [ 0.7461012 ]</a:t>
            </a:r>
          </a:p>
          <a:p>
            <a:pPr lvl="0" rtl="0">
              <a:spcBef>
                <a:spcPts val="0"/>
              </a:spcBef>
              <a:buNone/>
            </a:pPr>
            <a:r>
              <a:rPr lang="en-US" sz="3200" b="1">
                <a:solidFill>
                  <a:srgbClr val="008080"/>
                </a:solidFill>
                <a:highlight>
                  <a:srgbClr val="FFFFFF"/>
                </a:highlight>
              </a:rPr>
              <a:t> [ 0.79919308]</a:t>
            </a:r>
          </a:p>
          <a:p>
            <a:pPr lvl="0" rtl="0">
              <a:spcBef>
                <a:spcPts val="0"/>
              </a:spcBef>
              <a:buNone/>
            </a:pPr>
            <a:r>
              <a:rPr lang="en-US" sz="3200" b="1">
                <a:solidFill>
                  <a:srgbClr val="008080"/>
                </a:solidFill>
                <a:highlight>
                  <a:srgbClr val="FFFFFF"/>
                </a:highlight>
              </a:rPr>
              <a:t> [ 0.72995949]</a:t>
            </a:r>
          </a:p>
          <a:p>
            <a:pPr lvl="0" rtl="0">
              <a:spcBef>
                <a:spcPts val="0"/>
              </a:spcBef>
              <a:buNone/>
            </a:pPr>
            <a:r>
              <a:rPr lang="en-US" sz="3200" b="1">
                <a:solidFill>
                  <a:srgbClr val="008080"/>
                </a:solidFill>
                <a:highlight>
                  <a:srgbClr val="FFFFFF"/>
                </a:highlight>
              </a:rPr>
              <a:t> [ 0.88297188]] </a:t>
            </a:r>
          </a:p>
          <a:p>
            <a:pPr lvl="0" rtl="0">
              <a:spcBef>
                <a:spcPts val="0"/>
              </a:spcBef>
              <a:buNone/>
            </a:pPr>
            <a:endParaRPr sz="3200" b="1">
              <a:solidFill>
                <a:srgbClr val="008080"/>
              </a:solidFill>
              <a:highlight>
                <a:srgbClr val="FFFFFF"/>
              </a:highlight>
            </a:endParaRPr>
          </a:p>
          <a:p>
            <a:pPr lvl="0" rtl="0">
              <a:spcBef>
                <a:spcPts val="0"/>
              </a:spcBef>
              <a:buNone/>
            </a:pPr>
            <a:r>
              <a:rPr lang="en-US" sz="3200" b="1">
                <a:solidFill>
                  <a:srgbClr val="008080"/>
                </a:solidFill>
                <a:highlight>
                  <a:srgbClr val="FFFFFF"/>
                </a:highlight>
              </a:rPr>
              <a:t>[ 1.]</a:t>
            </a:r>
          </a:p>
          <a:p>
            <a:pPr lvl="0" rtl="0">
              <a:spcBef>
                <a:spcPts val="0"/>
              </a:spcBef>
              <a:buNone/>
            </a:pPr>
            <a:r>
              <a:rPr lang="en-US" sz="3200" b="1">
                <a:solidFill>
                  <a:srgbClr val="008080"/>
                </a:solidFill>
                <a:highlight>
                  <a:srgbClr val="FFFFFF"/>
                </a:highlight>
              </a:rPr>
              <a:t>[ 1.]</a:t>
            </a:r>
          </a:p>
          <a:p>
            <a:pPr lvl="0" rtl="0">
              <a:spcBef>
                <a:spcPts val="0"/>
              </a:spcBef>
              <a:buNone/>
            </a:pPr>
            <a:r>
              <a:rPr lang="en-US" sz="3200" b="1">
                <a:solidFill>
                  <a:srgbClr val="008080"/>
                </a:solidFill>
                <a:highlight>
                  <a:srgbClr val="FFFFFF"/>
                </a:highlight>
              </a:rPr>
              <a:t>[ 1.]]</a:t>
            </a:r>
          </a:p>
          <a:p>
            <a:pPr lvl="0" rtl="0">
              <a:spcBef>
                <a:spcPts val="0"/>
              </a:spcBef>
              <a:buNone/>
            </a:pPr>
            <a:r>
              <a:rPr lang="en-US" sz="3200" b="1">
                <a:solidFill>
                  <a:srgbClr val="008080"/>
                </a:solidFill>
                <a:highlight>
                  <a:srgbClr val="FFFFFF"/>
                </a:highlight>
              </a:rPr>
              <a:t>Accuracy:  0.762846</a:t>
            </a:r>
          </a:p>
        </p:txBody>
      </p:sp>
      <p:sp>
        <p:nvSpPr>
          <p:cNvPr id="995" name="Shape 995"/>
          <p:cNvSpPr txBox="1"/>
          <p:nvPr/>
        </p:nvSpPr>
        <p:spPr>
          <a:xfrm>
            <a:off x="6971533" y="12829733"/>
            <a:ext cx="20532000" cy="12015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dirty="0">
                <a:solidFill>
                  <a:schemeClr val="hlink"/>
                </a:solidFill>
                <a:hlinkClick r:id="rId3"/>
              </a:rPr>
              <a:t>https://github.com/hunkim/DeepLearningZeroToAll/blob/master/lab-05-2-logistic_regression_diabetes.py</a:t>
            </a:r>
            <a:r>
              <a:rPr lang="en-US" sz="2900" dirty="0"/>
              <a:t> </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Shape 1000"/>
          <p:cNvSpPr txBox="1">
            <a:spLocks noGrp="1"/>
          </p:cNvSpPr>
          <p:nvPr>
            <p:ph type="title"/>
          </p:nvPr>
        </p:nvSpPr>
        <p:spPr>
          <a:xfrm>
            <a:off x="-21835" y="357187"/>
            <a:ext cx="244278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Machine Learning Basics</a:t>
            </a:r>
          </a:p>
        </p:txBody>
      </p:sp>
      <p:sp>
        <p:nvSpPr>
          <p:cNvPr id="1001" name="Shape 1001"/>
          <p:cNvSpPr txBox="1">
            <a:spLocks noGrp="1"/>
          </p:cNvSpPr>
          <p:nvPr>
            <p:ph type="body" idx="1"/>
          </p:nvPr>
        </p:nvSpPr>
        <p:spPr>
          <a:xfrm>
            <a:off x="480561" y="3893343"/>
            <a:ext cx="23422800" cy="8036700"/>
          </a:xfrm>
          <a:prstGeom prst="rect">
            <a:avLst/>
          </a:prstGeom>
          <a:noFill/>
          <a:ln>
            <a:noFill/>
          </a:ln>
        </p:spPr>
        <p:txBody>
          <a:bodyPr wrap="square" lIns="71425" tIns="71425" rIns="71425" bIns="71425" anchor="ctr" anchorCtr="0">
            <a:noAutofit/>
          </a:bodyPr>
          <a:lstStyle/>
          <a:p>
            <a:pPr marL="457200" marR="0" lvl="0" indent="-228600" algn="l" rtl="0">
              <a:lnSpc>
                <a:spcPct val="100000"/>
              </a:lnSpc>
              <a:spcBef>
                <a:spcPts val="0"/>
              </a:spcBef>
              <a:spcAft>
                <a:spcPts val="0"/>
              </a:spcAft>
              <a:buClr>
                <a:srgbClr val="D9D9D9"/>
              </a:buClr>
            </a:pPr>
            <a:r>
              <a:rPr lang="en-US" dirty="0">
                <a:solidFill>
                  <a:srgbClr val="D9D9D9"/>
                </a:solidFill>
              </a:rPr>
              <a:t>Linear Regression</a:t>
            </a:r>
          </a:p>
          <a:p>
            <a:pPr marL="457200" marR="0" lvl="0" indent="-228600" algn="l" rtl="0">
              <a:lnSpc>
                <a:spcPct val="100000"/>
              </a:lnSpc>
              <a:spcBef>
                <a:spcPts val="0"/>
              </a:spcBef>
              <a:spcAft>
                <a:spcPts val="0"/>
              </a:spcAft>
              <a:buClr>
                <a:srgbClr val="D9D9D9"/>
              </a:buClr>
            </a:pPr>
            <a:r>
              <a:rPr lang="en-US" dirty="0">
                <a:solidFill>
                  <a:srgbClr val="D9D9D9"/>
                </a:solidFill>
              </a:rPr>
              <a:t>Logistic Regression (Binary classification)</a:t>
            </a:r>
          </a:p>
          <a:p>
            <a:pPr marL="457200" marR="0" lvl="0" indent="-228600" algn="l" rtl="0">
              <a:lnSpc>
                <a:spcPct val="100000"/>
              </a:lnSpc>
              <a:spcBef>
                <a:spcPts val="0"/>
              </a:spcBef>
              <a:spcAft>
                <a:spcPts val="0"/>
              </a:spcAft>
            </a:pPr>
            <a:r>
              <a:rPr lang="en-US" dirty="0" err="1"/>
              <a:t>Softmax</a:t>
            </a:r>
            <a:r>
              <a:rPr lang="en-US" dirty="0"/>
              <a:t> Classification</a:t>
            </a:r>
          </a:p>
          <a:p>
            <a:pPr marL="457200" marR="0" lvl="0" indent="-228600" algn="l" rtl="0">
              <a:lnSpc>
                <a:spcPct val="100000"/>
              </a:lnSpc>
              <a:spcBef>
                <a:spcPts val="0"/>
              </a:spcBef>
              <a:spcAft>
                <a:spcPts val="0"/>
              </a:spcAft>
            </a:pPr>
            <a:r>
              <a:rPr lang="en-US" dirty="0"/>
              <a:t>Neural Networks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Shape 1006"/>
          <p:cNvSpPr txBox="1">
            <a:spLocks noGrp="1"/>
          </p:cNvSpPr>
          <p:nvPr>
            <p:ph type="title"/>
          </p:nvPr>
        </p:nvSpPr>
        <p:spPr>
          <a:xfrm>
            <a:off x="4833937" y="357187"/>
            <a:ext cx="14716200" cy="3429000"/>
          </a:xfrm>
          <a:prstGeom prst="rect">
            <a:avLst/>
          </a:prstGeom>
          <a:noFill/>
          <a:ln>
            <a:noFill/>
          </a:ln>
        </p:spPr>
        <p:txBody>
          <a:bodyPr wrap="square" lIns="71425" tIns="71425" rIns="71425" bIns="71425"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a:t>Multiple labels (a, b, c)</a:t>
            </a:r>
          </a:p>
        </p:txBody>
      </p:sp>
      <p:sp>
        <p:nvSpPr>
          <p:cNvPr id="1007" name="Shape 1007"/>
          <p:cNvSpPr txBox="1">
            <a:spLocks noGrp="1"/>
          </p:cNvSpPr>
          <p:nvPr>
            <p:ph type="body" idx="1"/>
          </p:nvPr>
        </p:nvSpPr>
        <p:spPr>
          <a:xfrm>
            <a:off x="4833937" y="3893343"/>
            <a:ext cx="14716200" cy="8036700"/>
          </a:xfrm>
          <a:prstGeom prst="rect">
            <a:avLst/>
          </a:prstGeom>
          <a:noFill/>
          <a:ln>
            <a:noFill/>
          </a:ln>
        </p:spPr>
        <p:txBody>
          <a:bodyPr wrap="square" lIns="71425" tIns="71425" rIns="71425" bIns="71425" anchor="ctr" anchorCtr="0">
            <a:noAutofit/>
          </a:bodyPr>
          <a:lstStyle/>
          <a:p>
            <a:pPr marL="1092200" marR="0" lvl="0" indent="-711200" algn="l" rtl="0">
              <a:lnSpc>
                <a:spcPct val="100000"/>
              </a:lnSpc>
              <a:spcBef>
                <a:spcPts val="0"/>
              </a:spcBef>
              <a:spcAft>
                <a:spcPts val="0"/>
              </a:spcAft>
              <a:buClr>
                <a:srgbClr val="000000"/>
              </a:buClr>
              <a:buSzPct val="171000"/>
              <a:buFont typeface="Gill Sans"/>
              <a:buNone/>
            </a:pPr>
            <a:endParaRPr sz="5600" b="0" i="0" u="none" strike="noStrike" cap="none">
              <a:solidFill>
                <a:srgbClr val="000000"/>
              </a:solidFill>
              <a:latin typeface="Gill Sans"/>
              <a:ea typeface="Gill Sans"/>
              <a:cs typeface="Gill Sans"/>
              <a:sym typeface="Gill Sans"/>
            </a:endParaRPr>
          </a:p>
        </p:txBody>
      </p:sp>
      <p:pic>
        <p:nvPicPr>
          <p:cNvPr id="1008" name="Shape 1008"/>
          <p:cNvPicPr preferRelativeResize="0"/>
          <p:nvPr/>
        </p:nvPicPr>
        <p:blipFill rotWithShape="1">
          <a:blip r:embed="rId3">
            <a:alphaModFix/>
          </a:blip>
          <a:srcRect/>
          <a:stretch/>
        </p:blipFill>
        <p:spPr>
          <a:xfrm>
            <a:off x="5663062" y="4804171"/>
            <a:ext cx="11322900" cy="6215100"/>
          </a:xfrm>
          <a:prstGeom prst="rect">
            <a:avLst/>
          </a:prstGeom>
          <a:noFill/>
          <a:ln>
            <a:noFill/>
          </a:ln>
        </p:spPr>
      </p:pic>
      <p:sp>
        <p:nvSpPr>
          <p:cNvPr id="1009" name="Shape 1009"/>
          <p:cNvSpPr/>
          <p:nvPr/>
        </p:nvSpPr>
        <p:spPr>
          <a:xfrm>
            <a:off x="9122725" y="4433775"/>
            <a:ext cx="2520000" cy="30621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Shape 1014"/>
          <p:cNvSpPr/>
          <p:nvPr/>
        </p:nvSpPr>
        <p:spPr>
          <a:xfrm>
            <a:off x="3893604" y="-821765"/>
            <a:ext cx="6633600" cy="43641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15" name="Shape 1015"/>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Softmax function</a:t>
            </a:r>
          </a:p>
        </p:txBody>
      </p:sp>
      <p:sp>
        <p:nvSpPr>
          <p:cNvPr id="1016" name="Shape 1016"/>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3200" b="0" i="0" u="sng" strike="noStrike" cap="none">
                <a:solidFill>
                  <a:schemeClr val="hlink"/>
                </a:solidFill>
                <a:hlinkClick r:id="rId3"/>
              </a:rPr>
              <a:t>https://www.udacity.com/course/viewer#!/c-ud730/l-6370362152/m-6379811817</a:t>
            </a:r>
          </a:p>
        </p:txBody>
      </p:sp>
      <p:pic>
        <p:nvPicPr>
          <p:cNvPr id="1017" name="Shape 1017"/>
          <p:cNvPicPr preferRelativeResize="0"/>
          <p:nvPr/>
        </p:nvPicPr>
        <p:blipFill>
          <a:blip r:embed="rId4">
            <a:alphaModFix/>
          </a:blip>
          <a:stretch>
            <a:fillRect/>
          </a:stretch>
        </p:blipFill>
        <p:spPr>
          <a:xfrm>
            <a:off x="7071067" y="3785987"/>
            <a:ext cx="15859136" cy="815067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Shape 1022"/>
          <p:cNvSpPr/>
          <p:nvPr/>
        </p:nvSpPr>
        <p:spPr>
          <a:xfrm>
            <a:off x="3204003" y="7966723"/>
            <a:ext cx="5340000" cy="43641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3" name="Shape 1023"/>
          <p:cNvSpPr/>
          <p:nvPr/>
        </p:nvSpPr>
        <p:spPr>
          <a:xfrm>
            <a:off x="3893604" y="-821765"/>
            <a:ext cx="6633600" cy="43641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24" name="Shape 1024"/>
          <p:cNvSpPr txBox="1"/>
          <p:nvPr/>
        </p:nvSpPr>
        <p:spPr>
          <a:xfrm>
            <a:off x="307733" y="7966733"/>
            <a:ext cx="8658300" cy="20913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6400">
                <a:solidFill>
                  <a:schemeClr val="dk1"/>
                </a:solidFill>
                <a:highlight>
                  <a:srgbClr val="FFFFFF"/>
                </a:highlight>
                <a:latin typeface="Consolas"/>
                <a:ea typeface="Consolas"/>
                <a:cs typeface="Consolas"/>
                <a:sym typeface="Consolas"/>
              </a:rPr>
              <a:t>tf.matmul(X,W)+b</a:t>
            </a:r>
          </a:p>
        </p:txBody>
      </p:sp>
      <p:sp>
        <p:nvSpPr>
          <p:cNvPr id="1025" name="Shape 1025"/>
          <p:cNvSpPr txBox="1"/>
          <p:nvPr/>
        </p:nvSpPr>
        <p:spPr>
          <a:xfrm>
            <a:off x="3437933" y="376267"/>
            <a:ext cx="20334300" cy="23745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6400" dirty="0">
                <a:solidFill>
                  <a:schemeClr val="dk1"/>
                </a:solidFill>
                <a:highlight>
                  <a:srgbClr val="FFE4FF"/>
                </a:highlight>
                <a:latin typeface="Consolas"/>
                <a:ea typeface="Consolas"/>
                <a:cs typeface="Consolas"/>
                <a:sym typeface="Consolas"/>
              </a:rPr>
              <a:t>hypothesis</a:t>
            </a:r>
            <a:r>
              <a:rPr lang="en-US" sz="6400" dirty="0">
                <a:solidFill>
                  <a:schemeClr val="dk1"/>
                </a:solidFill>
                <a:highlight>
                  <a:srgbClr val="FFFFFF"/>
                </a:highlight>
                <a:latin typeface="Consolas"/>
                <a:ea typeface="Consolas"/>
                <a:cs typeface="Consolas"/>
                <a:sym typeface="Consolas"/>
              </a:rPr>
              <a:t> = </a:t>
            </a:r>
            <a:r>
              <a:rPr lang="en-US" sz="6400" dirty="0" err="1">
                <a:solidFill>
                  <a:schemeClr val="dk1"/>
                </a:solidFill>
                <a:highlight>
                  <a:srgbClr val="FFFFFF"/>
                </a:highlight>
                <a:latin typeface="Consolas"/>
                <a:ea typeface="Consolas"/>
                <a:cs typeface="Consolas"/>
                <a:sym typeface="Consolas"/>
              </a:rPr>
              <a:t>tf.nn.</a:t>
            </a:r>
            <a:r>
              <a:rPr lang="en-US" sz="6400" b="1" dirty="0" err="1">
                <a:solidFill>
                  <a:schemeClr val="dk1"/>
                </a:solidFill>
                <a:highlight>
                  <a:srgbClr val="FFFFFF"/>
                </a:highlight>
                <a:latin typeface="Consolas"/>
                <a:ea typeface="Consolas"/>
                <a:cs typeface="Consolas"/>
                <a:sym typeface="Consolas"/>
              </a:rPr>
              <a:t>softmax</a:t>
            </a:r>
            <a:r>
              <a:rPr lang="en-US" sz="6400" dirty="0">
                <a:solidFill>
                  <a:schemeClr val="dk1"/>
                </a:solidFill>
                <a:highlight>
                  <a:srgbClr val="FFFFFF"/>
                </a:highlight>
                <a:latin typeface="Consolas"/>
                <a:ea typeface="Consolas"/>
                <a:cs typeface="Consolas"/>
                <a:sym typeface="Consolas"/>
              </a:rPr>
              <a:t>(</a:t>
            </a:r>
            <a:r>
              <a:rPr lang="en-US" sz="6400" dirty="0" err="1">
                <a:solidFill>
                  <a:schemeClr val="dk1"/>
                </a:solidFill>
                <a:highlight>
                  <a:srgbClr val="FFFFFF"/>
                </a:highlight>
                <a:latin typeface="Consolas"/>
                <a:ea typeface="Consolas"/>
                <a:cs typeface="Consolas"/>
                <a:sym typeface="Consolas"/>
              </a:rPr>
              <a:t>tf.matmul</a:t>
            </a:r>
            <a:r>
              <a:rPr lang="en-US" sz="6400" dirty="0">
                <a:solidFill>
                  <a:schemeClr val="dk1"/>
                </a:solidFill>
                <a:highlight>
                  <a:srgbClr val="FFFFFF"/>
                </a:highlight>
                <a:latin typeface="Consolas"/>
                <a:ea typeface="Consolas"/>
                <a:cs typeface="Consolas"/>
                <a:sym typeface="Consolas"/>
              </a:rPr>
              <a:t>(X,W)+b)</a:t>
            </a:r>
          </a:p>
        </p:txBody>
      </p:sp>
      <p:pic>
        <p:nvPicPr>
          <p:cNvPr id="1026" name="Shape 1026"/>
          <p:cNvPicPr preferRelativeResize="0"/>
          <p:nvPr/>
        </p:nvPicPr>
        <p:blipFill>
          <a:blip r:embed="rId3">
            <a:alphaModFix/>
          </a:blip>
          <a:stretch>
            <a:fillRect/>
          </a:stretch>
        </p:blipFill>
        <p:spPr>
          <a:xfrm>
            <a:off x="7071067" y="3785987"/>
            <a:ext cx="15859136" cy="8150677"/>
          </a:xfrm>
          <a:prstGeom prst="rect">
            <a:avLst/>
          </a:prstGeom>
          <a:noFill/>
          <a:ln>
            <a:noFill/>
          </a:ln>
        </p:spPr>
      </p:pic>
      <p:sp>
        <p:nvSpPr>
          <p:cNvPr id="1027" name="Shape 1027"/>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3200" b="0" i="0" u="sng" strike="noStrike" cap="none">
                <a:solidFill>
                  <a:schemeClr val="hlink"/>
                </a:solidFill>
                <a:hlinkClick r:id="rId4"/>
              </a:rPr>
              <a:t>https://www.udacity.com/course/viewer#!/c-ud730/l-6370362152/m-6379811817</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Shape 1032"/>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Cost function: cross entropy</a:t>
            </a:r>
          </a:p>
        </p:txBody>
      </p:sp>
      <p:sp>
        <p:nvSpPr>
          <p:cNvPr id="1033" name="Shape 1033"/>
          <p:cNvSpPr txBox="1"/>
          <p:nvPr/>
        </p:nvSpPr>
        <p:spPr>
          <a:xfrm>
            <a:off x="289600" y="8848533"/>
            <a:ext cx="23804700" cy="3084900"/>
          </a:xfrm>
          <a:prstGeom prst="rect">
            <a:avLst/>
          </a:prstGeom>
          <a:noFill/>
          <a:ln>
            <a:noFill/>
          </a:ln>
        </p:spPr>
        <p:txBody>
          <a:bodyPr wrap="square" lIns="243800" tIns="243800" rIns="243800" bIns="243800" anchor="ctr" anchorCtr="0">
            <a:noAutofit/>
          </a:bodyPr>
          <a:lstStyle/>
          <a:p>
            <a:pPr lvl="0" rtl="0">
              <a:spcBef>
                <a:spcPts val="0"/>
              </a:spcBef>
              <a:buNone/>
            </a:pPr>
            <a:r>
              <a:rPr lang="en-US" sz="3700" i="1" dirty="0">
                <a:solidFill>
                  <a:srgbClr val="808080"/>
                </a:solidFill>
                <a:highlight>
                  <a:srgbClr val="FFFFFF"/>
                </a:highlight>
                <a:latin typeface="Consolas"/>
                <a:ea typeface="Consolas"/>
                <a:cs typeface="Consolas"/>
                <a:sym typeface="Consolas"/>
              </a:rPr>
              <a:t># Cross entropy cost/loss</a:t>
            </a:r>
          </a:p>
          <a:p>
            <a:pPr lvl="0" rtl="0">
              <a:spcBef>
                <a:spcPts val="0"/>
              </a:spcBef>
              <a:buNone/>
            </a:pPr>
            <a:r>
              <a:rPr lang="en-US" sz="3700" dirty="0">
                <a:solidFill>
                  <a:schemeClr val="dk1"/>
                </a:solidFill>
                <a:highlight>
                  <a:srgbClr val="FFFFFF"/>
                </a:highlight>
                <a:latin typeface="Consolas"/>
                <a:ea typeface="Consolas"/>
                <a:cs typeface="Consolas"/>
                <a:sym typeface="Consolas"/>
              </a:rPr>
              <a:t>cost = </a:t>
            </a:r>
            <a:r>
              <a:rPr lang="en-US" sz="3700" dirty="0" err="1">
                <a:solidFill>
                  <a:schemeClr val="dk1"/>
                </a:solidFill>
                <a:highlight>
                  <a:srgbClr val="FFFFFF"/>
                </a:highlight>
                <a:latin typeface="Consolas"/>
                <a:ea typeface="Consolas"/>
                <a:cs typeface="Consolas"/>
                <a:sym typeface="Consolas"/>
              </a:rPr>
              <a:t>tf.reduce_mean</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tf.reduce_sum</a:t>
            </a:r>
            <a:r>
              <a:rPr lang="en-US" sz="3700" dirty="0">
                <a:solidFill>
                  <a:schemeClr val="dk1"/>
                </a:solidFill>
                <a:highlight>
                  <a:srgbClr val="FFFFFF"/>
                </a:highlight>
                <a:latin typeface="Consolas"/>
                <a:ea typeface="Consolas"/>
                <a:cs typeface="Consolas"/>
                <a:sym typeface="Consolas"/>
              </a:rPr>
              <a:t>(Y * tf.log(hypothesis), </a:t>
            </a:r>
            <a:r>
              <a:rPr lang="en-US" sz="3700" dirty="0">
                <a:solidFill>
                  <a:srgbClr val="660099"/>
                </a:solidFill>
                <a:highlight>
                  <a:srgbClr val="FFFFFF"/>
                </a:highlight>
                <a:latin typeface="Consolas"/>
                <a:ea typeface="Consolas"/>
                <a:cs typeface="Consolas"/>
                <a:sym typeface="Consolas"/>
              </a:rPr>
              <a:t>axis</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a:t>
            </a:r>
          </a:p>
          <a:p>
            <a:pPr lvl="0" rtl="0">
              <a:spcBef>
                <a:spcPts val="0"/>
              </a:spcBef>
              <a:buNone/>
            </a:pPr>
            <a:endParaRPr sz="3700" dirty="0">
              <a:solidFill>
                <a:schemeClr val="dk1"/>
              </a:solidFill>
              <a:highlight>
                <a:srgbClr val="FFFFFF"/>
              </a:highlight>
              <a:latin typeface="Consolas"/>
              <a:ea typeface="Consolas"/>
              <a:cs typeface="Consolas"/>
              <a:sym typeface="Consolas"/>
            </a:endParaRPr>
          </a:p>
          <a:p>
            <a:pPr lvl="0" rtl="0">
              <a:spcBef>
                <a:spcPts val="0"/>
              </a:spcBef>
              <a:buNone/>
            </a:pPr>
            <a:r>
              <a:rPr lang="en-US" sz="3700" dirty="0">
                <a:solidFill>
                  <a:schemeClr val="dk1"/>
                </a:solidFill>
                <a:highlight>
                  <a:srgbClr val="FFFFFF"/>
                </a:highlight>
                <a:latin typeface="Consolas"/>
                <a:ea typeface="Consolas"/>
                <a:cs typeface="Consolas"/>
                <a:sym typeface="Consolas"/>
              </a:rPr>
              <a:t>optimizer = </a:t>
            </a:r>
            <a:r>
              <a:rPr lang="en-US" sz="3700" dirty="0" err="1">
                <a:solidFill>
                  <a:schemeClr val="dk1"/>
                </a:solidFill>
                <a:highlight>
                  <a:srgbClr val="FFFFFF"/>
                </a:highlight>
                <a:latin typeface="Consolas"/>
                <a:ea typeface="Consolas"/>
                <a:cs typeface="Consolas"/>
                <a:sym typeface="Consolas"/>
              </a:rPr>
              <a:t>tf.train.GradientDescentOptimizer</a:t>
            </a:r>
            <a:r>
              <a:rPr lang="en-US" sz="3700" dirty="0">
                <a:solidFill>
                  <a:schemeClr val="dk1"/>
                </a:solidFill>
                <a:highlight>
                  <a:srgbClr val="FFFFFF"/>
                </a:highlight>
                <a:latin typeface="Consolas"/>
                <a:ea typeface="Consolas"/>
                <a:cs typeface="Consolas"/>
                <a:sym typeface="Consolas"/>
              </a:rPr>
              <a:t>(</a:t>
            </a:r>
            <a:r>
              <a:rPr lang="en-US" sz="3700" dirty="0" err="1">
                <a:solidFill>
                  <a:srgbClr val="660099"/>
                </a:solidFill>
                <a:highlight>
                  <a:srgbClr val="FFFFFF"/>
                </a:highlight>
                <a:latin typeface="Consolas"/>
                <a:ea typeface="Consolas"/>
                <a:cs typeface="Consolas"/>
                <a:sym typeface="Consolas"/>
              </a:rPr>
              <a:t>learning_rate</a:t>
            </a:r>
            <a:r>
              <a:rPr lang="en-US" sz="3700" dirty="0">
                <a:solidFill>
                  <a:schemeClr val="dk1"/>
                </a:solidFill>
                <a:highlight>
                  <a:srgbClr val="FFFFFF"/>
                </a:highlight>
                <a:latin typeface="Consolas"/>
                <a:ea typeface="Consolas"/>
                <a:cs typeface="Consolas"/>
                <a:sym typeface="Consolas"/>
              </a:rPr>
              <a:t>=</a:t>
            </a:r>
            <a:r>
              <a:rPr lang="en-US" sz="3700" dirty="0">
                <a:solidFill>
                  <a:srgbClr val="0000FF"/>
                </a:solidFill>
                <a:highlight>
                  <a:srgbClr val="FFFFFF"/>
                </a:highlight>
                <a:latin typeface="Consolas"/>
                <a:ea typeface="Consolas"/>
                <a:cs typeface="Consolas"/>
                <a:sym typeface="Consolas"/>
              </a:rPr>
              <a:t>0.1</a:t>
            </a:r>
            <a:r>
              <a:rPr lang="en-US" sz="3700" dirty="0">
                <a:solidFill>
                  <a:schemeClr val="dk1"/>
                </a:solidFill>
                <a:highlight>
                  <a:srgbClr val="FFFFFF"/>
                </a:highlight>
                <a:latin typeface="Consolas"/>
                <a:ea typeface="Consolas"/>
                <a:cs typeface="Consolas"/>
                <a:sym typeface="Consolas"/>
              </a:rPr>
              <a:t>).minimize(cost)</a:t>
            </a:r>
          </a:p>
        </p:txBody>
      </p:sp>
      <p:pic>
        <p:nvPicPr>
          <p:cNvPr id="1034" name="Shape 1034"/>
          <p:cNvPicPr preferRelativeResize="0"/>
          <p:nvPr/>
        </p:nvPicPr>
        <p:blipFill>
          <a:blip r:embed="rId3">
            <a:alphaModFix/>
          </a:blip>
          <a:stretch>
            <a:fillRect/>
          </a:stretch>
        </p:blipFill>
        <p:spPr>
          <a:xfrm>
            <a:off x="7334867" y="3037667"/>
            <a:ext cx="10578801" cy="6591132"/>
          </a:xfrm>
          <a:prstGeom prst="rect">
            <a:avLst/>
          </a:prstGeom>
          <a:noFill/>
          <a:ln>
            <a:noFill/>
          </a:ln>
        </p:spPr>
      </p:pic>
      <p:pic>
        <p:nvPicPr>
          <p:cNvPr id="1035" name="Shape 1035"/>
          <p:cNvPicPr preferRelativeResize="0"/>
          <p:nvPr/>
        </p:nvPicPr>
        <p:blipFill>
          <a:blip r:embed="rId4">
            <a:alphaModFix/>
          </a:blip>
          <a:stretch>
            <a:fillRect/>
          </a:stretch>
        </p:blipFill>
        <p:spPr>
          <a:xfrm>
            <a:off x="19288667" y="7243667"/>
            <a:ext cx="4111402" cy="2992667"/>
          </a:xfrm>
          <a:prstGeom prst="rect">
            <a:avLst/>
          </a:prstGeom>
          <a:noFill/>
          <a:ln>
            <a:noFill/>
          </a:ln>
        </p:spPr>
      </p:pic>
      <p:sp>
        <p:nvSpPr>
          <p:cNvPr id="1036" name="Shape 1036"/>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3200" b="0" i="0" u="sng" strike="noStrike" cap="none">
                <a:solidFill>
                  <a:schemeClr val="hlink"/>
                </a:solidFill>
                <a:hlinkClick r:id="rId5"/>
              </a:rPr>
              <a:t>https://www.udacity.com/course/viewer#!/c-ud730/l-6370362152/m-6379811817</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Shape 1041"/>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dirty="0">
                <a:solidFill>
                  <a:srgbClr val="000000"/>
                </a:solidFill>
                <a:latin typeface="Gill Sans"/>
                <a:ea typeface="Gill Sans"/>
                <a:cs typeface="Gill Sans"/>
                <a:sym typeface="Gill Sans"/>
              </a:rPr>
              <a:t>Cost function: cross entropy</a:t>
            </a:r>
          </a:p>
        </p:txBody>
      </p:sp>
      <p:sp>
        <p:nvSpPr>
          <p:cNvPr id="1042" name="Shape 1042"/>
          <p:cNvSpPr txBox="1"/>
          <p:nvPr/>
        </p:nvSpPr>
        <p:spPr>
          <a:xfrm>
            <a:off x="289600" y="3960627"/>
            <a:ext cx="23804700" cy="8562600"/>
          </a:xfrm>
          <a:prstGeom prst="rect">
            <a:avLst/>
          </a:prstGeom>
          <a:noFill/>
          <a:ln>
            <a:noFill/>
          </a:ln>
        </p:spPr>
        <p:txBody>
          <a:bodyPr wrap="square" lIns="243800" tIns="243800" rIns="243800" bIns="243800" anchor="ctr" anchorCtr="0">
            <a:noAutofit/>
          </a:bodyPr>
          <a:lstStyle/>
          <a:p>
            <a:pPr lvl="0">
              <a:spcBef>
                <a:spcPts val="0"/>
              </a:spcBef>
              <a:buClr>
                <a:schemeClr val="dk1"/>
              </a:buClr>
              <a:buSzPct val="25000"/>
              <a:buFont typeface="Arial"/>
              <a:buNone/>
            </a:pPr>
            <a:r>
              <a:rPr lang="en-US" sz="4800" dirty="0">
                <a:solidFill>
                  <a:schemeClr val="dk1"/>
                </a:solidFill>
                <a:highlight>
                  <a:srgbClr val="FFE4FF"/>
                </a:highlight>
                <a:latin typeface="Consolas"/>
                <a:ea typeface="Consolas"/>
                <a:cs typeface="Consolas"/>
                <a:sym typeface="Consolas"/>
              </a:rPr>
              <a:t>hypothesis</a:t>
            </a:r>
            <a:r>
              <a:rPr lang="en-US" sz="4800" dirty="0">
                <a:solidFill>
                  <a:schemeClr val="dk1"/>
                </a:solidFill>
                <a:latin typeface="Consolas"/>
                <a:ea typeface="Consolas"/>
                <a:cs typeface="Consolas"/>
                <a:sym typeface="Consolas"/>
              </a:rPr>
              <a:t> = </a:t>
            </a:r>
            <a:r>
              <a:rPr lang="en-US" sz="4800" dirty="0" err="1">
                <a:solidFill>
                  <a:schemeClr val="dk1"/>
                </a:solidFill>
                <a:latin typeface="Consolas"/>
                <a:ea typeface="Consolas"/>
                <a:cs typeface="Consolas"/>
                <a:sym typeface="Consolas"/>
              </a:rPr>
              <a:t>tf.nn.</a:t>
            </a:r>
            <a:r>
              <a:rPr lang="en-US" sz="4800" b="1" dirty="0" err="1">
                <a:solidFill>
                  <a:schemeClr val="dk1"/>
                </a:solidFill>
                <a:latin typeface="Consolas"/>
                <a:ea typeface="Consolas"/>
                <a:cs typeface="Consolas"/>
                <a:sym typeface="Consolas"/>
              </a:rPr>
              <a:t>softmax</a:t>
            </a:r>
            <a:r>
              <a:rPr lang="en-US" sz="4800" dirty="0">
                <a:solidFill>
                  <a:schemeClr val="dk1"/>
                </a:solidFill>
                <a:latin typeface="Consolas"/>
                <a:ea typeface="Consolas"/>
                <a:cs typeface="Consolas"/>
                <a:sym typeface="Consolas"/>
              </a:rPr>
              <a:t>(</a:t>
            </a:r>
            <a:r>
              <a:rPr lang="en-US" sz="4800" dirty="0" err="1">
                <a:solidFill>
                  <a:schemeClr val="dk1"/>
                </a:solidFill>
                <a:latin typeface="Consolas"/>
                <a:ea typeface="Consolas"/>
                <a:cs typeface="Consolas"/>
                <a:sym typeface="Consolas"/>
              </a:rPr>
              <a:t>tf.matmul</a:t>
            </a:r>
            <a:r>
              <a:rPr lang="en-US" sz="4800" dirty="0">
                <a:solidFill>
                  <a:schemeClr val="dk1"/>
                </a:solidFill>
                <a:latin typeface="Consolas"/>
                <a:ea typeface="Consolas"/>
                <a:cs typeface="Consolas"/>
                <a:sym typeface="Consolas"/>
              </a:rPr>
              <a:t>(X,W)+b)</a:t>
            </a:r>
          </a:p>
          <a:p>
            <a:pPr lvl="0">
              <a:spcBef>
                <a:spcPts val="0"/>
              </a:spcBef>
              <a:buNone/>
            </a:pPr>
            <a:endParaRPr sz="4800" i="1" dirty="0">
              <a:solidFill>
                <a:srgbClr val="808080"/>
              </a:solidFill>
              <a:highlight>
                <a:srgbClr val="FFFFFF"/>
              </a:highlight>
              <a:latin typeface="Consolas"/>
              <a:ea typeface="Consolas"/>
              <a:cs typeface="Consolas"/>
              <a:sym typeface="Consolas"/>
            </a:endParaRPr>
          </a:p>
          <a:p>
            <a:pPr lvl="0" rtl="0">
              <a:spcBef>
                <a:spcPts val="0"/>
              </a:spcBef>
              <a:buNone/>
            </a:pPr>
            <a:r>
              <a:rPr lang="en-US" sz="4800" i="1" dirty="0">
                <a:solidFill>
                  <a:srgbClr val="808080"/>
                </a:solidFill>
                <a:highlight>
                  <a:srgbClr val="FFFFFF"/>
                </a:highlight>
                <a:latin typeface="Consolas"/>
                <a:ea typeface="Consolas"/>
                <a:cs typeface="Consolas"/>
                <a:sym typeface="Consolas"/>
              </a:rPr>
              <a:t># Cross entropy cost/loss</a:t>
            </a:r>
          </a:p>
          <a:p>
            <a:pPr lvl="0">
              <a:spcBef>
                <a:spcPts val="0"/>
              </a:spcBef>
              <a:buNone/>
            </a:pPr>
            <a:r>
              <a:rPr lang="en-US" sz="4800" dirty="0">
                <a:solidFill>
                  <a:schemeClr val="dk1"/>
                </a:solidFill>
                <a:highlight>
                  <a:srgbClr val="FFFFFF"/>
                </a:highlight>
                <a:latin typeface="Consolas"/>
                <a:ea typeface="Consolas"/>
                <a:cs typeface="Consolas"/>
                <a:sym typeface="Consolas"/>
              </a:rPr>
              <a:t>cost = </a:t>
            </a:r>
            <a:r>
              <a:rPr lang="en-US" sz="4800" dirty="0" err="1">
                <a:solidFill>
                  <a:schemeClr val="dk1"/>
                </a:solidFill>
                <a:highlight>
                  <a:srgbClr val="FFFFFF"/>
                </a:highlight>
                <a:latin typeface="Consolas"/>
                <a:ea typeface="Consolas"/>
                <a:cs typeface="Consolas"/>
                <a:sym typeface="Consolas"/>
              </a:rPr>
              <a:t>tf.reduce_mean</a:t>
            </a:r>
            <a:endParaRPr lang="en-US" sz="4800" dirty="0">
              <a:solidFill>
                <a:schemeClr val="dk1"/>
              </a:solidFill>
              <a:highlight>
                <a:srgbClr val="FFFFFF"/>
              </a:highlight>
              <a:latin typeface="Consolas"/>
              <a:ea typeface="Consolas"/>
              <a:cs typeface="Consolas"/>
              <a:sym typeface="Consolas"/>
            </a:endParaRPr>
          </a:p>
          <a:p>
            <a:pPr lvl="0" rtl="0">
              <a:spcBef>
                <a:spcPts val="0"/>
              </a:spcBef>
              <a:buNone/>
            </a:pPr>
            <a:r>
              <a:rPr lang="en-US" sz="4800" dirty="0">
                <a:solidFill>
                  <a:schemeClr val="dk1"/>
                </a:solidFill>
                <a:highlight>
                  <a:srgbClr val="FFFFFF"/>
                </a:highlight>
                <a:latin typeface="Consolas"/>
                <a:ea typeface="Consolas"/>
                <a:cs typeface="Consolas"/>
                <a:sym typeface="Consolas"/>
              </a:rPr>
              <a:t>       (-</a:t>
            </a:r>
            <a:r>
              <a:rPr lang="en-US" sz="4800" dirty="0" err="1">
                <a:solidFill>
                  <a:schemeClr val="dk1"/>
                </a:solidFill>
                <a:highlight>
                  <a:srgbClr val="FFFFFF"/>
                </a:highlight>
                <a:latin typeface="Consolas"/>
                <a:ea typeface="Consolas"/>
                <a:cs typeface="Consolas"/>
                <a:sym typeface="Consolas"/>
              </a:rPr>
              <a:t>tf.reduce_sum</a:t>
            </a:r>
            <a:r>
              <a:rPr lang="en-US" sz="4800" dirty="0">
                <a:solidFill>
                  <a:schemeClr val="dk1"/>
                </a:solidFill>
                <a:highlight>
                  <a:srgbClr val="FFFFFF"/>
                </a:highlight>
                <a:latin typeface="Consolas"/>
                <a:ea typeface="Consolas"/>
                <a:cs typeface="Consolas"/>
                <a:sym typeface="Consolas"/>
              </a:rPr>
              <a:t>(Y * tf.log(hypothesis), </a:t>
            </a:r>
            <a:r>
              <a:rPr lang="en-US" sz="4800" dirty="0">
                <a:solidFill>
                  <a:srgbClr val="660099"/>
                </a:solidFill>
                <a:highlight>
                  <a:srgbClr val="FFFFFF"/>
                </a:highlight>
                <a:latin typeface="Consolas"/>
                <a:ea typeface="Consolas"/>
                <a:cs typeface="Consolas"/>
                <a:sym typeface="Consolas"/>
              </a:rPr>
              <a:t>axis</a:t>
            </a:r>
            <a:r>
              <a:rPr lang="en-US" sz="4800" dirty="0">
                <a:solidFill>
                  <a:schemeClr val="dk1"/>
                </a:solidFill>
                <a:highlight>
                  <a:srgbClr val="FFFFFF"/>
                </a:highlight>
                <a:latin typeface="Consolas"/>
                <a:ea typeface="Consolas"/>
                <a:cs typeface="Consolas"/>
                <a:sym typeface="Consolas"/>
              </a:rPr>
              <a:t>=</a:t>
            </a:r>
            <a:r>
              <a:rPr lang="en-US" sz="4800" dirty="0">
                <a:solidFill>
                  <a:srgbClr val="0000FF"/>
                </a:solidFill>
                <a:highlight>
                  <a:srgbClr val="FFFFFF"/>
                </a:highlight>
                <a:latin typeface="Consolas"/>
                <a:ea typeface="Consolas"/>
                <a:cs typeface="Consolas"/>
                <a:sym typeface="Consolas"/>
              </a:rPr>
              <a:t>1</a:t>
            </a:r>
            <a:r>
              <a:rPr lang="en-US" sz="4800" dirty="0">
                <a:solidFill>
                  <a:schemeClr val="dk1"/>
                </a:solidFill>
                <a:highlight>
                  <a:srgbClr val="FFFFFF"/>
                </a:highlight>
                <a:latin typeface="Consolas"/>
                <a:ea typeface="Consolas"/>
                <a:cs typeface="Consolas"/>
                <a:sym typeface="Consolas"/>
              </a:rPr>
              <a:t>))</a:t>
            </a:r>
          </a:p>
          <a:p>
            <a:pPr lvl="0" rtl="0">
              <a:spcBef>
                <a:spcPts val="0"/>
              </a:spcBef>
              <a:buNone/>
            </a:pPr>
            <a:endParaRPr sz="4800" dirty="0">
              <a:solidFill>
                <a:schemeClr val="dk1"/>
              </a:solidFill>
              <a:highlight>
                <a:srgbClr val="FFFFFF"/>
              </a:highlight>
              <a:latin typeface="Consolas"/>
              <a:ea typeface="Consolas"/>
              <a:cs typeface="Consolas"/>
              <a:sym typeface="Consolas"/>
            </a:endParaRPr>
          </a:p>
          <a:p>
            <a:pPr lvl="0">
              <a:spcBef>
                <a:spcPts val="0"/>
              </a:spcBef>
              <a:buNone/>
            </a:pPr>
            <a:r>
              <a:rPr lang="en-US" sz="4800" dirty="0">
                <a:solidFill>
                  <a:schemeClr val="dk1"/>
                </a:solidFill>
                <a:highlight>
                  <a:srgbClr val="FFFFFF"/>
                </a:highlight>
                <a:latin typeface="Consolas"/>
                <a:ea typeface="Consolas"/>
                <a:cs typeface="Consolas"/>
                <a:sym typeface="Consolas"/>
              </a:rPr>
              <a:t>optimizer = </a:t>
            </a:r>
            <a:r>
              <a:rPr lang="en-US" sz="4800" dirty="0" err="1">
                <a:solidFill>
                  <a:schemeClr val="dk1"/>
                </a:solidFill>
                <a:highlight>
                  <a:srgbClr val="FFFFFF"/>
                </a:highlight>
                <a:latin typeface="Consolas"/>
                <a:ea typeface="Consolas"/>
                <a:cs typeface="Consolas"/>
                <a:sym typeface="Consolas"/>
              </a:rPr>
              <a:t>tf.train.GradientDescentOptimizer</a:t>
            </a:r>
            <a:r>
              <a:rPr lang="en-US" sz="4800" dirty="0">
                <a:solidFill>
                  <a:schemeClr val="dk1"/>
                </a:solidFill>
                <a:highlight>
                  <a:srgbClr val="FFFFFF"/>
                </a:highlight>
                <a:latin typeface="Consolas"/>
                <a:ea typeface="Consolas"/>
                <a:cs typeface="Consolas"/>
                <a:sym typeface="Consolas"/>
              </a:rPr>
              <a:t>(</a:t>
            </a:r>
            <a:r>
              <a:rPr lang="en-US" sz="4800" dirty="0" err="1">
                <a:solidFill>
                  <a:srgbClr val="660099"/>
                </a:solidFill>
                <a:highlight>
                  <a:srgbClr val="FFFFFF"/>
                </a:highlight>
                <a:latin typeface="Consolas"/>
                <a:ea typeface="Consolas"/>
                <a:cs typeface="Consolas"/>
                <a:sym typeface="Consolas"/>
              </a:rPr>
              <a:t>learning_rate</a:t>
            </a:r>
            <a:r>
              <a:rPr lang="en-US" sz="4800" dirty="0">
                <a:solidFill>
                  <a:schemeClr val="dk1"/>
                </a:solidFill>
                <a:highlight>
                  <a:srgbClr val="FFFFFF"/>
                </a:highlight>
                <a:latin typeface="Consolas"/>
                <a:ea typeface="Consolas"/>
                <a:cs typeface="Consolas"/>
                <a:sym typeface="Consolas"/>
              </a:rPr>
              <a:t>=</a:t>
            </a:r>
            <a:r>
              <a:rPr lang="en-US" sz="4800" dirty="0">
                <a:solidFill>
                  <a:srgbClr val="0000FF"/>
                </a:solidFill>
                <a:highlight>
                  <a:srgbClr val="FFFFFF"/>
                </a:highlight>
                <a:latin typeface="Consolas"/>
                <a:ea typeface="Consolas"/>
                <a:cs typeface="Consolas"/>
                <a:sym typeface="Consolas"/>
              </a:rPr>
              <a:t>0.1</a:t>
            </a:r>
            <a:r>
              <a:rPr lang="en-US" sz="4800" dirty="0">
                <a:solidFill>
                  <a:schemeClr val="dk1"/>
                </a:solidFill>
                <a:highlight>
                  <a:srgbClr val="FFFFFF"/>
                </a:highlight>
                <a:latin typeface="Consolas"/>
                <a:ea typeface="Consolas"/>
                <a:cs typeface="Consolas"/>
                <a:sym typeface="Consolas"/>
              </a:rPr>
              <a:t>).</a:t>
            </a:r>
          </a:p>
          <a:p>
            <a:pPr lvl="0" rtl="0">
              <a:spcBef>
                <a:spcPts val="0"/>
              </a:spcBef>
              <a:buNone/>
            </a:pPr>
            <a:r>
              <a:rPr lang="en-US" sz="4800" dirty="0">
                <a:solidFill>
                  <a:schemeClr val="dk1"/>
                </a:solidFill>
                <a:highlight>
                  <a:srgbClr val="FFFFFF"/>
                </a:highlight>
                <a:latin typeface="Consolas"/>
                <a:ea typeface="Consolas"/>
                <a:cs typeface="Consolas"/>
                <a:sym typeface="Consolas"/>
              </a:rPr>
              <a:t>           minimize(cost)</a:t>
            </a:r>
          </a:p>
        </p:txBody>
      </p:sp>
      <p:sp>
        <p:nvSpPr>
          <p:cNvPr id="1043" name="Shape 1043"/>
          <p:cNvSpPr/>
          <p:nvPr/>
        </p:nvSpPr>
        <p:spPr>
          <a:xfrm>
            <a:off x="9024600" y="12749467"/>
            <a:ext cx="15225600" cy="8160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3200" b="0" i="0" u="sng" strike="noStrike" cap="none">
                <a:solidFill>
                  <a:schemeClr val="hlink"/>
                </a:solidFill>
                <a:hlinkClick r:id="rId3"/>
              </a:rPr>
              <a:t>https://www.udacity.com/course/viewer#!/c-ud730/l-6370362152/m-6379811817</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Shape 1048"/>
          <p:cNvSpPr txBox="1"/>
          <p:nvPr/>
        </p:nvSpPr>
        <p:spPr>
          <a:xfrm>
            <a:off x="0" y="-203200"/>
            <a:ext cx="24136800" cy="13716000"/>
          </a:xfrm>
          <a:prstGeom prst="rect">
            <a:avLst/>
          </a:prstGeom>
          <a:noFill/>
          <a:ln>
            <a:noFill/>
          </a:ln>
        </p:spPr>
        <p:txBody>
          <a:bodyPr wrap="square" lIns="243800" tIns="243800" rIns="243800" bIns="243800" anchor="ctr" anchorCtr="0">
            <a:noAutofit/>
          </a:bodyPr>
          <a:lstStyle/>
          <a:p>
            <a:pPr lvl="0" rtl="0">
              <a:spcBef>
                <a:spcPts val="0"/>
              </a:spcBef>
              <a:buNone/>
            </a:pPr>
            <a:r>
              <a:rPr lang="en-US" sz="3200" dirty="0" err="1">
                <a:solidFill>
                  <a:schemeClr val="dk1"/>
                </a:solidFill>
                <a:highlight>
                  <a:srgbClr val="FFE4FF"/>
                </a:highlight>
                <a:latin typeface="Consolas"/>
                <a:ea typeface="Consolas"/>
                <a:cs typeface="Consolas"/>
                <a:sym typeface="Consolas"/>
              </a:rPr>
              <a:t>x_data</a:t>
            </a:r>
            <a:r>
              <a:rPr lang="en-US" sz="3200" dirty="0">
                <a:solidFill>
                  <a:schemeClr val="dk1"/>
                </a:solidFill>
                <a:highlight>
                  <a:srgbClr val="FFFFFF"/>
                </a:highlight>
                <a:latin typeface="Consolas"/>
                <a:ea typeface="Consolas"/>
                <a:cs typeface="Consolas"/>
                <a:sym typeface="Consolas"/>
              </a:rPr>
              <a:t> =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2</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2</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3</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2</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3</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3</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4</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4</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5</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5</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7</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5</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5</a:t>
            </a:r>
            <a:r>
              <a:rPr lang="en-US" sz="3200" dirty="0">
                <a:solidFill>
                  <a:schemeClr val="dk1"/>
                </a:solidFill>
                <a:highlight>
                  <a:srgbClr val="FFFFFF"/>
                </a:highlight>
                <a:latin typeface="Consolas"/>
                <a:ea typeface="Consolas"/>
                <a:cs typeface="Consolas"/>
                <a:sym typeface="Consolas"/>
              </a:rPr>
              <a:t>], </a:t>
            </a:r>
          </a:p>
          <a:p>
            <a:pPr lvl="0" rtl="0">
              <a:spcBef>
                <a:spcPts val="0"/>
              </a:spcBef>
              <a:buNone/>
            </a:pP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2</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5</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6</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6</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6</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6</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7</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7</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7</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r>
              <a:rPr lang="en-US" sz="3200" dirty="0" err="1">
                <a:solidFill>
                  <a:schemeClr val="dk1"/>
                </a:solidFill>
                <a:highlight>
                  <a:srgbClr val="FFFFFF"/>
                </a:highlight>
                <a:latin typeface="Consolas"/>
                <a:ea typeface="Consolas"/>
                <a:cs typeface="Consolas"/>
                <a:sym typeface="Consolas"/>
              </a:rPr>
              <a:t>y_data</a:t>
            </a:r>
            <a:r>
              <a:rPr lang="en-US" sz="3200" dirty="0">
                <a:solidFill>
                  <a:schemeClr val="dk1"/>
                </a:solidFill>
                <a:highlight>
                  <a:srgbClr val="FFFFFF"/>
                </a:highlight>
                <a:latin typeface="Consolas"/>
                <a:ea typeface="Consolas"/>
                <a:cs typeface="Consolas"/>
                <a:sym typeface="Consolas"/>
              </a:rPr>
              <a:t> =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endParaRPr sz="3200" dirty="0">
              <a:solidFill>
                <a:schemeClr val="dk1"/>
              </a:solidFill>
              <a:highlight>
                <a:srgbClr val="FFFFFF"/>
              </a:highlight>
              <a:latin typeface="Consolas"/>
              <a:ea typeface="Consolas"/>
              <a:cs typeface="Consolas"/>
              <a:sym typeface="Consolas"/>
            </a:endParaRPr>
          </a:p>
          <a:p>
            <a:pPr lvl="0" rtl="0">
              <a:spcBef>
                <a:spcPts val="0"/>
              </a:spcBef>
              <a:buNone/>
            </a:pPr>
            <a:r>
              <a:rPr lang="en-US" sz="3200" dirty="0">
                <a:solidFill>
                  <a:schemeClr val="dk1"/>
                </a:solidFill>
                <a:highlight>
                  <a:srgbClr val="FFFFFF"/>
                </a:highlight>
                <a:latin typeface="Consolas"/>
                <a:ea typeface="Consolas"/>
                <a:cs typeface="Consolas"/>
                <a:sym typeface="Consolas"/>
              </a:rPr>
              <a:t>X = </a:t>
            </a:r>
            <a:r>
              <a:rPr lang="en-US" sz="3200" dirty="0" err="1">
                <a:solidFill>
                  <a:schemeClr val="dk1"/>
                </a:solidFill>
                <a:highlight>
                  <a:srgbClr val="FFFFFF"/>
                </a:highlight>
                <a:latin typeface="Consolas"/>
                <a:ea typeface="Consolas"/>
                <a:cs typeface="Consolas"/>
                <a:sym typeface="Consolas"/>
              </a:rPr>
              <a:t>tf.placeholder</a:t>
            </a:r>
            <a:r>
              <a:rPr lang="en-US" sz="3200" dirty="0">
                <a:solidFill>
                  <a:schemeClr val="dk1"/>
                </a:solidFill>
                <a:highlight>
                  <a:srgbClr val="FFFFFF"/>
                </a:highlight>
                <a:latin typeface="Consolas"/>
                <a:ea typeface="Consolas"/>
                <a:cs typeface="Consolas"/>
                <a:sym typeface="Consolas"/>
              </a:rPr>
              <a:t>(</a:t>
            </a:r>
            <a:r>
              <a:rPr lang="en-US" sz="3200" b="1" dirty="0">
                <a:solidFill>
                  <a:srgbClr val="008080"/>
                </a:solidFill>
                <a:highlight>
                  <a:srgbClr val="FFFFFF"/>
                </a:highlight>
                <a:latin typeface="Consolas"/>
                <a:ea typeface="Consolas"/>
                <a:cs typeface="Consolas"/>
                <a:sym typeface="Consolas"/>
              </a:rPr>
              <a:t>"float"</a:t>
            </a:r>
            <a:r>
              <a:rPr lang="en-US" sz="3200" dirty="0">
                <a:solidFill>
                  <a:schemeClr val="dk1"/>
                </a:solidFill>
                <a:highlight>
                  <a:srgbClr val="FFFFFF"/>
                </a:highlight>
                <a:latin typeface="Consolas"/>
                <a:ea typeface="Consolas"/>
                <a:cs typeface="Consolas"/>
                <a:sym typeface="Consolas"/>
              </a:rPr>
              <a:t>, [</a:t>
            </a:r>
            <a:r>
              <a:rPr lang="en-US" sz="3200" b="1" dirty="0">
                <a:solidFill>
                  <a:srgbClr val="000080"/>
                </a:solidFill>
                <a:highlight>
                  <a:srgbClr val="FFFFFF"/>
                </a:highlight>
                <a:latin typeface="Consolas"/>
                <a:ea typeface="Consolas"/>
                <a:cs typeface="Consolas"/>
                <a:sym typeface="Consolas"/>
              </a:rPr>
              <a:t>None</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4</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r>
              <a:rPr lang="en-US" sz="3200" dirty="0">
                <a:solidFill>
                  <a:schemeClr val="dk1"/>
                </a:solidFill>
                <a:highlight>
                  <a:srgbClr val="FFFFFF"/>
                </a:highlight>
                <a:latin typeface="Consolas"/>
                <a:ea typeface="Consolas"/>
                <a:cs typeface="Consolas"/>
                <a:sym typeface="Consolas"/>
              </a:rPr>
              <a:t>Y = </a:t>
            </a:r>
            <a:r>
              <a:rPr lang="en-US" sz="3200" dirty="0" err="1">
                <a:solidFill>
                  <a:schemeClr val="dk1"/>
                </a:solidFill>
                <a:highlight>
                  <a:srgbClr val="FFFFFF"/>
                </a:highlight>
                <a:latin typeface="Consolas"/>
                <a:ea typeface="Consolas"/>
                <a:cs typeface="Consolas"/>
                <a:sym typeface="Consolas"/>
              </a:rPr>
              <a:t>tf.placeholder</a:t>
            </a:r>
            <a:r>
              <a:rPr lang="en-US" sz="3200" dirty="0">
                <a:solidFill>
                  <a:schemeClr val="dk1"/>
                </a:solidFill>
                <a:highlight>
                  <a:srgbClr val="FFFFFF"/>
                </a:highlight>
                <a:latin typeface="Consolas"/>
                <a:ea typeface="Consolas"/>
                <a:cs typeface="Consolas"/>
                <a:sym typeface="Consolas"/>
              </a:rPr>
              <a:t>(</a:t>
            </a:r>
            <a:r>
              <a:rPr lang="en-US" sz="3200" b="1" dirty="0">
                <a:solidFill>
                  <a:srgbClr val="008080"/>
                </a:solidFill>
                <a:highlight>
                  <a:srgbClr val="FFFFFF"/>
                </a:highlight>
                <a:latin typeface="Consolas"/>
                <a:ea typeface="Consolas"/>
                <a:cs typeface="Consolas"/>
                <a:sym typeface="Consolas"/>
              </a:rPr>
              <a:t>"float"</a:t>
            </a:r>
            <a:r>
              <a:rPr lang="en-US" sz="3200" dirty="0">
                <a:solidFill>
                  <a:schemeClr val="dk1"/>
                </a:solidFill>
                <a:highlight>
                  <a:srgbClr val="FFFFFF"/>
                </a:highlight>
                <a:latin typeface="Consolas"/>
                <a:ea typeface="Consolas"/>
                <a:cs typeface="Consolas"/>
                <a:sym typeface="Consolas"/>
              </a:rPr>
              <a:t>, [</a:t>
            </a:r>
            <a:r>
              <a:rPr lang="en-US" sz="3200" b="1" dirty="0">
                <a:solidFill>
                  <a:srgbClr val="000080"/>
                </a:solidFill>
                <a:highlight>
                  <a:srgbClr val="FFFFFF"/>
                </a:highlight>
                <a:latin typeface="Consolas"/>
                <a:ea typeface="Consolas"/>
                <a:cs typeface="Consolas"/>
                <a:sym typeface="Consolas"/>
              </a:rPr>
              <a:t>None</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3</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r>
              <a:rPr lang="en-US" sz="3200" dirty="0" err="1">
                <a:solidFill>
                  <a:schemeClr val="dk1"/>
                </a:solidFill>
                <a:highlight>
                  <a:srgbClr val="FFFFFF"/>
                </a:highlight>
                <a:latin typeface="Consolas"/>
                <a:ea typeface="Consolas"/>
                <a:cs typeface="Consolas"/>
                <a:sym typeface="Consolas"/>
              </a:rPr>
              <a:t>nb_classes</a:t>
            </a:r>
            <a:r>
              <a:rPr lang="en-US" sz="3200" dirty="0">
                <a:solidFill>
                  <a:schemeClr val="dk1"/>
                </a:solidFill>
                <a:highlight>
                  <a:srgbClr val="FFFFFF"/>
                </a:highlight>
                <a:latin typeface="Consolas"/>
                <a:ea typeface="Consolas"/>
                <a:cs typeface="Consolas"/>
                <a:sym typeface="Consolas"/>
              </a:rPr>
              <a:t> = </a:t>
            </a:r>
            <a:r>
              <a:rPr lang="en-US" sz="3200" dirty="0">
                <a:solidFill>
                  <a:srgbClr val="0000FF"/>
                </a:solidFill>
                <a:highlight>
                  <a:srgbClr val="FFFFFF"/>
                </a:highlight>
                <a:latin typeface="Consolas"/>
                <a:ea typeface="Consolas"/>
                <a:cs typeface="Consolas"/>
                <a:sym typeface="Consolas"/>
              </a:rPr>
              <a:t>3</a:t>
            </a:r>
          </a:p>
          <a:p>
            <a:pPr lvl="0" rtl="0">
              <a:spcBef>
                <a:spcPts val="0"/>
              </a:spcBef>
              <a:buNone/>
            </a:pPr>
            <a:endParaRPr sz="3200" dirty="0">
              <a:solidFill>
                <a:srgbClr val="0000FF"/>
              </a:solidFill>
              <a:highlight>
                <a:srgbClr val="FFFFFF"/>
              </a:highlight>
              <a:latin typeface="Consolas"/>
              <a:ea typeface="Consolas"/>
              <a:cs typeface="Consolas"/>
              <a:sym typeface="Consolas"/>
            </a:endParaRPr>
          </a:p>
          <a:p>
            <a:pPr lvl="0" rtl="0">
              <a:spcBef>
                <a:spcPts val="0"/>
              </a:spcBef>
              <a:buNone/>
            </a:pPr>
            <a:r>
              <a:rPr lang="en-US" sz="3200" dirty="0">
                <a:solidFill>
                  <a:schemeClr val="dk1"/>
                </a:solidFill>
                <a:highlight>
                  <a:srgbClr val="FFFFFF"/>
                </a:highlight>
                <a:latin typeface="Consolas"/>
                <a:ea typeface="Consolas"/>
                <a:cs typeface="Consolas"/>
                <a:sym typeface="Consolas"/>
              </a:rPr>
              <a:t>W = </a:t>
            </a:r>
            <a:r>
              <a:rPr lang="en-US" sz="3200" dirty="0" err="1">
                <a:solidFill>
                  <a:schemeClr val="dk1"/>
                </a:solidFill>
                <a:highlight>
                  <a:srgbClr val="FFFFFF"/>
                </a:highlight>
                <a:latin typeface="Consolas"/>
                <a:ea typeface="Consolas"/>
                <a:cs typeface="Consolas"/>
                <a:sym typeface="Consolas"/>
              </a:rPr>
              <a:t>tf.Variable</a:t>
            </a:r>
            <a:r>
              <a:rPr lang="en-US" sz="3200" dirty="0">
                <a:solidFill>
                  <a:schemeClr val="dk1"/>
                </a:solidFill>
                <a:highlight>
                  <a:srgbClr val="FFFFFF"/>
                </a:highlight>
                <a:latin typeface="Consolas"/>
                <a:ea typeface="Consolas"/>
                <a:cs typeface="Consolas"/>
                <a:sym typeface="Consolas"/>
              </a:rPr>
              <a:t>(</a:t>
            </a:r>
            <a:r>
              <a:rPr lang="en-US" sz="3200" dirty="0" err="1">
                <a:solidFill>
                  <a:schemeClr val="dk1"/>
                </a:solidFill>
                <a:highlight>
                  <a:srgbClr val="FFFFFF"/>
                </a:highlight>
                <a:latin typeface="Consolas"/>
                <a:ea typeface="Consolas"/>
                <a:cs typeface="Consolas"/>
                <a:sym typeface="Consolas"/>
              </a:rPr>
              <a:t>tf.random_normal</a:t>
            </a:r>
            <a:r>
              <a:rPr lang="en-US" sz="3200" dirty="0">
                <a:solidFill>
                  <a:schemeClr val="dk1"/>
                </a:solidFill>
                <a:highlight>
                  <a:srgbClr val="FFFFFF"/>
                </a:highlight>
                <a:latin typeface="Consolas"/>
                <a:ea typeface="Consolas"/>
                <a:cs typeface="Consolas"/>
                <a:sym typeface="Consolas"/>
              </a:rPr>
              <a:t>([</a:t>
            </a:r>
            <a:r>
              <a:rPr lang="en-US" sz="3200" dirty="0">
                <a:solidFill>
                  <a:srgbClr val="0000FF"/>
                </a:solidFill>
                <a:highlight>
                  <a:srgbClr val="FFFFFF"/>
                </a:highlight>
                <a:latin typeface="Consolas"/>
                <a:ea typeface="Consolas"/>
                <a:cs typeface="Consolas"/>
                <a:sym typeface="Consolas"/>
              </a:rPr>
              <a:t>4</a:t>
            </a:r>
            <a:r>
              <a:rPr lang="en-US" sz="3200" dirty="0">
                <a:solidFill>
                  <a:schemeClr val="dk1"/>
                </a:solidFill>
                <a:highlight>
                  <a:srgbClr val="FFFFFF"/>
                </a:highlight>
                <a:latin typeface="Consolas"/>
                <a:ea typeface="Consolas"/>
                <a:cs typeface="Consolas"/>
                <a:sym typeface="Consolas"/>
              </a:rPr>
              <a:t>, </a:t>
            </a:r>
            <a:r>
              <a:rPr lang="en-US" sz="3200" dirty="0" err="1">
                <a:solidFill>
                  <a:schemeClr val="dk1"/>
                </a:solidFill>
                <a:highlight>
                  <a:srgbClr val="FFFFFF"/>
                </a:highlight>
                <a:latin typeface="Consolas"/>
                <a:ea typeface="Consolas"/>
                <a:cs typeface="Consolas"/>
                <a:sym typeface="Consolas"/>
              </a:rPr>
              <a:t>nb_classes</a:t>
            </a:r>
            <a:r>
              <a:rPr lang="en-US" sz="3200" dirty="0">
                <a:solidFill>
                  <a:schemeClr val="dk1"/>
                </a:solidFill>
                <a:highlight>
                  <a:srgbClr val="FFFFFF"/>
                </a:highlight>
                <a:latin typeface="Consolas"/>
                <a:ea typeface="Consolas"/>
                <a:cs typeface="Consolas"/>
                <a:sym typeface="Consolas"/>
              </a:rPr>
              <a:t>]), </a:t>
            </a:r>
            <a:r>
              <a:rPr lang="en-US" sz="3200" dirty="0">
                <a:solidFill>
                  <a:srgbClr val="660099"/>
                </a:solidFill>
                <a:highlight>
                  <a:srgbClr val="FFFFFF"/>
                </a:highlight>
                <a:latin typeface="Consolas"/>
                <a:ea typeface="Consolas"/>
                <a:cs typeface="Consolas"/>
                <a:sym typeface="Consolas"/>
              </a:rPr>
              <a:t>name</a:t>
            </a:r>
            <a:r>
              <a:rPr lang="en-US" sz="3200" dirty="0">
                <a:solidFill>
                  <a:schemeClr val="dk1"/>
                </a:solidFill>
                <a:highlight>
                  <a:srgbClr val="FFFFFF"/>
                </a:highlight>
                <a:latin typeface="Consolas"/>
                <a:ea typeface="Consolas"/>
                <a:cs typeface="Consolas"/>
                <a:sym typeface="Consolas"/>
              </a:rPr>
              <a:t>=</a:t>
            </a:r>
            <a:r>
              <a:rPr lang="en-US" sz="3200" b="1" dirty="0">
                <a:solidFill>
                  <a:srgbClr val="008080"/>
                </a:solidFill>
                <a:highlight>
                  <a:srgbClr val="FFFFFF"/>
                </a:highlight>
                <a:latin typeface="Consolas"/>
                <a:ea typeface="Consolas"/>
                <a:cs typeface="Consolas"/>
                <a:sym typeface="Consolas"/>
              </a:rPr>
              <a:t>'weight'</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r>
              <a:rPr lang="en-US" sz="3200" dirty="0">
                <a:solidFill>
                  <a:schemeClr val="dk1"/>
                </a:solidFill>
                <a:highlight>
                  <a:srgbClr val="FFFFFF"/>
                </a:highlight>
                <a:latin typeface="Consolas"/>
                <a:ea typeface="Consolas"/>
                <a:cs typeface="Consolas"/>
                <a:sym typeface="Consolas"/>
              </a:rPr>
              <a:t>b = </a:t>
            </a:r>
            <a:r>
              <a:rPr lang="en-US" sz="3200" dirty="0" err="1">
                <a:solidFill>
                  <a:schemeClr val="dk1"/>
                </a:solidFill>
                <a:highlight>
                  <a:srgbClr val="FFFFFF"/>
                </a:highlight>
                <a:latin typeface="Consolas"/>
                <a:ea typeface="Consolas"/>
                <a:cs typeface="Consolas"/>
                <a:sym typeface="Consolas"/>
              </a:rPr>
              <a:t>tf.Variable</a:t>
            </a:r>
            <a:r>
              <a:rPr lang="en-US" sz="3200" dirty="0">
                <a:solidFill>
                  <a:schemeClr val="dk1"/>
                </a:solidFill>
                <a:highlight>
                  <a:srgbClr val="FFFFFF"/>
                </a:highlight>
                <a:latin typeface="Consolas"/>
                <a:ea typeface="Consolas"/>
                <a:cs typeface="Consolas"/>
                <a:sym typeface="Consolas"/>
              </a:rPr>
              <a:t>(</a:t>
            </a:r>
            <a:r>
              <a:rPr lang="en-US" sz="3200" dirty="0" err="1">
                <a:solidFill>
                  <a:schemeClr val="dk1"/>
                </a:solidFill>
                <a:highlight>
                  <a:srgbClr val="FFFFFF"/>
                </a:highlight>
                <a:latin typeface="Consolas"/>
                <a:ea typeface="Consolas"/>
                <a:cs typeface="Consolas"/>
                <a:sym typeface="Consolas"/>
              </a:rPr>
              <a:t>tf.random_normal</a:t>
            </a:r>
            <a:r>
              <a:rPr lang="en-US" sz="3200" dirty="0">
                <a:solidFill>
                  <a:schemeClr val="dk1"/>
                </a:solidFill>
                <a:highlight>
                  <a:srgbClr val="FFFFFF"/>
                </a:highlight>
                <a:latin typeface="Consolas"/>
                <a:ea typeface="Consolas"/>
                <a:cs typeface="Consolas"/>
                <a:sym typeface="Consolas"/>
              </a:rPr>
              <a:t>([</a:t>
            </a:r>
            <a:r>
              <a:rPr lang="en-US" sz="3200" dirty="0" err="1">
                <a:solidFill>
                  <a:schemeClr val="dk1"/>
                </a:solidFill>
                <a:highlight>
                  <a:srgbClr val="FFFFFF"/>
                </a:highlight>
                <a:latin typeface="Consolas"/>
                <a:ea typeface="Consolas"/>
                <a:cs typeface="Consolas"/>
                <a:sym typeface="Consolas"/>
              </a:rPr>
              <a:t>nb_classes</a:t>
            </a:r>
            <a:r>
              <a:rPr lang="en-US" sz="3200" dirty="0">
                <a:solidFill>
                  <a:schemeClr val="dk1"/>
                </a:solidFill>
                <a:highlight>
                  <a:srgbClr val="FFFFFF"/>
                </a:highlight>
                <a:latin typeface="Consolas"/>
                <a:ea typeface="Consolas"/>
                <a:cs typeface="Consolas"/>
                <a:sym typeface="Consolas"/>
              </a:rPr>
              <a:t>]), </a:t>
            </a:r>
            <a:r>
              <a:rPr lang="en-US" sz="3200" dirty="0">
                <a:solidFill>
                  <a:srgbClr val="660099"/>
                </a:solidFill>
                <a:highlight>
                  <a:srgbClr val="FFFFFF"/>
                </a:highlight>
                <a:latin typeface="Consolas"/>
                <a:ea typeface="Consolas"/>
                <a:cs typeface="Consolas"/>
                <a:sym typeface="Consolas"/>
              </a:rPr>
              <a:t>name</a:t>
            </a:r>
            <a:r>
              <a:rPr lang="en-US" sz="3200" dirty="0">
                <a:solidFill>
                  <a:schemeClr val="dk1"/>
                </a:solidFill>
                <a:highlight>
                  <a:srgbClr val="FFFFFF"/>
                </a:highlight>
                <a:latin typeface="Consolas"/>
                <a:ea typeface="Consolas"/>
                <a:cs typeface="Consolas"/>
                <a:sym typeface="Consolas"/>
              </a:rPr>
              <a:t>=</a:t>
            </a:r>
            <a:r>
              <a:rPr lang="en-US" sz="3200" b="1" dirty="0">
                <a:solidFill>
                  <a:srgbClr val="008080"/>
                </a:solidFill>
                <a:highlight>
                  <a:srgbClr val="FFFFFF"/>
                </a:highlight>
                <a:latin typeface="Consolas"/>
                <a:ea typeface="Consolas"/>
                <a:cs typeface="Consolas"/>
                <a:sym typeface="Consolas"/>
              </a:rPr>
              <a:t>'bias'</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endParaRPr sz="3200" dirty="0">
              <a:solidFill>
                <a:schemeClr val="dk1"/>
              </a:solidFill>
              <a:highlight>
                <a:srgbClr val="FFFFFF"/>
              </a:highlight>
              <a:latin typeface="Consolas"/>
              <a:ea typeface="Consolas"/>
              <a:cs typeface="Consolas"/>
              <a:sym typeface="Consolas"/>
            </a:endParaRPr>
          </a:p>
          <a:p>
            <a:pPr lvl="0" rtl="0">
              <a:spcBef>
                <a:spcPts val="0"/>
              </a:spcBef>
              <a:buNone/>
            </a:pPr>
            <a:r>
              <a:rPr lang="en-US" sz="3200" i="1" dirty="0">
                <a:solidFill>
                  <a:srgbClr val="808080"/>
                </a:solidFill>
                <a:highlight>
                  <a:srgbClr val="FFFFFF"/>
                </a:highlight>
                <a:latin typeface="Consolas"/>
                <a:ea typeface="Consolas"/>
                <a:cs typeface="Consolas"/>
                <a:sym typeface="Consolas"/>
              </a:rPr>
              <a:t># </a:t>
            </a:r>
            <a:r>
              <a:rPr lang="en-US" sz="3200" i="1" dirty="0" err="1">
                <a:solidFill>
                  <a:srgbClr val="808080"/>
                </a:solidFill>
                <a:highlight>
                  <a:srgbClr val="FFFFFF"/>
                </a:highlight>
                <a:latin typeface="Consolas"/>
                <a:ea typeface="Consolas"/>
                <a:cs typeface="Consolas"/>
                <a:sym typeface="Consolas"/>
              </a:rPr>
              <a:t>tf.nn.softmax</a:t>
            </a:r>
            <a:r>
              <a:rPr lang="en-US" sz="3200" i="1" dirty="0">
                <a:solidFill>
                  <a:srgbClr val="808080"/>
                </a:solidFill>
                <a:highlight>
                  <a:srgbClr val="FFFFFF"/>
                </a:highlight>
                <a:latin typeface="Consolas"/>
                <a:ea typeface="Consolas"/>
                <a:cs typeface="Consolas"/>
                <a:sym typeface="Consolas"/>
              </a:rPr>
              <a:t> computes </a:t>
            </a:r>
            <a:r>
              <a:rPr lang="en-US" sz="3200" i="1" dirty="0" err="1">
                <a:solidFill>
                  <a:srgbClr val="808080"/>
                </a:solidFill>
                <a:highlight>
                  <a:srgbClr val="FFFFFF"/>
                </a:highlight>
                <a:latin typeface="Consolas"/>
                <a:ea typeface="Consolas"/>
                <a:cs typeface="Consolas"/>
                <a:sym typeface="Consolas"/>
              </a:rPr>
              <a:t>softmax</a:t>
            </a:r>
            <a:r>
              <a:rPr lang="en-US" sz="3200" i="1" dirty="0">
                <a:solidFill>
                  <a:srgbClr val="808080"/>
                </a:solidFill>
                <a:highlight>
                  <a:srgbClr val="FFFFFF"/>
                </a:highlight>
                <a:latin typeface="Consolas"/>
                <a:ea typeface="Consolas"/>
                <a:cs typeface="Consolas"/>
                <a:sym typeface="Consolas"/>
              </a:rPr>
              <a:t> activations</a:t>
            </a:r>
          </a:p>
          <a:p>
            <a:pPr lvl="0" rtl="0">
              <a:spcBef>
                <a:spcPts val="0"/>
              </a:spcBef>
              <a:buNone/>
            </a:pPr>
            <a:r>
              <a:rPr lang="en-US" sz="3200" i="1" dirty="0">
                <a:solidFill>
                  <a:srgbClr val="808080"/>
                </a:solidFill>
                <a:highlight>
                  <a:srgbClr val="FFFFFF"/>
                </a:highlight>
                <a:latin typeface="Consolas"/>
                <a:ea typeface="Consolas"/>
                <a:cs typeface="Consolas"/>
                <a:sym typeface="Consolas"/>
              </a:rPr>
              <a:t># </a:t>
            </a:r>
            <a:r>
              <a:rPr lang="en-US" sz="3200" i="1" dirty="0" err="1">
                <a:solidFill>
                  <a:srgbClr val="808080"/>
                </a:solidFill>
                <a:highlight>
                  <a:srgbClr val="FFFFFF"/>
                </a:highlight>
                <a:latin typeface="Consolas"/>
                <a:ea typeface="Consolas"/>
                <a:cs typeface="Consolas"/>
                <a:sym typeface="Consolas"/>
              </a:rPr>
              <a:t>softmax</a:t>
            </a:r>
            <a:r>
              <a:rPr lang="en-US" sz="3200" i="1" dirty="0">
                <a:solidFill>
                  <a:srgbClr val="808080"/>
                </a:solidFill>
                <a:highlight>
                  <a:srgbClr val="FFFFFF"/>
                </a:highlight>
                <a:latin typeface="Consolas"/>
                <a:ea typeface="Consolas"/>
                <a:cs typeface="Consolas"/>
                <a:sym typeface="Consolas"/>
              </a:rPr>
              <a:t> = exp(</a:t>
            </a:r>
            <a:r>
              <a:rPr lang="en-US" sz="3200" i="1" dirty="0" err="1">
                <a:solidFill>
                  <a:srgbClr val="808080"/>
                </a:solidFill>
                <a:highlight>
                  <a:srgbClr val="FFFFFF"/>
                </a:highlight>
                <a:latin typeface="Consolas"/>
                <a:ea typeface="Consolas"/>
                <a:cs typeface="Consolas"/>
                <a:sym typeface="Consolas"/>
              </a:rPr>
              <a:t>logits</a:t>
            </a:r>
            <a:r>
              <a:rPr lang="en-US" sz="3200" i="1" dirty="0">
                <a:solidFill>
                  <a:srgbClr val="808080"/>
                </a:solidFill>
                <a:highlight>
                  <a:srgbClr val="FFFFFF"/>
                </a:highlight>
                <a:latin typeface="Consolas"/>
                <a:ea typeface="Consolas"/>
                <a:cs typeface="Consolas"/>
                <a:sym typeface="Consolas"/>
              </a:rPr>
              <a:t>) / </a:t>
            </a:r>
            <a:r>
              <a:rPr lang="en-US" sz="3200" i="1" dirty="0" err="1">
                <a:solidFill>
                  <a:srgbClr val="808080"/>
                </a:solidFill>
                <a:highlight>
                  <a:srgbClr val="FFFFFF"/>
                </a:highlight>
                <a:latin typeface="Consolas"/>
                <a:ea typeface="Consolas"/>
                <a:cs typeface="Consolas"/>
                <a:sym typeface="Consolas"/>
              </a:rPr>
              <a:t>reduce_sum</a:t>
            </a:r>
            <a:r>
              <a:rPr lang="en-US" sz="3200" i="1" dirty="0">
                <a:solidFill>
                  <a:srgbClr val="808080"/>
                </a:solidFill>
                <a:highlight>
                  <a:srgbClr val="FFFFFF"/>
                </a:highlight>
                <a:latin typeface="Consolas"/>
                <a:ea typeface="Consolas"/>
                <a:cs typeface="Consolas"/>
                <a:sym typeface="Consolas"/>
              </a:rPr>
              <a:t>(exp(</a:t>
            </a:r>
            <a:r>
              <a:rPr lang="en-US" sz="3200" i="1" dirty="0" err="1">
                <a:solidFill>
                  <a:srgbClr val="808080"/>
                </a:solidFill>
                <a:highlight>
                  <a:srgbClr val="FFFFFF"/>
                </a:highlight>
                <a:latin typeface="Consolas"/>
                <a:ea typeface="Consolas"/>
                <a:cs typeface="Consolas"/>
                <a:sym typeface="Consolas"/>
              </a:rPr>
              <a:t>logits</a:t>
            </a:r>
            <a:r>
              <a:rPr lang="en-US" sz="3200" i="1" dirty="0">
                <a:solidFill>
                  <a:srgbClr val="808080"/>
                </a:solidFill>
                <a:highlight>
                  <a:srgbClr val="FFFFFF"/>
                </a:highlight>
                <a:latin typeface="Consolas"/>
                <a:ea typeface="Consolas"/>
                <a:cs typeface="Consolas"/>
                <a:sym typeface="Consolas"/>
              </a:rPr>
              <a:t>), dim)</a:t>
            </a:r>
          </a:p>
          <a:p>
            <a:pPr lvl="0" rtl="0">
              <a:spcBef>
                <a:spcPts val="0"/>
              </a:spcBef>
              <a:buNone/>
            </a:pPr>
            <a:r>
              <a:rPr lang="en-US" sz="3200" dirty="0">
                <a:solidFill>
                  <a:schemeClr val="dk1"/>
                </a:solidFill>
                <a:highlight>
                  <a:srgbClr val="FFFFFF"/>
                </a:highlight>
                <a:latin typeface="Consolas"/>
                <a:ea typeface="Consolas"/>
                <a:cs typeface="Consolas"/>
                <a:sym typeface="Consolas"/>
              </a:rPr>
              <a:t>hypothesis = </a:t>
            </a:r>
            <a:r>
              <a:rPr lang="en-US" sz="3200" dirty="0" err="1">
                <a:solidFill>
                  <a:schemeClr val="dk1"/>
                </a:solidFill>
                <a:highlight>
                  <a:srgbClr val="FFFFFF"/>
                </a:highlight>
                <a:latin typeface="Consolas"/>
                <a:ea typeface="Consolas"/>
                <a:cs typeface="Consolas"/>
                <a:sym typeface="Consolas"/>
              </a:rPr>
              <a:t>tf.nn.softmax</a:t>
            </a:r>
            <a:r>
              <a:rPr lang="en-US" sz="3200" dirty="0">
                <a:solidFill>
                  <a:schemeClr val="dk1"/>
                </a:solidFill>
                <a:highlight>
                  <a:srgbClr val="FFFFFF"/>
                </a:highlight>
                <a:latin typeface="Consolas"/>
                <a:ea typeface="Consolas"/>
                <a:cs typeface="Consolas"/>
                <a:sym typeface="Consolas"/>
              </a:rPr>
              <a:t>(</a:t>
            </a:r>
            <a:r>
              <a:rPr lang="en-US" sz="3200" dirty="0" err="1">
                <a:solidFill>
                  <a:schemeClr val="dk1"/>
                </a:solidFill>
                <a:highlight>
                  <a:srgbClr val="FFFFFF"/>
                </a:highlight>
                <a:latin typeface="Consolas"/>
                <a:ea typeface="Consolas"/>
                <a:cs typeface="Consolas"/>
                <a:sym typeface="Consolas"/>
              </a:rPr>
              <a:t>tf.matmul</a:t>
            </a:r>
            <a:r>
              <a:rPr lang="en-US" sz="3200" dirty="0">
                <a:solidFill>
                  <a:schemeClr val="dk1"/>
                </a:solidFill>
                <a:highlight>
                  <a:srgbClr val="FFFFFF"/>
                </a:highlight>
                <a:latin typeface="Consolas"/>
                <a:ea typeface="Consolas"/>
                <a:cs typeface="Consolas"/>
                <a:sym typeface="Consolas"/>
              </a:rPr>
              <a:t>(X, W) + b)</a:t>
            </a:r>
          </a:p>
          <a:p>
            <a:pPr lvl="0" rtl="0">
              <a:spcBef>
                <a:spcPts val="0"/>
              </a:spcBef>
              <a:buNone/>
            </a:pPr>
            <a:endParaRPr sz="3200" dirty="0">
              <a:solidFill>
                <a:schemeClr val="dk1"/>
              </a:solidFill>
              <a:highlight>
                <a:srgbClr val="FFFFFF"/>
              </a:highlight>
              <a:latin typeface="Consolas"/>
              <a:ea typeface="Consolas"/>
              <a:cs typeface="Consolas"/>
              <a:sym typeface="Consolas"/>
            </a:endParaRPr>
          </a:p>
          <a:p>
            <a:pPr lvl="0" rtl="0">
              <a:spcBef>
                <a:spcPts val="0"/>
              </a:spcBef>
              <a:buNone/>
            </a:pPr>
            <a:r>
              <a:rPr lang="en-US" sz="3200" i="1" dirty="0">
                <a:solidFill>
                  <a:srgbClr val="808080"/>
                </a:solidFill>
                <a:highlight>
                  <a:srgbClr val="FFFFFF"/>
                </a:highlight>
                <a:latin typeface="Consolas"/>
                <a:ea typeface="Consolas"/>
                <a:cs typeface="Consolas"/>
                <a:sym typeface="Consolas"/>
              </a:rPr>
              <a:t># Cross entropy cost/loss</a:t>
            </a:r>
          </a:p>
          <a:p>
            <a:pPr lvl="0" rtl="0">
              <a:spcBef>
                <a:spcPts val="0"/>
              </a:spcBef>
              <a:buNone/>
            </a:pPr>
            <a:r>
              <a:rPr lang="en-US" sz="3200" dirty="0">
                <a:solidFill>
                  <a:schemeClr val="dk1"/>
                </a:solidFill>
                <a:highlight>
                  <a:srgbClr val="FFFFFF"/>
                </a:highlight>
                <a:latin typeface="Consolas"/>
                <a:ea typeface="Consolas"/>
                <a:cs typeface="Consolas"/>
                <a:sym typeface="Consolas"/>
              </a:rPr>
              <a:t>cost = </a:t>
            </a:r>
            <a:r>
              <a:rPr lang="en-US" sz="3200" dirty="0" err="1">
                <a:solidFill>
                  <a:schemeClr val="dk1"/>
                </a:solidFill>
                <a:highlight>
                  <a:srgbClr val="FFFFFF"/>
                </a:highlight>
                <a:latin typeface="Consolas"/>
                <a:ea typeface="Consolas"/>
                <a:cs typeface="Consolas"/>
                <a:sym typeface="Consolas"/>
              </a:rPr>
              <a:t>tf.reduce_mean</a:t>
            </a:r>
            <a:r>
              <a:rPr lang="en-US" sz="3200" dirty="0">
                <a:solidFill>
                  <a:schemeClr val="dk1"/>
                </a:solidFill>
                <a:highlight>
                  <a:srgbClr val="FFFFFF"/>
                </a:highlight>
                <a:latin typeface="Consolas"/>
                <a:ea typeface="Consolas"/>
                <a:cs typeface="Consolas"/>
                <a:sym typeface="Consolas"/>
              </a:rPr>
              <a:t>(-</a:t>
            </a:r>
            <a:r>
              <a:rPr lang="en-US" sz="3200" dirty="0" err="1">
                <a:solidFill>
                  <a:schemeClr val="dk1"/>
                </a:solidFill>
                <a:highlight>
                  <a:srgbClr val="FFFFFF"/>
                </a:highlight>
                <a:latin typeface="Consolas"/>
                <a:ea typeface="Consolas"/>
                <a:cs typeface="Consolas"/>
                <a:sym typeface="Consolas"/>
              </a:rPr>
              <a:t>tf.reduce_sum</a:t>
            </a:r>
            <a:r>
              <a:rPr lang="en-US" sz="3200" dirty="0">
                <a:solidFill>
                  <a:schemeClr val="dk1"/>
                </a:solidFill>
                <a:highlight>
                  <a:srgbClr val="FFFFFF"/>
                </a:highlight>
                <a:latin typeface="Consolas"/>
                <a:ea typeface="Consolas"/>
                <a:cs typeface="Consolas"/>
                <a:sym typeface="Consolas"/>
              </a:rPr>
              <a:t>(Y * tf.log(hypothesis), </a:t>
            </a:r>
            <a:r>
              <a:rPr lang="en-US" sz="3200" dirty="0">
                <a:solidFill>
                  <a:srgbClr val="660099"/>
                </a:solidFill>
                <a:highlight>
                  <a:srgbClr val="FFFFFF"/>
                </a:highlight>
                <a:latin typeface="Consolas"/>
                <a:ea typeface="Consolas"/>
                <a:cs typeface="Consolas"/>
                <a:sym typeface="Consolas"/>
              </a:rPr>
              <a:t>axis</a:t>
            </a:r>
            <a:r>
              <a:rPr lang="en-US" sz="3200" dirty="0">
                <a:solidFill>
                  <a:schemeClr val="dk1"/>
                </a:solidFill>
                <a:highlight>
                  <a:srgbClr val="FFFFFF"/>
                </a:highlight>
                <a:latin typeface="Consolas"/>
                <a:ea typeface="Consolas"/>
                <a:cs typeface="Consolas"/>
                <a:sym typeface="Consolas"/>
              </a:rPr>
              <a:t>=</a:t>
            </a:r>
            <a:r>
              <a:rPr lang="en-US" sz="3200" dirty="0">
                <a:solidFill>
                  <a:srgbClr val="0000FF"/>
                </a:solidFill>
                <a:highlight>
                  <a:srgbClr val="FFFFFF"/>
                </a:highlight>
                <a:latin typeface="Consolas"/>
                <a:ea typeface="Consolas"/>
                <a:cs typeface="Consolas"/>
                <a:sym typeface="Consolas"/>
              </a:rPr>
              <a:t>1</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r>
              <a:rPr lang="en-US" sz="3200" dirty="0">
                <a:solidFill>
                  <a:schemeClr val="dk1"/>
                </a:solidFill>
                <a:highlight>
                  <a:srgbClr val="FFFFFF"/>
                </a:highlight>
                <a:latin typeface="Consolas"/>
                <a:ea typeface="Consolas"/>
                <a:cs typeface="Consolas"/>
                <a:sym typeface="Consolas"/>
              </a:rPr>
              <a:t>optimizer = </a:t>
            </a:r>
            <a:r>
              <a:rPr lang="en-US" sz="3200" dirty="0" err="1">
                <a:solidFill>
                  <a:schemeClr val="dk1"/>
                </a:solidFill>
                <a:highlight>
                  <a:srgbClr val="FFFFFF"/>
                </a:highlight>
                <a:latin typeface="Consolas"/>
                <a:ea typeface="Consolas"/>
                <a:cs typeface="Consolas"/>
                <a:sym typeface="Consolas"/>
              </a:rPr>
              <a:t>tf.train.GradientDescentOptimizer</a:t>
            </a:r>
            <a:r>
              <a:rPr lang="en-US" sz="3200" dirty="0">
                <a:solidFill>
                  <a:schemeClr val="dk1"/>
                </a:solidFill>
                <a:highlight>
                  <a:srgbClr val="FFFFFF"/>
                </a:highlight>
                <a:latin typeface="Consolas"/>
                <a:ea typeface="Consolas"/>
                <a:cs typeface="Consolas"/>
                <a:sym typeface="Consolas"/>
              </a:rPr>
              <a:t>(</a:t>
            </a:r>
            <a:r>
              <a:rPr lang="en-US" sz="3200" dirty="0" err="1">
                <a:solidFill>
                  <a:srgbClr val="660099"/>
                </a:solidFill>
                <a:highlight>
                  <a:srgbClr val="FFFFFF"/>
                </a:highlight>
                <a:latin typeface="Consolas"/>
                <a:ea typeface="Consolas"/>
                <a:cs typeface="Consolas"/>
                <a:sym typeface="Consolas"/>
              </a:rPr>
              <a:t>learning_rate</a:t>
            </a:r>
            <a:r>
              <a:rPr lang="en-US" sz="3200" dirty="0">
                <a:solidFill>
                  <a:schemeClr val="dk1"/>
                </a:solidFill>
                <a:highlight>
                  <a:srgbClr val="FFFFFF"/>
                </a:highlight>
                <a:latin typeface="Consolas"/>
                <a:ea typeface="Consolas"/>
                <a:cs typeface="Consolas"/>
                <a:sym typeface="Consolas"/>
              </a:rPr>
              <a:t>=</a:t>
            </a:r>
            <a:r>
              <a:rPr lang="en-US" sz="3200" dirty="0">
                <a:solidFill>
                  <a:srgbClr val="0000FF"/>
                </a:solidFill>
                <a:highlight>
                  <a:srgbClr val="FFFFFF"/>
                </a:highlight>
                <a:latin typeface="Consolas"/>
                <a:ea typeface="Consolas"/>
                <a:cs typeface="Consolas"/>
                <a:sym typeface="Consolas"/>
              </a:rPr>
              <a:t>0.1</a:t>
            </a:r>
            <a:r>
              <a:rPr lang="en-US" sz="3200" dirty="0">
                <a:solidFill>
                  <a:schemeClr val="dk1"/>
                </a:solidFill>
                <a:highlight>
                  <a:srgbClr val="FFFFFF"/>
                </a:highlight>
                <a:latin typeface="Consolas"/>
                <a:ea typeface="Consolas"/>
                <a:cs typeface="Consolas"/>
                <a:sym typeface="Consolas"/>
              </a:rPr>
              <a:t>).minimize(cost)</a:t>
            </a:r>
          </a:p>
          <a:p>
            <a:pPr lvl="0" rtl="0">
              <a:spcBef>
                <a:spcPts val="0"/>
              </a:spcBef>
              <a:buNone/>
            </a:pPr>
            <a:endParaRPr sz="3200" dirty="0">
              <a:solidFill>
                <a:schemeClr val="dk1"/>
              </a:solidFill>
              <a:highlight>
                <a:srgbClr val="FFFFFF"/>
              </a:highlight>
              <a:latin typeface="Consolas"/>
              <a:ea typeface="Consolas"/>
              <a:cs typeface="Consolas"/>
              <a:sym typeface="Consolas"/>
            </a:endParaRPr>
          </a:p>
          <a:p>
            <a:pPr lvl="0" rtl="0">
              <a:spcBef>
                <a:spcPts val="0"/>
              </a:spcBef>
              <a:buNone/>
            </a:pPr>
            <a:r>
              <a:rPr lang="en-US" sz="3200" i="1" dirty="0">
                <a:solidFill>
                  <a:srgbClr val="808080"/>
                </a:solidFill>
                <a:highlight>
                  <a:srgbClr val="FFFFFF"/>
                </a:highlight>
                <a:latin typeface="Consolas"/>
                <a:ea typeface="Consolas"/>
                <a:cs typeface="Consolas"/>
                <a:sym typeface="Consolas"/>
              </a:rPr>
              <a:t># Launch graph</a:t>
            </a:r>
          </a:p>
          <a:p>
            <a:pPr lvl="0" rtl="0">
              <a:spcBef>
                <a:spcPts val="0"/>
              </a:spcBef>
              <a:buNone/>
            </a:pPr>
            <a:r>
              <a:rPr lang="en-US" sz="3200" b="1" dirty="0">
                <a:solidFill>
                  <a:srgbClr val="000080"/>
                </a:solidFill>
                <a:highlight>
                  <a:srgbClr val="FFFFFF"/>
                </a:highlight>
                <a:latin typeface="Consolas"/>
                <a:ea typeface="Consolas"/>
                <a:cs typeface="Consolas"/>
                <a:sym typeface="Consolas"/>
              </a:rPr>
              <a:t>with </a:t>
            </a:r>
            <a:r>
              <a:rPr lang="en-US" sz="3200" dirty="0" err="1">
                <a:solidFill>
                  <a:schemeClr val="dk1"/>
                </a:solidFill>
                <a:highlight>
                  <a:srgbClr val="FFFFFF"/>
                </a:highlight>
                <a:latin typeface="Consolas"/>
                <a:ea typeface="Consolas"/>
                <a:cs typeface="Consolas"/>
                <a:sym typeface="Consolas"/>
              </a:rPr>
              <a:t>tf.Session</a:t>
            </a:r>
            <a:r>
              <a:rPr lang="en-US" sz="3200" dirty="0">
                <a:solidFill>
                  <a:schemeClr val="dk1"/>
                </a:solidFill>
                <a:highlight>
                  <a:srgbClr val="FFFFFF"/>
                </a:highlight>
                <a:latin typeface="Consolas"/>
                <a:ea typeface="Consolas"/>
                <a:cs typeface="Consolas"/>
                <a:sym typeface="Consolas"/>
              </a:rPr>
              <a:t>() </a:t>
            </a:r>
            <a:r>
              <a:rPr lang="en-US" sz="3200" b="1" dirty="0">
                <a:solidFill>
                  <a:srgbClr val="000080"/>
                </a:solidFill>
                <a:highlight>
                  <a:srgbClr val="FFFFFF"/>
                </a:highlight>
                <a:latin typeface="Consolas"/>
                <a:ea typeface="Consolas"/>
                <a:cs typeface="Consolas"/>
                <a:sym typeface="Consolas"/>
              </a:rPr>
              <a:t>as </a:t>
            </a:r>
            <a:r>
              <a:rPr lang="en-US" sz="3200" dirty="0" err="1">
                <a:solidFill>
                  <a:schemeClr val="dk1"/>
                </a:solidFill>
                <a:highlight>
                  <a:srgbClr val="FFFFFF"/>
                </a:highlight>
                <a:latin typeface="Consolas"/>
                <a:ea typeface="Consolas"/>
                <a:cs typeface="Consolas"/>
                <a:sym typeface="Consolas"/>
              </a:rPr>
              <a:t>sess</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r>
              <a:rPr lang="en-US" sz="3200" dirty="0">
                <a:solidFill>
                  <a:schemeClr val="dk1"/>
                </a:solidFill>
                <a:highlight>
                  <a:srgbClr val="FFFFFF"/>
                </a:highlight>
                <a:latin typeface="Consolas"/>
                <a:ea typeface="Consolas"/>
                <a:cs typeface="Consolas"/>
                <a:sym typeface="Consolas"/>
              </a:rPr>
              <a:t>   </a:t>
            </a:r>
            <a:r>
              <a:rPr lang="en-US" sz="3200" dirty="0" err="1">
                <a:solidFill>
                  <a:schemeClr val="dk1"/>
                </a:solidFill>
                <a:highlight>
                  <a:srgbClr val="FFFFFF"/>
                </a:highlight>
                <a:latin typeface="Consolas"/>
                <a:ea typeface="Consolas"/>
                <a:cs typeface="Consolas"/>
                <a:sym typeface="Consolas"/>
              </a:rPr>
              <a:t>sess.run</a:t>
            </a:r>
            <a:r>
              <a:rPr lang="en-US" sz="3200" dirty="0">
                <a:solidFill>
                  <a:schemeClr val="dk1"/>
                </a:solidFill>
                <a:highlight>
                  <a:srgbClr val="FFFFFF"/>
                </a:highlight>
                <a:latin typeface="Consolas"/>
                <a:ea typeface="Consolas"/>
                <a:cs typeface="Consolas"/>
                <a:sym typeface="Consolas"/>
              </a:rPr>
              <a:t>(</a:t>
            </a:r>
            <a:r>
              <a:rPr lang="en-US" sz="3200" dirty="0" err="1">
                <a:solidFill>
                  <a:schemeClr val="dk1"/>
                </a:solidFill>
                <a:highlight>
                  <a:srgbClr val="FFFFFF"/>
                </a:highlight>
                <a:latin typeface="Consolas"/>
                <a:ea typeface="Consolas"/>
                <a:cs typeface="Consolas"/>
                <a:sym typeface="Consolas"/>
              </a:rPr>
              <a:t>tf.global_variables_initializer</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endParaRPr sz="3200" dirty="0">
              <a:solidFill>
                <a:schemeClr val="dk1"/>
              </a:solidFill>
              <a:highlight>
                <a:srgbClr val="FFFFFF"/>
              </a:highlight>
              <a:latin typeface="Consolas"/>
              <a:ea typeface="Consolas"/>
              <a:cs typeface="Consolas"/>
              <a:sym typeface="Consolas"/>
            </a:endParaRPr>
          </a:p>
          <a:p>
            <a:pPr lvl="0" rtl="0">
              <a:spcBef>
                <a:spcPts val="0"/>
              </a:spcBef>
              <a:buNone/>
            </a:pPr>
            <a:r>
              <a:rPr lang="en-US" sz="3200" dirty="0">
                <a:solidFill>
                  <a:schemeClr val="dk1"/>
                </a:solidFill>
                <a:highlight>
                  <a:srgbClr val="FFFFFF"/>
                </a:highlight>
                <a:latin typeface="Consolas"/>
                <a:ea typeface="Consolas"/>
                <a:cs typeface="Consolas"/>
                <a:sym typeface="Consolas"/>
              </a:rPr>
              <a:t>   </a:t>
            </a:r>
            <a:r>
              <a:rPr lang="en-US" sz="3200" b="1" dirty="0">
                <a:solidFill>
                  <a:srgbClr val="000080"/>
                </a:solidFill>
                <a:highlight>
                  <a:srgbClr val="FFFFFF"/>
                </a:highlight>
                <a:latin typeface="Consolas"/>
                <a:ea typeface="Consolas"/>
                <a:cs typeface="Consolas"/>
                <a:sym typeface="Consolas"/>
              </a:rPr>
              <a:t>for </a:t>
            </a:r>
            <a:r>
              <a:rPr lang="en-US" sz="3200" dirty="0">
                <a:solidFill>
                  <a:schemeClr val="dk1"/>
                </a:solidFill>
                <a:highlight>
                  <a:srgbClr val="FFFFFF"/>
                </a:highlight>
                <a:latin typeface="Consolas"/>
                <a:ea typeface="Consolas"/>
                <a:cs typeface="Consolas"/>
                <a:sym typeface="Consolas"/>
              </a:rPr>
              <a:t>step </a:t>
            </a:r>
            <a:r>
              <a:rPr lang="en-US" sz="3200" b="1" dirty="0">
                <a:solidFill>
                  <a:srgbClr val="000080"/>
                </a:solidFill>
                <a:highlight>
                  <a:srgbClr val="FFFFFF"/>
                </a:highlight>
                <a:latin typeface="Consolas"/>
                <a:ea typeface="Consolas"/>
                <a:cs typeface="Consolas"/>
                <a:sym typeface="Consolas"/>
              </a:rPr>
              <a:t>in </a:t>
            </a:r>
            <a:r>
              <a:rPr lang="en-US" sz="3200" dirty="0">
                <a:solidFill>
                  <a:srgbClr val="000080"/>
                </a:solidFill>
                <a:highlight>
                  <a:srgbClr val="FFFFFF"/>
                </a:highlight>
                <a:latin typeface="Consolas"/>
                <a:ea typeface="Consolas"/>
                <a:cs typeface="Consolas"/>
                <a:sym typeface="Consolas"/>
              </a:rPr>
              <a:t>range</a:t>
            </a:r>
            <a:r>
              <a:rPr lang="en-US" sz="3200" dirty="0">
                <a:solidFill>
                  <a:schemeClr val="dk1"/>
                </a:solidFill>
                <a:highlight>
                  <a:srgbClr val="FFFFFF"/>
                </a:highlight>
                <a:latin typeface="Consolas"/>
                <a:ea typeface="Consolas"/>
                <a:cs typeface="Consolas"/>
                <a:sym typeface="Consolas"/>
              </a:rPr>
              <a:t>(</a:t>
            </a:r>
            <a:r>
              <a:rPr lang="en-US" sz="3200" dirty="0">
                <a:solidFill>
                  <a:srgbClr val="0000FF"/>
                </a:solidFill>
                <a:highlight>
                  <a:srgbClr val="FFFFFF"/>
                </a:highlight>
                <a:latin typeface="Consolas"/>
                <a:ea typeface="Consolas"/>
                <a:cs typeface="Consolas"/>
                <a:sym typeface="Consolas"/>
              </a:rPr>
              <a:t>2001</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r>
              <a:rPr lang="en-US" sz="3200" dirty="0">
                <a:solidFill>
                  <a:schemeClr val="dk1"/>
                </a:solidFill>
                <a:highlight>
                  <a:srgbClr val="FFFFFF"/>
                </a:highlight>
                <a:latin typeface="Consolas"/>
                <a:ea typeface="Consolas"/>
                <a:cs typeface="Consolas"/>
                <a:sym typeface="Consolas"/>
              </a:rPr>
              <a:t>       </a:t>
            </a:r>
            <a:r>
              <a:rPr lang="en-US" sz="3200" dirty="0" err="1">
                <a:solidFill>
                  <a:schemeClr val="dk1"/>
                </a:solidFill>
                <a:highlight>
                  <a:srgbClr val="FFFFFF"/>
                </a:highlight>
                <a:latin typeface="Consolas"/>
                <a:ea typeface="Consolas"/>
                <a:cs typeface="Consolas"/>
                <a:sym typeface="Consolas"/>
              </a:rPr>
              <a:t>sess.run</a:t>
            </a:r>
            <a:r>
              <a:rPr lang="en-US" sz="3200" dirty="0">
                <a:solidFill>
                  <a:schemeClr val="dk1"/>
                </a:solidFill>
                <a:highlight>
                  <a:srgbClr val="FFFFFF"/>
                </a:highlight>
                <a:latin typeface="Consolas"/>
                <a:ea typeface="Consolas"/>
                <a:cs typeface="Consolas"/>
                <a:sym typeface="Consolas"/>
              </a:rPr>
              <a:t>(optimizer, </a:t>
            </a:r>
            <a:r>
              <a:rPr lang="en-US" sz="3200" dirty="0" err="1">
                <a:solidFill>
                  <a:srgbClr val="660099"/>
                </a:solidFill>
                <a:highlight>
                  <a:srgbClr val="FFFFFF"/>
                </a:highlight>
                <a:latin typeface="Consolas"/>
                <a:ea typeface="Consolas"/>
                <a:cs typeface="Consolas"/>
                <a:sym typeface="Consolas"/>
              </a:rPr>
              <a:t>feed_dict</a:t>
            </a:r>
            <a:r>
              <a:rPr lang="en-US" sz="3200" dirty="0">
                <a:solidFill>
                  <a:schemeClr val="dk1"/>
                </a:solidFill>
                <a:highlight>
                  <a:srgbClr val="FFFFFF"/>
                </a:highlight>
                <a:latin typeface="Consolas"/>
                <a:ea typeface="Consolas"/>
                <a:cs typeface="Consolas"/>
                <a:sym typeface="Consolas"/>
              </a:rPr>
              <a:t>={X: </a:t>
            </a:r>
            <a:r>
              <a:rPr lang="en-US" sz="3200" dirty="0" err="1">
                <a:solidFill>
                  <a:schemeClr val="dk1"/>
                </a:solidFill>
                <a:highlight>
                  <a:srgbClr val="E4E4FF"/>
                </a:highlight>
                <a:latin typeface="Consolas"/>
                <a:ea typeface="Consolas"/>
                <a:cs typeface="Consolas"/>
                <a:sym typeface="Consolas"/>
              </a:rPr>
              <a:t>x_data</a:t>
            </a:r>
            <a:r>
              <a:rPr lang="en-US" sz="3200" dirty="0">
                <a:solidFill>
                  <a:schemeClr val="dk1"/>
                </a:solidFill>
                <a:highlight>
                  <a:srgbClr val="FFFFFF"/>
                </a:highlight>
                <a:latin typeface="Consolas"/>
                <a:ea typeface="Consolas"/>
                <a:cs typeface="Consolas"/>
                <a:sym typeface="Consolas"/>
              </a:rPr>
              <a:t>, Y: </a:t>
            </a:r>
            <a:r>
              <a:rPr lang="en-US" sz="3200" dirty="0" err="1">
                <a:solidFill>
                  <a:schemeClr val="dk1"/>
                </a:solidFill>
                <a:highlight>
                  <a:srgbClr val="FFFFFF"/>
                </a:highlight>
                <a:latin typeface="Consolas"/>
                <a:ea typeface="Consolas"/>
                <a:cs typeface="Consolas"/>
                <a:sym typeface="Consolas"/>
              </a:rPr>
              <a:t>y_data</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r>
              <a:rPr lang="en-US" sz="3200" dirty="0">
                <a:solidFill>
                  <a:schemeClr val="dk1"/>
                </a:solidFill>
                <a:highlight>
                  <a:srgbClr val="FFFFFF"/>
                </a:highlight>
                <a:latin typeface="Consolas"/>
                <a:ea typeface="Consolas"/>
                <a:cs typeface="Consolas"/>
                <a:sym typeface="Consolas"/>
              </a:rPr>
              <a:t>       </a:t>
            </a:r>
            <a:r>
              <a:rPr lang="en-US" sz="3200" b="1" dirty="0">
                <a:solidFill>
                  <a:srgbClr val="000080"/>
                </a:solidFill>
                <a:highlight>
                  <a:srgbClr val="FFFFFF"/>
                </a:highlight>
                <a:latin typeface="Consolas"/>
                <a:ea typeface="Consolas"/>
                <a:cs typeface="Consolas"/>
                <a:sym typeface="Consolas"/>
              </a:rPr>
              <a:t>if </a:t>
            </a:r>
            <a:r>
              <a:rPr lang="en-US" sz="3200" dirty="0">
                <a:solidFill>
                  <a:schemeClr val="dk1"/>
                </a:solidFill>
                <a:highlight>
                  <a:srgbClr val="FFFFFF"/>
                </a:highlight>
                <a:latin typeface="Consolas"/>
                <a:ea typeface="Consolas"/>
                <a:cs typeface="Consolas"/>
                <a:sym typeface="Consolas"/>
              </a:rPr>
              <a:t>step % </a:t>
            </a:r>
            <a:r>
              <a:rPr lang="en-US" sz="3200" dirty="0">
                <a:solidFill>
                  <a:srgbClr val="0000FF"/>
                </a:solidFill>
                <a:highlight>
                  <a:srgbClr val="FFFFFF"/>
                </a:highlight>
                <a:latin typeface="Consolas"/>
                <a:ea typeface="Consolas"/>
                <a:cs typeface="Consolas"/>
                <a:sym typeface="Consolas"/>
              </a:rPr>
              <a:t>200 </a:t>
            </a:r>
            <a:r>
              <a:rPr lang="en-US" sz="3200" dirty="0">
                <a:solidFill>
                  <a:schemeClr val="dk1"/>
                </a:solidFill>
                <a:highlight>
                  <a:srgbClr val="FFFFFF"/>
                </a:highlight>
                <a:latin typeface="Consolas"/>
                <a:ea typeface="Consolas"/>
                <a:cs typeface="Consolas"/>
                <a:sym typeface="Consolas"/>
              </a:rPr>
              <a:t>== </a:t>
            </a:r>
            <a:r>
              <a:rPr lang="en-US" sz="3200" dirty="0">
                <a:solidFill>
                  <a:srgbClr val="0000FF"/>
                </a:solidFill>
                <a:highlight>
                  <a:srgbClr val="FFFFFF"/>
                </a:highlight>
                <a:latin typeface="Consolas"/>
                <a:ea typeface="Consolas"/>
                <a:cs typeface="Consolas"/>
                <a:sym typeface="Consolas"/>
              </a:rPr>
              <a:t>0</a:t>
            </a:r>
            <a:r>
              <a:rPr lang="en-US" sz="3200" dirty="0">
                <a:solidFill>
                  <a:schemeClr val="dk1"/>
                </a:solidFill>
                <a:highlight>
                  <a:srgbClr val="FFFFFF"/>
                </a:highlight>
                <a:latin typeface="Consolas"/>
                <a:ea typeface="Consolas"/>
                <a:cs typeface="Consolas"/>
                <a:sym typeface="Consolas"/>
              </a:rPr>
              <a:t>:</a:t>
            </a:r>
          </a:p>
          <a:p>
            <a:pPr lvl="0" rtl="0">
              <a:spcBef>
                <a:spcPts val="0"/>
              </a:spcBef>
              <a:buNone/>
            </a:pPr>
            <a:r>
              <a:rPr lang="en-US" sz="3200" dirty="0">
                <a:solidFill>
                  <a:schemeClr val="dk1"/>
                </a:solidFill>
                <a:highlight>
                  <a:srgbClr val="FFFFFF"/>
                </a:highlight>
                <a:latin typeface="Consolas"/>
                <a:ea typeface="Consolas"/>
                <a:cs typeface="Consolas"/>
                <a:sym typeface="Consolas"/>
              </a:rPr>
              <a:t>           </a:t>
            </a:r>
            <a:r>
              <a:rPr lang="en-US" sz="3200" dirty="0">
                <a:solidFill>
                  <a:srgbClr val="000080"/>
                </a:solidFill>
                <a:highlight>
                  <a:srgbClr val="FFFFFF"/>
                </a:highlight>
                <a:latin typeface="Consolas"/>
                <a:ea typeface="Consolas"/>
                <a:cs typeface="Consolas"/>
                <a:sym typeface="Consolas"/>
              </a:rPr>
              <a:t>print</a:t>
            </a:r>
            <a:r>
              <a:rPr lang="en-US" sz="3200" dirty="0">
                <a:solidFill>
                  <a:schemeClr val="dk1"/>
                </a:solidFill>
                <a:highlight>
                  <a:srgbClr val="FFFFFF"/>
                </a:highlight>
                <a:latin typeface="Consolas"/>
                <a:ea typeface="Consolas"/>
                <a:cs typeface="Consolas"/>
                <a:sym typeface="Consolas"/>
              </a:rPr>
              <a:t>(step, </a:t>
            </a:r>
            <a:r>
              <a:rPr lang="en-US" sz="3200" dirty="0" err="1">
                <a:solidFill>
                  <a:schemeClr val="dk1"/>
                </a:solidFill>
                <a:highlight>
                  <a:srgbClr val="FFFFFF"/>
                </a:highlight>
                <a:latin typeface="Consolas"/>
                <a:ea typeface="Consolas"/>
                <a:cs typeface="Consolas"/>
                <a:sym typeface="Consolas"/>
              </a:rPr>
              <a:t>sess.run</a:t>
            </a:r>
            <a:r>
              <a:rPr lang="en-US" sz="3200" dirty="0">
                <a:solidFill>
                  <a:schemeClr val="dk1"/>
                </a:solidFill>
                <a:highlight>
                  <a:srgbClr val="FFFFFF"/>
                </a:highlight>
                <a:latin typeface="Consolas"/>
                <a:ea typeface="Consolas"/>
                <a:cs typeface="Consolas"/>
                <a:sym typeface="Consolas"/>
              </a:rPr>
              <a:t>(cost, </a:t>
            </a:r>
            <a:r>
              <a:rPr lang="en-US" sz="3200" dirty="0" err="1">
                <a:solidFill>
                  <a:srgbClr val="660099"/>
                </a:solidFill>
                <a:highlight>
                  <a:srgbClr val="FFFFFF"/>
                </a:highlight>
                <a:latin typeface="Consolas"/>
                <a:ea typeface="Consolas"/>
                <a:cs typeface="Consolas"/>
                <a:sym typeface="Consolas"/>
              </a:rPr>
              <a:t>feed_dict</a:t>
            </a:r>
            <a:r>
              <a:rPr lang="en-US" sz="3200" dirty="0">
                <a:solidFill>
                  <a:schemeClr val="dk1"/>
                </a:solidFill>
                <a:highlight>
                  <a:srgbClr val="FFFFFF"/>
                </a:highlight>
                <a:latin typeface="Consolas"/>
                <a:ea typeface="Consolas"/>
                <a:cs typeface="Consolas"/>
                <a:sym typeface="Consolas"/>
              </a:rPr>
              <a:t>={X: </a:t>
            </a:r>
            <a:r>
              <a:rPr lang="en-US" sz="3200" dirty="0" err="1">
                <a:solidFill>
                  <a:schemeClr val="dk1"/>
                </a:solidFill>
                <a:highlight>
                  <a:srgbClr val="E4E4FF"/>
                </a:highlight>
                <a:latin typeface="Consolas"/>
                <a:ea typeface="Consolas"/>
                <a:cs typeface="Consolas"/>
                <a:sym typeface="Consolas"/>
              </a:rPr>
              <a:t>x_data</a:t>
            </a:r>
            <a:r>
              <a:rPr lang="en-US" sz="3200" dirty="0">
                <a:solidFill>
                  <a:schemeClr val="dk1"/>
                </a:solidFill>
                <a:highlight>
                  <a:srgbClr val="FFFFFF"/>
                </a:highlight>
                <a:latin typeface="Consolas"/>
                <a:ea typeface="Consolas"/>
                <a:cs typeface="Consolas"/>
                <a:sym typeface="Consolas"/>
              </a:rPr>
              <a:t>, Y: </a:t>
            </a:r>
            <a:r>
              <a:rPr lang="en-US" sz="3200" dirty="0" err="1">
                <a:solidFill>
                  <a:schemeClr val="dk1"/>
                </a:solidFill>
                <a:highlight>
                  <a:srgbClr val="FFFFFF"/>
                </a:highlight>
                <a:latin typeface="Consolas"/>
                <a:ea typeface="Consolas"/>
                <a:cs typeface="Consolas"/>
                <a:sym typeface="Consolas"/>
              </a:rPr>
              <a:t>y_data</a:t>
            </a:r>
            <a:r>
              <a:rPr lang="en-US" sz="3200" dirty="0">
                <a:solidFill>
                  <a:schemeClr val="dk1"/>
                </a:solidFill>
                <a:highlight>
                  <a:srgbClr val="FFFFFF"/>
                </a:highlight>
                <a:latin typeface="Consolas"/>
                <a:ea typeface="Consolas"/>
                <a:cs typeface="Consolas"/>
                <a:sym typeface="Consolas"/>
              </a:rPr>
              <a:t>}))</a:t>
            </a:r>
          </a:p>
        </p:txBody>
      </p:sp>
      <p:pic>
        <p:nvPicPr>
          <p:cNvPr id="1049" name="Shape 1049"/>
          <p:cNvPicPr preferRelativeResize="0"/>
          <p:nvPr/>
        </p:nvPicPr>
        <p:blipFill>
          <a:blip r:embed="rId3">
            <a:alphaModFix/>
          </a:blip>
          <a:stretch>
            <a:fillRect/>
          </a:stretch>
        </p:blipFill>
        <p:spPr>
          <a:xfrm>
            <a:off x="19026728" y="3438267"/>
            <a:ext cx="4167734" cy="6839401"/>
          </a:xfrm>
          <a:prstGeom prst="rect">
            <a:avLst/>
          </a:prstGeom>
          <a:noFill/>
          <a:ln w="9525" cap="flat" cmpd="sng">
            <a:solidFill>
              <a:srgbClr val="4A86E8"/>
            </a:solidFill>
            <a:prstDash val="solid"/>
            <a:round/>
            <a:headEnd type="none" w="med" len="med"/>
            <a:tailEnd type="none" w="med" len="med"/>
          </a:ln>
        </p:spPr>
      </p:pic>
      <p:sp>
        <p:nvSpPr>
          <p:cNvPr id="1050" name="Shape 1050"/>
          <p:cNvSpPr txBox="1"/>
          <p:nvPr/>
        </p:nvSpPr>
        <p:spPr>
          <a:xfrm>
            <a:off x="8499333" y="13028200"/>
            <a:ext cx="16246500" cy="6873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Shape 1055"/>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Test &amp; one-hot encoding</a:t>
            </a:r>
          </a:p>
        </p:txBody>
      </p:sp>
      <p:sp>
        <p:nvSpPr>
          <p:cNvPr id="1056" name="Shape 1056"/>
          <p:cNvSpPr/>
          <p:nvPr/>
        </p:nvSpPr>
        <p:spPr>
          <a:xfrm>
            <a:off x="14116334" y="2897074"/>
            <a:ext cx="2159100" cy="60897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57" name="Shape 1057"/>
          <p:cNvSpPr txBox="1"/>
          <p:nvPr/>
        </p:nvSpPr>
        <p:spPr>
          <a:xfrm>
            <a:off x="0" y="3866267"/>
            <a:ext cx="21338400" cy="4493700"/>
          </a:xfrm>
          <a:prstGeom prst="rect">
            <a:avLst/>
          </a:prstGeom>
          <a:noFill/>
          <a:ln>
            <a:noFill/>
          </a:ln>
        </p:spPr>
        <p:txBody>
          <a:bodyPr wrap="square" lIns="243800" tIns="243800" rIns="243800" bIns="243800" anchor="ctr" anchorCtr="0">
            <a:noAutofit/>
          </a:bodyPr>
          <a:lstStyle/>
          <a:p>
            <a:pPr lvl="0" rtl="0">
              <a:spcBef>
                <a:spcPts val="0"/>
              </a:spcBef>
              <a:buNone/>
            </a:pPr>
            <a:r>
              <a:rPr lang="en-US" sz="4000" i="1" dirty="0">
                <a:solidFill>
                  <a:srgbClr val="808080"/>
                </a:solidFill>
                <a:highlight>
                  <a:srgbClr val="FFFFFF"/>
                </a:highlight>
                <a:latin typeface="Consolas"/>
                <a:ea typeface="Consolas"/>
                <a:cs typeface="Consolas"/>
                <a:sym typeface="Consolas"/>
              </a:rPr>
              <a:t># Testing &amp; One-hot encoding</a:t>
            </a:r>
          </a:p>
          <a:p>
            <a:pPr lvl="0" rtl="0">
              <a:spcBef>
                <a:spcPts val="0"/>
              </a:spcBef>
              <a:buNone/>
            </a:pPr>
            <a:r>
              <a:rPr lang="en-US" sz="4000" dirty="0">
                <a:solidFill>
                  <a:schemeClr val="dk1"/>
                </a:solidFill>
                <a:highlight>
                  <a:srgbClr val="FFFFFF"/>
                </a:highlight>
                <a:latin typeface="Consolas"/>
                <a:ea typeface="Consolas"/>
                <a:cs typeface="Consolas"/>
                <a:sym typeface="Consolas"/>
              </a:rPr>
              <a:t>a = </a:t>
            </a:r>
            <a:r>
              <a:rPr lang="en-US" sz="4000" dirty="0" err="1">
                <a:solidFill>
                  <a:schemeClr val="dk1"/>
                </a:solidFill>
                <a:highlight>
                  <a:srgbClr val="FFFFFF"/>
                </a:highlight>
                <a:latin typeface="Consolas"/>
                <a:ea typeface="Consolas"/>
                <a:cs typeface="Consolas"/>
                <a:sym typeface="Consolas"/>
              </a:rPr>
              <a:t>sess.run</a:t>
            </a:r>
            <a:r>
              <a:rPr lang="en-US" sz="4000" dirty="0">
                <a:solidFill>
                  <a:schemeClr val="dk1"/>
                </a:solidFill>
                <a:highlight>
                  <a:srgbClr val="FFFFFF"/>
                </a:highlight>
                <a:latin typeface="Consolas"/>
                <a:ea typeface="Consolas"/>
                <a:cs typeface="Consolas"/>
                <a:sym typeface="Consolas"/>
              </a:rPr>
              <a:t>(hypothesis, </a:t>
            </a:r>
            <a:r>
              <a:rPr lang="en-US" sz="4000" dirty="0" err="1">
                <a:solidFill>
                  <a:srgbClr val="660099"/>
                </a:solidFill>
                <a:highlight>
                  <a:srgbClr val="FFFFFF"/>
                </a:highlight>
                <a:latin typeface="Consolas"/>
                <a:ea typeface="Consolas"/>
                <a:cs typeface="Consolas"/>
                <a:sym typeface="Consolas"/>
              </a:rPr>
              <a:t>feed_dict</a:t>
            </a:r>
            <a:r>
              <a:rPr lang="en-US" sz="4000" dirty="0">
                <a:solidFill>
                  <a:schemeClr val="dk1"/>
                </a:solidFill>
                <a:highlight>
                  <a:srgbClr val="FFFFFF"/>
                </a:highlight>
                <a:latin typeface="Consolas"/>
                <a:ea typeface="Consolas"/>
                <a:cs typeface="Consolas"/>
                <a:sym typeface="Consolas"/>
              </a:rPr>
              <a:t>={X: [[</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11</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7</a:t>
            </a:r>
            <a:r>
              <a:rPr lang="en-US" sz="4000" dirty="0">
                <a:solidFill>
                  <a:schemeClr val="dk1"/>
                </a:solidFill>
                <a:highlight>
                  <a:srgbClr val="FFFFFF"/>
                </a:highlight>
                <a:latin typeface="Consolas"/>
                <a:ea typeface="Consolas"/>
                <a:cs typeface="Consolas"/>
                <a:sym typeface="Consolas"/>
              </a:rPr>
              <a:t>, </a:t>
            </a:r>
            <a:r>
              <a:rPr lang="en-US" sz="4000" dirty="0">
                <a:solidFill>
                  <a:srgbClr val="0000FF"/>
                </a:solidFill>
                <a:highlight>
                  <a:srgbClr val="FFFFFF"/>
                </a:highlight>
                <a:latin typeface="Consolas"/>
                <a:ea typeface="Consolas"/>
                <a:cs typeface="Consolas"/>
                <a:sym typeface="Consolas"/>
              </a:rPr>
              <a:t>9</a:t>
            </a:r>
            <a:r>
              <a:rPr lang="en-US" sz="4000" dirty="0">
                <a:solidFill>
                  <a:schemeClr val="dk1"/>
                </a:solidFill>
                <a:highlight>
                  <a:srgbClr val="FFFFFF"/>
                </a:highlight>
                <a:latin typeface="Consolas"/>
                <a:ea typeface="Consolas"/>
                <a:cs typeface="Consolas"/>
                <a:sym typeface="Consolas"/>
              </a:rPr>
              <a:t>]]})</a:t>
            </a:r>
          </a:p>
          <a:p>
            <a:pPr lvl="0" rtl="0">
              <a:spcBef>
                <a:spcPts val="0"/>
              </a:spcBef>
              <a:buNone/>
            </a:pPr>
            <a:r>
              <a:rPr lang="en-US" sz="4000" dirty="0">
                <a:solidFill>
                  <a:srgbClr val="000080"/>
                </a:solidFill>
                <a:highlight>
                  <a:srgbClr val="FFFFFF"/>
                </a:highlight>
                <a:latin typeface="Consolas"/>
                <a:ea typeface="Consolas"/>
                <a:cs typeface="Consolas"/>
                <a:sym typeface="Consolas"/>
              </a:rPr>
              <a:t>print</a:t>
            </a:r>
            <a:r>
              <a:rPr lang="en-US" sz="4000" dirty="0">
                <a:solidFill>
                  <a:schemeClr val="dk1"/>
                </a:solidFill>
                <a:highlight>
                  <a:srgbClr val="FFFFFF"/>
                </a:highlight>
                <a:latin typeface="Consolas"/>
                <a:ea typeface="Consolas"/>
                <a:cs typeface="Consolas"/>
                <a:sym typeface="Consolas"/>
              </a:rPr>
              <a:t>(a, </a:t>
            </a:r>
            <a:r>
              <a:rPr lang="en-US" sz="4000" dirty="0" err="1">
                <a:solidFill>
                  <a:schemeClr val="dk1"/>
                </a:solidFill>
                <a:highlight>
                  <a:srgbClr val="FFFFFF"/>
                </a:highlight>
                <a:latin typeface="Consolas"/>
                <a:ea typeface="Consolas"/>
                <a:cs typeface="Consolas"/>
                <a:sym typeface="Consolas"/>
              </a:rPr>
              <a:t>sess.run</a:t>
            </a:r>
            <a:r>
              <a:rPr lang="en-US" sz="4000" dirty="0">
                <a:solidFill>
                  <a:schemeClr val="dk1"/>
                </a:solidFill>
                <a:highlight>
                  <a:srgbClr val="FFFFFF"/>
                </a:highlight>
                <a:latin typeface="Consolas"/>
                <a:ea typeface="Consolas"/>
                <a:cs typeface="Consolas"/>
                <a:sym typeface="Consolas"/>
              </a:rPr>
              <a:t>(</a:t>
            </a:r>
            <a:r>
              <a:rPr lang="en-US" sz="4000" dirty="0" err="1">
                <a:solidFill>
                  <a:schemeClr val="dk1"/>
                </a:solidFill>
                <a:highlight>
                  <a:srgbClr val="FFFFFF"/>
                </a:highlight>
                <a:latin typeface="Consolas"/>
                <a:ea typeface="Consolas"/>
                <a:cs typeface="Consolas"/>
                <a:sym typeface="Consolas"/>
              </a:rPr>
              <a:t>tf.arg_max</a:t>
            </a:r>
            <a:r>
              <a:rPr lang="en-US" sz="4000" dirty="0">
                <a:solidFill>
                  <a:schemeClr val="dk1"/>
                </a:solidFill>
                <a:highlight>
                  <a:srgbClr val="FFFFFF"/>
                </a:highlight>
                <a:latin typeface="Consolas"/>
                <a:ea typeface="Consolas"/>
                <a:cs typeface="Consolas"/>
                <a:sym typeface="Consolas"/>
              </a:rPr>
              <a:t>(a, </a:t>
            </a:r>
            <a:r>
              <a:rPr lang="en-US" sz="4000" dirty="0">
                <a:solidFill>
                  <a:srgbClr val="0000FF"/>
                </a:solidFill>
                <a:highlight>
                  <a:srgbClr val="FFFFFF"/>
                </a:highlight>
                <a:latin typeface="Consolas"/>
                <a:ea typeface="Consolas"/>
                <a:cs typeface="Consolas"/>
                <a:sym typeface="Consolas"/>
              </a:rPr>
              <a:t>1</a:t>
            </a:r>
            <a:r>
              <a:rPr lang="en-US" sz="4000" dirty="0">
                <a:solidFill>
                  <a:schemeClr val="dk1"/>
                </a:solidFill>
                <a:highlight>
                  <a:srgbClr val="FFFFFF"/>
                </a:highlight>
                <a:latin typeface="Consolas"/>
                <a:ea typeface="Consolas"/>
                <a:cs typeface="Consolas"/>
                <a:sym typeface="Consolas"/>
              </a:rPr>
              <a:t>)))</a:t>
            </a:r>
          </a:p>
          <a:p>
            <a:pPr lvl="0" rtl="0">
              <a:spcBef>
                <a:spcPts val="0"/>
              </a:spcBef>
              <a:buNone/>
            </a:pPr>
            <a:endParaRPr sz="4000" dirty="0">
              <a:solidFill>
                <a:schemeClr val="dk1"/>
              </a:solidFill>
              <a:highlight>
                <a:srgbClr val="FFFFFF"/>
              </a:highlight>
              <a:latin typeface="Consolas"/>
              <a:ea typeface="Consolas"/>
              <a:cs typeface="Consolas"/>
              <a:sym typeface="Consolas"/>
            </a:endParaRPr>
          </a:p>
          <a:p>
            <a:pPr lvl="0" rtl="0">
              <a:spcBef>
                <a:spcPts val="0"/>
              </a:spcBef>
              <a:buNone/>
            </a:pPr>
            <a:endParaRPr sz="4000" dirty="0">
              <a:solidFill>
                <a:schemeClr val="dk1"/>
              </a:solidFill>
              <a:highlight>
                <a:srgbClr val="FFFFFF"/>
              </a:highlight>
              <a:latin typeface="Consolas"/>
              <a:ea typeface="Consolas"/>
              <a:cs typeface="Consolas"/>
              <a:sym typeface="Consolas"/>
            </a:endParaRPr>
          </a:p>
        </p:txBody>
      </p:sp>
      <p:pic>
        <p:nvPicPr>
          <p:cNvPr id="1058" name="Shape 1058"/>
          <p:cNvPicPr preferRelativeResize="0"/>
          <p:nvPr/>
        </p:nvPicPr>
        <p:blipFill>
          <a:blip r:embed="rId3">
            <a:alphaModFix/>
          </a:blip>
          <a:stretch>
            <a:fillRect/>
          </a:stretch>
        </p:blipFill>
        <p:spPr>
          <a:xfrm>
            <a:off x="15014467" y="4190600"/>
            <a:ext cx="7792733" cy="5641199"/>
          </a:xfrm>
          <a:prstGeom prst="rect">
            <a:avLst/>
          </a:prstGeom>
          <a:noFill/>
          <a:ln>
            <a:noFill/>
          </a:ln>
        </p:spPr>
      </p:pic>
      <p:sp>
        <p:nvSpPr>
          <p:cNvPr id="1059" name="Shape 1059"/>
          <p:cNvSpPr txBox="1"/>
          <p:nvPr/>
        </p:nvSpPr>
        <p:spPr>
          <a:xfrm>
            <a:off x="203200" y="3100267"/>
            <a:ext cx="14132100" cy="968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60" name="Shape 1060"/>
          <p:cNvSpPr txBox="1"/>
          <p:nvPr/>
        </p:nvSpPr>
        <p:spPr>
          <a:xfrm>
            <a:off x="8499333" y="13028200"/>
            <a:ext cx="16246500" cy="6873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4"/>
              </a:rPr>
              <a:t>https://github.com/hunkim/DeepLearningZeroToAll/blob/master/lab-06-1-softmax_classifier.py</a:t>
            </a:r>
            <a:r>
              <a:rPr lang="en-US" sz="2900"/>
              <a:t> </a:t>
            </a:r>
          </a:p>
        </p:txBody>
      </p:sp>
      <p:sp>
        <p:nvSpPr>
          <p:cNvPr id="1061" name="Shape 1061"/>
          <p:cNvSpPr txBox="1"/>
          <p:nvPr/>
        </p:nvSpPr>
        <p:spPr>
          <a:xfrm>
            <a:off x="203200" y="6985467"/>
            <a:ext cx="14441700" cy="1374300"/>
          </a:xfrm>
          <a:prstGeom prst="rect">
            <a:avLst/>
          </a:prstGeom>
          <a:noFill/>
          <a:ln>
            <a:noFill/>
          </a:ln>
        </p:spPr>
        <p:txBody>
          <a:bodyPr wrap="square" lIns="243800" tIns="243800" rIns="243800" bIns="243800" anchor="ctr" anchorCtr="0">
            <a:noAutofit/>
          </a:bodyPr>
          <a:lstStyle/>
          <a:p>
            <a:pPr lvl="0" rtl="0">
              <a:spcBef>
                <a:spcPts val="0"/>
              </a:spcBef>
              <a:buNone/>
            </a:pPr>
            <a:r>
              <a:rPr lang="en-US" sz="4000" b="1">
                <a:solidFill>
                  <a:srgbClr val="008080"/>
                </a:solidFill>
              </a:rPr>
              <a:t>[[  1.38904958e-03   9.98601854e-01   9.06129117e-06]] </a:t>
            </a:r>
            <a:r>
              <a:rPr lang="en-US" sz="4000" b="1">
                <a:solidFill>
                  <a:srgbClr val="7F6000"/>
                </a:solidFill>
              </a:rPr>
              <a:t>[1]</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Shape 1066"/>
          <p:cNvSpPr txBox="1">
            <a:spLocks noGrp="1"/>
          </p:cNvSpPr>
          <p:nvPr>
            <p:ph type="title"/>
          </p:nvPr>
        </p:nvSpPr>
        <p:spPr>
          <a:xfrm>
            <a:off x="-21835" y="357187"/>
            <a:ext cx="24428100" cy="3428700"/>
          </a:xfrm>
          <a:prstGeom prst="rect">
            <a:avLst/>
          </a:prstGeom>
          <a:no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000000"/>
              </a:buClr>
              <a:buSzPct val="25000"/>
              <a:buFont typeface="Gill Sans"/>
              <a:buNone/>
            </a:pPr>
            <a:r>
              <a:rPr lang="en-US" sz="9100" b="0" i="0" u="none" strike="noStrike" cap="none">
                <a:solidFill>
                  <a:srgbClr val="000000"/>
                </a:solidFill>
                <a:latin typeface="Gill Sans"/>
                <a:ea typeface="Gill Sans"/>
                <a:cs typeface="Gill Sans"/>
                <a:sym typeface="Gill Sans"/>
              </a:rPr>
              <a:t>Test &amp; one-hot encoding</a:t>
            </a:r>
          </a:p>
        </p:txBody>
      </p:sp>
      <p:sp>
        <p:nvSpPr>
          <p:cNvPr id="1067" name="Shape 1067"/>
          <p:cNvSpPr/>
          <p:nvPr/>
        </p:nvSpPr>
        <p:spPr>
          <a:xfrm>
            <a:off x="14116334" y="2897074"/>
            <a:ext cx="2159100" cy="6089700"/>
          </a:xfrm>
          <a:prstGeom prst="rect">
            <a:avLst/>
          </a:prstGeom>
          <a:solidFill>
            <a:srgbClr val="FFFFFF"/>
          </a:solidFill>
          <a:ln>
            <a:noFill/>
          </a:ln>
        </p:spPr>
        <p:txBody>
          <a:bodyPr wrap="square" lIns="71400" tIns="71400" rIns="71400" bIns="714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068" name="Shape 1068"/>
          <p:cNvSpPr txBox="1"/>
          <p:nvPr/>
        </p:nvSpPr>
        <p:spPr>
          <a:xfrm>
            <a:off x="965600" y="3866267"/>
            <a:ext cx="22748100" cy="3428700"/>
          </a:xfrm>
          <a:prstGeom prst="rect">
            <a:avLst/>
          </a:prstGeom>
          <a:noFill/>
          <a:ln>
            <a:noFill/>
          </a:ln>
        </p:spPr>
        <p:txBody>
          <a:bodyPr wrap="square" lIns="243800" tIns="243800" rIns="243800" bIns="243800" anchor="ctr" anchorCtr="0">
            <a:noAutofit/>
          </a:bodyPr>
          <a:lstStyle/>
          <a:p>
            <a:pPr lvl="0" rtl="0">
              <a:spcBef>
                <a:spcPts val="0"/>
              </a:spcBef>
              <a:buNone/>
            </a:pPr>
            <a:endParaRPr sz="3700" dirty="0">
              <a:solidFill>
                <a:schemeClr val="dk1"/>
              </a:solidFill>
              <a:highlight>
                <a:srgbClr val="FFFFFF"/>
              </a:highlight>
              <a:latin typeface="Consolas"/>
              <a:ea typeface="Consolas"/>
              <a:cs typeface="Consolas"/>
              <a:sym typeface="Consolas"/>
            </a:endParaRPr>
          </a:p>
          <a:p>
            <a:pPr lvl="0" rtl="0">
              <a:spcBef>
                <a:spcPts val="0"/>
              </a:spcBef>
              <a:buNone/>
            </a:pPr>
            <a:endParaRPr sz="3700" dirty="0">
              <a:solidFill>
                <a:schemeClr val="dk1"/>
              </a:solidFill>
              <a:highlight>
                <a:srgbClr val="FFFFFF"/>
              </a:highlight>
              <a:latin typeface="Consolas"/>
              <a:ea typeface="Consolas"/>
              <a:cs typeface="Consolas"/>
              <a:sym typeface="Consolas"/>
            </a:endParaRPr>
          </a:p>
          <a:p>
            <a:pPr lvl="0" rtl="0">
              <a:spcBef>
                <a:spcPts val="0"/>
              </a:spcBef>
              <a:buNone/>
            </a:pPr>
            <a:r>
              <a:rPr lang="en-US" sz="3700" dirty="0">
                <a:solidFill>
                  <a:schemeClr val="dk1"/>
                </a:solidFill>
                <a:highlight>
                  <a:srgbClr val="FFFFFF"/>
                </a:highlight>
                <a:latin typeface="Consolas"/>
                <a:ea typeface="Consolas"/>
                <a:cs typeface="Consolas"/>
                <a:sym typeface="Consolas"/>
              </a:rPr>
              <a:t>all = </a:t>
            </a:r>
            <a:r>
              <a:rPr lang="en-US" sz="3700" dirty="0" err="1">
                <a:solidFill>
                  <a:schemeClr val="dk1"/>
                </a:solidFill>
                <a:highlight>
                  <a:srgbClr val="FFFFFF"/>
                </a:highlight>
                <a:latin typeface="Consolas"/>
                <a:ea typeface="Consolas"/>
                <a:cs typeface="Consolas"/>
                <a:sym typeface="Consolas"/>
              </a:rPr>
              <a:t>sess.run</a:t>
            </a:r>
            <a:r>
              <a:rPr lang="en-US" sz="3700" dirty="0">
                <a:solidFill>
                  <a:schemeClr val="dk1"/>
                </a:solidFill>
                <a:highlight>
                  <a:srgbClr val="FFFFFF"/>
                </a:highlight>
                <a:latin typeface="Consolas"/>
                <a:ea typeface="Consolas"/>
                <a:cs typeface="Consolas"/>
                <a:sym typeface="Consolas"/>
              </a:rPr>
              <a:t>(hypothesis, </a:t>
            </a:r>
            <a:r>
              <a:rPr lang="en-US" sz="3700" dirty="0" err="1">
                <a:solidFill>
                  <a:srgbClr val="660099"/>
                </a:solidFill>
                <a:highlight>
                  <a:srgbClr val="FFFFFF"/>
                </a:highlight>
                <a:latin typeface="Consolas"/>
                <a:ea typeface="Consolas"/>
                <a:cs typeface="Consolas"/>
                <a:sym typeface="Consolas"/>
              </a:rPr>
              <a:t>feed_dict</a:t>
            </a:r>
            <a:r>
              <a:rPr lang="en-US" sz="3700" dirty="0">
                <a:solidFill>
                  <a:schemeClr val="dk1"/>
                </a:solidFill>
                <a:highlight>
                  <a:srgbClr val="FFFFFF"/>
                </a:highlight>
                <a:latin typeface="Consolas"/>
                <a:ea typeface="Consolas"/>
                <a:cs typeface="Consolas"/>
                <a:sym typeface="Consolas"/>
              </a:rPr>
              <a:t>={X: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11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7</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9</a:t>
            </a:r>
            <a:r>
              <a:rPr lang="en-US" sz="3700" dirty="0">
                <a:solidFill>
                  <a:schemeClr val="dk1"/>
                </a:solidFill>
                <a:highlight>
                  <a:srgbClr val="FFFFFF"/>
                </a:highlight>
                <a:latin typeface="Consolas"/>
                <a:ea typeface="Consolas"/>
                <a:cs typeface="Consolas"/>
                <a:sym typeface="Consolas"/>
              </a:rPr>
              <a:t>], </a:t>
            </a:r>
          </a:p>
          <a:p>
            <a:pPr lvl="0" rtl="0">
              <a:spcBef>
                <a:spcPts val="0"/>
              </a:spcBef>
              <a:buNone/>
            </a:pP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3</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4</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3</a:t>
            </a:r>
            <a:r>
              <a:rPr lang="en-US" sz="3700" dirty="0">
                <a:solidFill>
                  <a:schemeClr val="dk1"/>
                </a:solidFill>
                <a:highlight>
                  <a:srgbClr val="FFFFFF"/>
                </a:highlight>
                <a:latin typeface="Consolas"/>
                <a:ea typeface="Consolas"/>
                <a:cs typeface="Consolas"/>
                <a:sym typeface="Consolas"/>
              </a:rPr>
              <a:t>], </a:t>
            </a:r>
          </a:p>
          <a:p>
            <a:pPr lvl="0" rtl="0">
              <a:spcBef>
                <a:spcPts val="0"/>
              </a:spcBef>
              <a:buNone/>
            </a:pP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0</a:t>
            </a:r>
            <a:r>
              <a:rPr lang="en-US" sz="3700" dirty="0">
                <a:solidFill>
                  <a:schemeClr val="dk1"/>
                </a:solidFill>
                <a:highlight>
                  <a:srgbClr val="FFFFFF"/>
                </a:highlight>
                <a:latin typeface="Consolas"/>
                <a:ea typeface="Consolas"/>
                <a:cs typeface="Consolas"/>
                <a:sym typeface="Consolas"/>
              </a:rPr>
              <a:t>,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a:t>
            </a:r>
          </a:p>
          <a:p>
            <a:pPr lvl="0" rtl="0">
              <a:spcBef>
                <a:spcPts val="0"/>
              </a:spcBef>
              <a:buNone/>
            </a:pPr>
            <a:r>
              <a:rPr lang="en-US" sz="3700" dirty="0">
                <a:solidFill>
                  <a:srgbClr val="000080"/>
                </a:solidFill>
                <a:highlight>
                  <a:srgbClr val="FFFFFF"/>
                </a:highlight>
                <a:latin typeface="Consolas"/>
                <a:ea typeface="Consolas"/>
                <a:cs typeface="Consolas"/>
                <a:sym typeface="Consolas"/>
              </a:rPr>
              <a:t>print</a:t>
            </a:r>
            <a:r>
              <a:rPr lang="en-US" sz="3700" dirty="0">
                <a:solidFill>
                  <a:schemeClr val="dk1"/>
                </a:solidFill>
                <a:highlight>
                  <a:srgbClr val="FFFFFF"/>
                </a:highlight>
                <a:latin typeface="Consolas"/>
                <a:ea typeface="Consolas"/>
                <a:cs typeface="Consolas"/>
                <a:sym typeface="Consolas"/>
              </a:rPr>
              <a:t>(all, </a:t>
            </a:r>
            <a:r>
              <a:rPr lang="en-US" sz="3700" dirty="0" err="1">
                <a:solidFill>
                  <a:schemeClr val="dk1"/>
                </a:solidFill>
                <a:highlight>
                  <a:srgbClr val="FFFFFF"/>
                </a:highlight>
                <a:latin typeface="Consolas"/>
                <a:ea typeface="Consolas"/>
                <a:cs typeface="Consolas"/>
                <a:sym typeface="Consolas"/>
              </a:rPr>
              <a:t>sess.run</a:t>
            </a:r>
            <a:r>
              <a:rPr lang="en-US" sz="3700" dirty="0">
                <a:solidFill>
                  <a:schemeClr val="dk1"/>
                </a:solidFill>
                <a:highlight>
                  <a:srgbClr val="FFFFFF"/>
                </a:highlight>
                <a:latin typeface="Consolas"/>
                <a:ea typeface="Consolas"/>
                <a:cs typeface="Consolas"/>
                <a:sym typeface="Consolas"/>
              </a:rPr>
              <a:t>(</a:t>
            </a:r>
            <a:r>
              <a:rPr lang="en-US" sz="3700" dirty="0" err="1">
                <a:solidFill>
                  <a:schemeClr val="dk1"/>
                </a:solidFill>
                <a:highlight>
                  <a:srgbClr val="FFFFFF"/>
                </a:highlight>
                <a:latin typeface="Consolas"/>
                <a:ea typeface="Consolas"/>
                <a:cs typeface="Consolas"/>
                <a:sym typeface="Consolas"/>
              </a:rPr>
              <a:t>tf.arg_max</a:t>
            </a:r>
            <a:r>
              <a:rPr lang="en-US" sz="3700" dirty="0">
                <a:solidFill>
                  <a:schemeClr val="dk1"/>
                </a:solidFill>
                <a:highlight>
                  <a:srgbClr val="FFFFFF"/>
                </a:highlight>
                <a:latin typeface="Consolas"/>
                <a:ea typeface="Consolas"/>
                <a:cs typeface="Consolas"/>
                <a:sym typeface="Consolas"/>
              </a:rPr>
              <a:t>(all, </a:t>
            </a:r>
            <a:r>
              <a:rPr lang="en-US" sz="3700" dirty="0">
                <a:solidFill>
                  <a:srgbClr val="0000FF"/>
                </a:solidFill>
                <a:highlight>
                  <a:srgbClr val="FFFFFF"/>
                </a:highlight>
                <a:latin typeface="Consolas"/>
                <a:ea typeface="Consolas"/>
                <a:cs typeface="Consolas"/>
                <a:sym typeface="Consolas"/>
              </a:rPr>
              <a:t>1</a:t>
            </a:r>
            <a:r>
              <a:rPr lang="en-US" sz="3700" dirty="0">
                <a:solidFill>
                  <a:schemeClr val="dk1"/>
                </a:solidFill>
                <a:highlight>
                  <a:srgbClr val="FFFFFF"/>
                </a:highlight>
                <a:latin typeface="Consolas"/>
                <a:ea typeface="Consolas"/>
                <a:cs typeface="Consolas"/>
                <a:sym typeface="Consolas"/>
              </a:rPr>
              <a:t>)))</a:t>
            </a:r>
          </a:p>
        </p:txBody>
      </p:sp>
      <p:sp>
        <p:nvSpPr>
          <p:cNvPr id="1069" name="Shape 1069"/>
          <p:cNvSpPr txBox="1"/>
          <p:nvPr/>
        </p:nvSpPr>
        <p:spPr>
          <a:xfrm>
            <a:off x="965600" y="8050267"/>
            <a:ext cx="21781500" cy="4445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3700" b="1">
                <a:solidFill>
                  <a:srgbClr val="008080"/>
                </a:solidFill>
                <a:highlight>
                  <a:srgbClr val="FFFFFF"/>
                </a:highlight>
              </a:rPr>
              <a:t>[[  1.38904958e-03   9.98601854e-01   9.06129117e-06]</a:t>
            </a:r>
          </a:p>
          <a:p>
            <a:pPr lvl="0" rtl="0">
              <a:spcBef>
                <a:spcPts val="0"/>
              </a:spcBef>
              <a:buNone/>
            </a:pPr>
            <a:r>
              <a:rPr lang="en-US" sz="3700" b="1">
                <a:solidFill>
                  <a:srgbClr val="008080"/>
                </a:solidFill>
                <a:highlight>
                  <a:srgbClr val="FFFFFF"/>
                </a:highlight>
              </a:rPr>
              <a:t>[  9.31192040e-01   6.29020557e-02   5.90589503e-03]</a:t>
            </a:r>
          </a:p>
          <a:p>
            <a:pPr lvl="0" rtl="0">
              <a:spcBef>
                <a:spcPts val="0"/>
              </a:spcBef>
              <a:buNone/>
            </a:pPr>
            <a:r>
              <a:rPr lang="en-US" sz="3700" b="1">
                <a:solidFill>
                  <a:srgbClr val="008080"/>
                </a:solidFill>
                <a:highlight>
                  <a:srgbClr val="FFFFFF"/>
                </a:highlight>
              </a:rPr>
              <a:t>[  1.27327668e-08   3.34112905e-04   9.99665856e-01]] </a:t>
            </a:r>
          </a:p>
          <a:p>
            <a:pPr lvl="0" rtl="0">
              <a:spcBef>
                <a:spcPts val="0"/>
              </a:spcBef>
              <a:buNone/>
            </a:pPr>
            <a:endParaRPr sz="3700" b="1">
              <a:solidFill>
                <a:srgbClr val="008080"/>
              </a:solidFill>
              <a:highlight>
                <a:srgbClr val="FFFFFF"/>
              </a:highlight>
            </a:endParaRPr>
          </a:p>
          <a:p>
            <a:pPr lvl="0" rtl="0">
              <a:spcBef>
                <a:spcPts val="0"/>
              </a:spcBef>
              <a:buNone/>
            </a:pPr>
            <a:r>
              <a:rPr lang="en-US" sz="6400" b="1">
                <a:solidFill>
                  <a:srgbClr val="7F6000"/>
                </a:solidFill>
                <a:highlight>
                  <a:srgbClr val="FFFFFF"/>
                </a:highlight>
              </a:rPr>
              <a:t>[1 0 2]</a:t>
            </a:r>
          </a:p>
        </p:txBody>
      </p:sp>
      <p:sp>
        <p:nvSpPr>
          <p:cNvPr id="1070" name="Shape 1070"/>
          <p:cNvSpPr txBox="1"/>
          <p:nvPr/>
        </p:nvSpPr>
        <p:spPr>
          <a:xfrm>
            <a:off x="965600" y="3100267"/>
            <a:ext cx="15072900" cy="968700"/>
          </a:xfrm>
          <a:prstGeom prst="rect">
            <a:avLst/>
          </a:prstGeom>
          <a:noFill/>
          <a:ln w="9525" cap="flat" cmpd="sng">
            <a:solidFill>
              <a:srgbClr val="4A86E8"/>
            </a:solidFill>
            <a:prstDash val="solid"/>
            <a:round/>
            <a:headEnd type="none" w="med" len="med"/>
            <a:tailEnd type="none" w="med" len="med"/>
          </a:ln>
        </p:spPr>
        <p:txBody>
          <a:bodyPr wrap="square" lIns="243800" tIns="243800" rIns="243800" bIns="243800" anchor="ctr" anchorCtr="0">
            <a:noAutofit/>
          </a:bodyPr>
          <a:lstStyle/>
          <a:p>
            <a:pPr lvl="0" rtl="0">
              <a:spcBef>
                <a:spcPts val="0"/>
              </a:spcBef>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p>
        </p:txBody>
      </p:sp>
      <p:sp>
        <p:nvSpPr>
          <p:cNvPr id="1071" name="Shape 1071"/>
          <p:cNvSpPr txBox="1"/>
          <p:nvPr/>
        </p:nvSpPr>
        <p:spPr>
          <a:xfrm>
            <a:off x="8499333" y="13028200"/>
            <a:ext cx="16246500" cy="687300"/>
          </a:xfrm>
          <a:prstGeom prst="rect">
            <a:avLst/>
          </a:prstGeom>
          <a:noFill/>
          <a:ln>
            <a:noFill/>
          </a:ln>
        </p:spPr>
        <p:txBody>
          <a:bodyPr wrap="square" lIns="243800" tIns="243800" rIns="243800" bIns="243800" anchor="ctr" anchorCtr="0">
            <a:noAutofit/>
          </a:bodyPr>
          <a:lstStyle/>
          <a:p>
            <a:pPr lvl="0" rtl="0">
              <a:spcBef>
                <a:spcPts val="0"/>
              </a:spcBef>
              <a:buNone/>
            </a:pPr>
            <a:r>
              <a:rPr lang="en-US" sz="2900" u="sng">
                <a:solidFill>
                  <a:schemeClr val="hlink"/>
                </a:solidFill>
                <a:hlinkClick r:id="rId3"/>
              </a:rPr>
              <a:t>https://github.com/hunkim/DeepLearningZeroToAll/blob/master/lab-06-1-softmax_classifier.py</a:t>
            </a:r>
            <a:r>
              <a:rPr lang="en-US" sz="2900"/>
              <a:t> </a:t>
            </a: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1480</TotalTime>
  <Words>5406</Words>
  <PresentationFormat>自定义</PresentationFormat>
  <Paragraphs>954</Paragraphs>
  <Slides>125</Slides>
  <Notes>125</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125</vt:i4>
      </vt:variant>
    </vt:vector>
  </HeadingPairs>
  <TitlesOfParts>
    <vt:vector size="138" baseType="lpstr">
      <vt:lpstr>Arial</vt:lpstr>
      <vt:lpstr>宋体</vt:lpstr>
      <vt:lpstr>Gill Sans</vt:lpstr>
      <vt:lpstr>Helvetica Neue Light</vt:lpstr>
      <vt:lpstr>Helvetica Neue</vt:lpstr>
      <vt:lpstr>Noto Sans Symbols</vt:lpstr>
      <vt:lpstr>Consolas</vt:lpstr>
      <vt:lpstr>Helvetica Light</vt:lpstr>
      <vt:lpstr>Calibri</vt:lpstr>
      <vt:lpstr>White</vt:lpstr>
      <vt:lpstr>White</vt:lpstr>
      <vt:lpstr>White</vt:lpstr>
      <vt:lpstr>White</vt:lpstr>
      <vt:lpstr>TensorFlow @UST</vt:lpstr>
      <vt:lpstr>Gifts from Google and Line</vt:lpstr>
      <vt:lpstr>TensorFlow @UST</vt:lpstr>
      <vt:lpstr>Shocking IT NEWS last years?</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Machine Learning is  Already Affecting Your World</vt:lpstr>
      <vt:lpstr>幻灯片 16</vt:lpstr>
      <vt:lpstr>幻灯片 17</vt:lpstr>
      <vt:lpstr>Google Neural Machine Translation (Sep 2016)</vt:lpstr>
      <vt:lpstr>幻灯片 19</vt:lpstr>
      <vt:lpstr>幻灯片 20</vt:lpstr>
      <vt:lpstr>Smart Reply: Promising results  Seen 78%, Used 31.9%</vt:lpstr>
      <vt:lpstr>幻灯片 22</vt:lpstr>
      <vt:lpstr>幻灯片 23</vt:lpstr>
      <vt:lpstr>Rule based programming VS data driven learning</vt:lpstr>
      <vt:lpstr>How can we develop?</vt:lpstr>
      <vt:lpstr>幻灯片 26</vt:lpstr>
      <vt:lpstr>Smart Reply: Promising results  Seen 78%, Used 31.9%</vt:lpstr>
      <vt:lpstr>Rule based programming VS data driven learning</vt:lpstr>
      <vt:lpstr>幻灯片 29</vt:lpstr>
      <vt:lpstr>幻灯片 30</vt:lpstr>
      <vt:lpstr>TensorFlow</vt:lpstr>
      <vt:lpstr>幻灯片 32</vt:lpstr>
      <vt:lpstr>幻灯片 33</vt:lpstr>
      <vt:lpstr>TensorFlow</vt:lpstr>
      <vt:lpstr>What is a Data Flow Graph?</vt:lpstr>
      <vt:lpstr>Installing TensorFlow</vt:lpstr>
      <vt:lpstr>Check installation and version</vt:lpstr>
      <vt:lpstr>TensorFlow Hello World!</vt:lpstr>
      <vt:lpstr>Computational Graph</vt:lpstr>
      <vt:lpstr>TensorFlow Mechanics </vt:lpstr>
      <vt:lpstr>Computational Graph</vt:lpstr>
      <vt:lpstr>Placeholder </vt:lpstr>
      <vt:lpstr>TensorFlow Mechanics </vt:lpstr>
      <vt:lpstr>Everything is Tensor</vt:lpstr>
      <vt:lpstr>Tensor Ranks, Shapes, and Types</vt:lpstr>
      <vt:lpstr>Tensor Ranks, Shapes, and Types</vt:lpstr>
      <vt:lpstr>Tensor Ranks, Shapes, and Types</vt:lpstr>
      <vt:lpstr>TensorFlow Mechanics </vt:lpstr>
      <vt:lpstr>Machine Learning Basics</vt:lpstr>
      <vt:lpstr>Regression</vt:lpstr>
      <vt:lpstr>Predicting exam score: regression</vt:lpstr>
      <vt:lpstr>Regression (data)</vt:lpstr>
      <vt:lpstr>Regression (presentation)</vt:lpstr>
      <vt:lpstr>(Linear) Hypothesis</vt:lpstr>
      <vt:lpstr>(Linear) Hypothesis</vt:lpstr>
      <vt:lpstr>Which hypothesis is better?</vt:lpstr>
      <vt:lpstr>Which hypothesis is better?</vt:lpstr>
      <vt:lpstr>Cost function</vt:lpstr>
      <vt:lpstr>Cost function</vt:lpstr>
      <vt:lpstr>Cost function</vt:lpstr>
      <vt:lpstr>Simplified hypothesis in TF</vt:lpstr>
      <vt:lpstr>Goal: Minimize cost</vt:lpstr>
      <vt:lpstr>What cost(W) looks like?</vt:lpstr>
      <vt:lpstr>What cost(W) looks like?</vt:lpstr>
      <vt:lpstr>What cost(W) looks like?</vt:lpstr>
      <vt:lpstr>How to minimize cost?</vt:lpstr>
      <vt:lpstr>Formal definition</vt:lpstr>
      <vt:lpstr>Gradient descent algorithm in TF</vt:lpstr>
      <vt:lpstr>TensorFlow Mechanics </vt:lpstr>
      <vt:lpstr>Build graph using TF operations</vt:lpstr>
      <vt:lpstr>Build graph using TF operations</vt:lpstr>
      <vt:lpstr>Run/update graph and get results</vt:lpstr>
      <vt:lpstr>幻灯片 73</vt:lpstr>
      <vt:lpstr>Placeholders </vt:lpstr>
      <vt:lpstr>Placeholders </vt:lpstr>
      <vt:lpstr>幻灯片 76</vt:lpstr>
      <vt:lpstr>幻灯片 77</vt:lpstr>
      <vt:lpstr>TensorFlow Mechanics </vt:lpstr>
      <vt:lpstr>Machine Learning Basics</vt:lpstr>
      <vt:lpstr>Classification</vt:lpstr>
      <vt:lpstr>Linear Regression Hypothesis </vt:lpstr>
      <vt:lpstr>幻灯片 82</vt:lpstr>
      <vt:lpstr>Logistic Regression </vt:lpstr>
      <vt:lpstr>Logistic Classification in TF</vt:lpstr>
      <vt:lpstr>Training Data</vt:lpstr>
      <vt:lpstr>幻灯片 86</vt:lpstr>
      <vt:lpstr>Train the model</vt:lpstr>
      <vt:lpstr>幻灯片 88</vt:lpstr>
      <vt:lpstr>Classifying diabetes</vt:lpstr>
      <vt:lpstr>幻灯片 90</vt:lpstr>
      <vt:lpstr>Machine Learning Basics</vt:lpstr>
      <vt:lpstr>Multiple labels (a, b, c)</vt:lpstr>
      <vt:lpstr>Softmax function</vt:lpstr>
      <vt:lpstr>幻灯片 94</vt:lpstr>
      <vt:lpstr>Cost function: cross entropy</vt:lpstr>
      <vt:lpstr>Cost function: cross entropy</vt:lpstr>
      <vt:lpstr>幻灯片 97</vt:lpstr>
      <vt:lpstr>Test &amp; one-hot encoding</vt:lpstr>
      <vt:lpstr>Test &amp; one-hot encoding</vt:lpstr>
      <vt:lpstr>MNIST Dataset </vt:lpstr>
      <vt:lpstr>28x28x1 image</vt:lpstr>
      <vt:lpstr>MNIST Dataset </vt:lpstr>
      <vt:lpstr>Reading data and set variables</vt:lpstr>
      <vt:lpstr>Softmax!</vt:lpstr>
      <vt:lpstr>Training epoch/batch</vt:lpstr>
      <vt:lpstr>Training epoch/batch</vt:lpstr>
      <vt:lpstr>Training epoch/batch</vt:lpstr>
      <vt:lpstr>Report results on test dataset</vt:lpstr>
      <vt:lpstr>幻灯片 109</vt:lpstr>
      <vt:lpstr>Sample image show and prediction</vt:lpstr>
      <vt:lpstr>Machine Learning Basics</vt:lpstr>
      <vt:lpstr>Neural Net</vt:lpstr>
      <vt:lpstr>幻灯片 113</vt:lpstr>
      <vt:lpstr>幻灯片 114</vt:lpstr>
      <vt:lpstr>Wide &amp; Deep</vt:lpstr>
      <vt:lpstr>幻灯片 116</vt:lpstr>
      <vt:lpstr>Homework</vt:lpstr>
      <vt:lpstr>幻灯片 118</vt:lpstr>
      <vt:lpstr>幻灯片 119</vt:lpstr>
      <vt:lpstr>幻灯片 120</vt:lpstr>
      <vt:lpstr>How to minimize cost?</vt:lpstr>
      <vt:lpstr>Formal definition</vt:lpstr>
      <vt:lpstr>Formal definition</vt:lpstr>
      <vt:lpstr>幻灯片 124</vt:lpstr>
      <vt:lpstr>Gradient descent algorithm</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 @UST</dc:title>
  <cp:lastModifiedBy>Lenovo</cp:lastModifiedBy>
  <cp:revision>38</cp:revision>
  <dcterms:modified xsi:type="dcterms:W3CDTF">2017-10-21T08:25:28Z</dcterms:modified>
</cp:coreProperties>
</file>